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56"/>
  </p:notesMasterIdLst>
  <p:handoutMasterIdLst>
    <p:handoutMasterId r:id="rId57"/>
  </p:handoutMasterIdLst>
  <p:sldIdLst>
    <p:sldId id="307" r:id="rId2"/>
    <p:sldId id="309" r:id="rId3"/>
    <p:sldId id="310" r:id="rId4"/>
    <p:sldId id="259" r:id="rId5"/>
    <p:sldId id="260" r:id="rId6"/>
    <p:sldId id="347" r:id="rId7"/>
    <p:sldId id="348" r:id="rId8"/>
    <p:sldId id="349" r:id="rId9"/>
    <p:sldId id="350" r:id="rId10"/>
    <p:sldId id="351" r:id="rId11"/>
    <p:sldId id="261" r:id="rId12"/>
    <p:sldId id="317" r:id="rId13"/>
    <p:sldId id="298" r:id="rId14"/>
    <p:sldId id="323" r:id="rId15"/>
    <p:sldId id="324" r:id="rId16"/>
    <p:sldId id="301" r:id="rId17"/>
    <p:sldId id="382" r:id="rId18"/>
    <p:sldId id="383" r:id="rId19"/>
    <p:sldId id="319" r:id="rId20"/>
    <p:sldId id="320" r:id="rId21"/>
    <p:sldId id="346" r:id="rId22"/>
    <p:sldId id="352" r:id="rId23"/>
    <p:sldId id="354" r:id="rId24"/>
    <p:sldId id="355" r:id="rId25"/>
    <p:sldId id="356" r:id="rId26"/>
    <p:sldId id="357" r:id="rId27"/>
    <p:sldId id="362" r:id="rId28"/>
    <p:sldId id="366" r:id="rId29"/>
    <p:sldId id="322" r:id="rId30"/>
    <p:sldId id="311" r:id="rId31"/>
    <p:sldId id="312" r:id="rId32"/>
    <p:sldId id="318" r:id="rId33"/>
    <p:sldId id="365" r:id="rId34"/>
    <p:sldId id="363" r:id="rId35"/>
    <p:sldId id="291" r:id="rId36"/>
    <p:sldId id="334" r:id="rId37"/>
    <p:sldId id="335" r:id="rId38"/>
    <p:sldId id="336" r:id="rId39"/>
    <p:sldId id="368" r:id="rId40"/>
    <p:sldId id="372" r:id="rId41"/>
    <p:sldId id="376" r:id="rId42"/>
    <p:sldId id="377" r:id="rId43"/>
    <p:sldId id="378" r:id="rId44"/>
    <p:sldId id="379" r:id="rId45"/>
    <p:sldId id="380" r:id="rId46"/>
    <p:sldId id="373" r:id="rId47"/>
    <p:sldId id="367" r:id="rId48"/>
    <p:sldId id="361" r:id="rId49"/>
    <p:sldId id="375" r:id="rId50"/>
    <p:sldId id="314" r:id="rId51"/>
    <p:sldId id="293" r:id="rId52"/>
    <p:sldId id="316" r:id="rId53"/>
    <p:sldId id="315" r:id="rId54"/>
    <p:sldId id="257" r:id="rId5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5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3979" autoAdjust="0"/>
  </p:normalViewPr>
  <p:slideViewPr>
    <p:cSldViewPr snapToGrid="0" snapToObjects="1">
      <p:cViewPr varScale="1">
        <p:scale>
          <a:sx n="73" d="100"/>
          <a:sy n="73" d="100"/>
        </p:scale>
        <p:origin x="1236"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1279A-E280-47A7-A3DB-5F4A1AF0BA6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9261B3E9-7E09-4361-AC2C-8EA4A685EABB}">
      <dgm:prSet phldrT="[Text]" custT="1"/>
      <dgm:spPr>
        <a:solidFill>
          <a:schemeClr val="bg2">
            <a:lumMod val="90000"/>
          </a:schemeClr>
        </a:solidFill>
        <a:ln>
          <a:solidFill>
            <a:schemeClr val="bg2"/>
          </a:solidFill>
        </a:ln>
      </dgm:spPr>
      <dgm:t>
        <a:bodyPr/>
        <a:lstStyle/>
        <a:p>
          <a:r>
            <a:rPr lang="en-GB" sz="1400" dirty="0">
              <a:solidFill>
                <a:srgbClr val="FF0000"/>
              </a:solidFill>
            </a:rPr>
            <a:t>Physical</a:t>
          </a:r>
          <a:r>
            <a:rPr lang="en-GB" sz="1400" dirty="0"/>
            <a:t> </a:t>
          </a:r>
          <a:r>
            <a:rPr lang="en-GB" sz="1400" dirty="0">
              <a:solidFill>
                <a:srgbClr val="FF0000"/>
              </a:solidFill>
            </a:rPr>
            <a:t>Impairments</a:t>
          </a:r>
          <a:r>
            <a:rPr lang="en-GB" sz="1400" dirty="0"/>
            <a:t> </a:t>
          </a:r>
        </a:p>
      </dgm:t>
    </dgm:pt>
    <dgm:pt modelId="{FF8E9E4E-9401-4FDA-AE6F-E53274605D16}" type="parTrans" cxnId="{79AC33A2-BDC4-4C58-BE35-2AFA0A6E65D5}">
      <dgm:prSet/>
      <dgm:spPr/>
      <dgm:t>
        <a:bodyPr/>
        <a:lstStyle/>
        <a:p>
          <a:endParaRPr lang="en-GB"/>
        </a:p>
      </dgm:t>
    </dgm:pt>
    <dgm:pt modelId="{8903A2CD-360A-444D-957A-E169A321A500}" type="sibTrans" cxnId="{79AC33A2-BDC4-4C58-BE35-2AFA0A6E65D5}">
      <dgm:prSet/>
      <dgm:spPr/>
      <dgm:t>
        <a:bodyPr/>
        <a:lstStyle/>
        <a:p>
          <a:endParaRPr lang="en-GB"/>
        </a:p>
      </dgm:t>
    </dgm:pt>
    <dgm:pt modelId="{02C50466-ECA2-48BD-952C-9606C570650D}">
      <dgm:prSet phldrT="[Text]"/>
      <dgm:spPr>
        <a:solidFill>
          <a:schemeClr val="bg2">
            <a:lumMod val="90000"/>
          </a:schemeClr>
        </a:solidFill>
      </dgm:spPr>
      <dgm:t>
        <a:bodyPr/>
        <a:lstStyle/>
        <a:p>
          <a:r>
            <a:rPr lang="en-GB" dirty="0">
              <a:solidFill>
                <a:srgbClr val="7030A0"/>
              </a:solidFill>
              <a:latin typeface="Calibri"/>
            </a:rPr>
            <a:t>↓Self Esteem</a:t>
          </a:r>
          <a:endParaRPr lang="en-GB" dirty="0">
            <a:solidFill>
              <a:srgbClr val="7030A0"/>
            </a:solidFill>
          </a:endParaRPr>
        </a:p>
      </dgm:t>
    </dgm:pt>
    <dgm:pt modelId="{C1940D0E-C19F-4D10-9426-902EE5F08776}" type="parTrans" cxnId="{BD5C0326-0673-4367-AEC5-CF0D45140981}">
      <dgm:prSet/>
      <dgm:spPr/>
      <dgm:t>
        <a:bodyPr/>
        <a:lstStyle/>
        <a:p>
          <a:endParaRPr lang="en-GB"/>
        </a:p>
      </dgm:t>
    </dgm:pt>
    <dgm:pt modelId="{AF27A73D-E3F8-4369-BCD2-F476EC731071}" type="sibTrans" cxnId="{BD5C0326-0673-4367-AEC5-CF0D45140981}">
      <dgm:prSet/>
      <dgm:spPr/>
      <dgm:t>
        <a:bodyPr/>
        <a:lstStyle/>
        <a:p>
          <a:endParaRPr lang="en-GB"/>
        </a:p>
      </dgm:t>
    </dgm:pt>
    <dgm:pt modelId="{0D9E2E8D-6C5F-420B-8DE4-FC961959A179}">
      <dgm:prSet phldrT="[Text]" custT="1"/>
      <dgm:spPr>
        <a:solidFill>
          <a:schemeClr val="bg2">
            <a:lumMod val="90000"/>
          </a:schemeClr>
        </a:solidFill>
      </dgm:spPr>
      <dgm:t>
        <a:bodyPr/>
        <a:lstStyle/>
        <a:p>
          <a:r>
            <a:rPr lang="en-GB" sz="1400" dirty="0">
              <a:solidFill>
                <a:srgbClr val="7030A0"/>
              </a:solidFill>
              <a:latin typeface="Calibri"/>
            </a:rPr>
            <a:t>↓Socialising Community access</a:t>
          </a:r>
          <a:endParaRPr lang="en-GB" sz="1400" dirty="0">
            <a:solidFill>
              <a:srgbClr val="7030A0"/>
            </a:solidFill>
          </a:endParaRPr>
        </a:p>
      </dgm:t>
    </dgm:pt>
    <dgm:pt modelId="{75541184-CFEA-4A0B-9CE1-DCB20395442E}" type="parTrans" cxnId="{13068C64-1E33-42FA-8960-E31AB2AED160}">
      <dgm:prSet/>
      <dgm:spPr/>
      <dgm:t>
        <a:bodyPr/>
        <a:lstStyle/>
        <a:p>
          <a:endParaRPr lang="en-GB"/>
        </a:p>
      </dgm:t>
    </dgm:pt>
    <dgm:pt modelId="{0FE5C99A-472E-4D58-9E8D-58610A4A8381}" type="sibTrans" cxnId="{13068C64-1E33-42FA-8960-E31AB2AED160}">
      <dgm:prSet/>
      <dgm:spPr/>
      <dgm:t>
        <a:bodyPr/>
        <a:lstStyle/>
        <a:p>
          <a:endParaRPr lang="en-GB"/>
        </a:p>
      </dgm:t>
    </dgm:pt>
    <dgm:pt modelId="{C7892F50-70A5-4C32-B60B-E2DCA02CBC87}">
      <dgm:prSet phldrT="[Text]" custT="1"/>
      <dgm:spPr>
        <a:solidFill>
          <a:schemeClr val="bg2">
            <a:lumMod val="90000"/>
          </a:schemeClr>
        </a:solidFill>
      </dgm:spPr>
      <dgm:t>
        <a:bodyPr/>
        <a:lstStyle/>
        <a:p>
          <a:r>
            <a:rPr lang="en-GB" sz="1400" dirty="0">
              <a:solidFill>
                <a:srgbClr val="7030A0"/>
              </a:solidFill>
              <a:latin typeface="Calibri"/>
            </a:rPr>
            <a:t>↓Motivation/Initiation</a:t>
          </a:r>
          <a:endParaRPr lang="en-GB" sz="1400" dirty="0">
            <a:solidFill>
              <a:srgbClr val="7030A0"/>
            </a:solidFill>
          </a:endParaRPr>
        </a:p>
      </dgm:t>
    </dgm:pt>
    <dgm:pt modelId="{2AEE03F3-4E72-468B-9765-BBCBCC511EF2}" type="parTrans" cxnId="{451500A8-6F54-4D5E-9C5D-21E1E909E7C0}">
      <dgm:prSet/>
      <dgm:spPr/>
      <dgm:t>
        <a:bodyPr/>
        <a:lstStyle/>
        <a:p>
          <a:endParaRPr lang="en-GB"/>
        </a:p>
      </dgm:t>
    </dgm:pt>
    <dgm:pt modelId="{C8B9BB07-46BB-46B5-96D0-9280EAA35770}" type="sibTrans" cxnId="{451500A8-6F54-4D5E-9C5D-21E1E909E7C0}">
      <dgm:prSet/>
      <dgm:spPr/>
      <dgm:t>
        <a:bodyPr/>
        <a:lstStyle/>
        <a:p>
          <a:endParaRPr lang="en-GB"/>
        </a:p>
      </dgm:t>
    </dgm:pt>
    <dgm:pt modelId="{1EEBFEA5-08F6-4585-91A8-36A6101056F9}">
      <dgm:prSet phldrT="[Text]" custT="1"/>
      <dgm:spPr>
        <a:solidFill>
          <a:schemeClr val="bg2">
            <a:lumMod val="90000"/>
          </a:schemeClr>
        </a:solidFill>
      </dgm:spPr>
      <dgm:t>
        <a:bodyPr/>
        <a:lstStyle/>
        <a:p>
          <a:r>
            <a:rPr lang="en-GB" sz="1400" dirty="0">
              <a:solidFill>
                <a:srgbClr val="FF0000"/>
              </a:solidFill>
            </a:rPr>
            <a:t>Fatigue</a:t>
          </a:r>
        </a:p>
      </dgm:t>
    </dgm:pt>
    <dgm:pt modelId="{A4444513-C6BF-4707-8577-561492D8CB06}" type="parTrans" cxnId="{A0C8FDA1-4FF2-474F-ACAE-EBB4D5DD18A2}">
      <dgm:prSet/>
      <dgm:spPr/>
      <dgm:t>
        <a:bodyPr/>
        <a:lstStyle/>
        <a:p>
          <a:endParaRPr lang="en-GB"/>
        </a:p>
      </dgm:t>
    </dgm:pt>
    <dgm:pt modelId="{CD509FA3-3A9F-4194-B103-B4211C8AD8B0}" type="sibTrans" cxnId="{A0C8FDA1-4FF2-474F-ACAE-EBB4D5DD18A2}">
      <dgm:prSet/>
      <dgm:spPr/>
      <dgm:t>
        <a:bodyPr/>
        <a:lstStyle/>
        <a:p>
          <a:endParaRPr lang="en-GB"/>
        </a:p>
      </dgm:t>
    </dgm:pt>
    <dgm:pt modelId="{4E9A6216-E2DD-4FBF-8480-5122D64FF4E9}">
      <dgm:prSet custT="1"/>
      <dgm:spPr>
        <a:solidFill>
          <a:schemeClr val="bg2">
            <a:lumMod val="90000"/>
          </a:schemeClr>
        </a:solidFill>
      </dgm:spPr>
      <dgm:t>
        <a:bodyPr/>
        <a:lstStyle/>
        <a:p>
          <a:r>
            <a:rPr lang="en-GB" sz="1400" dirty="0" err="1">
              <a:solidFill>
                <a:srgbClr val="FF0000"/>
              </a:solidFill>
            </a:rPr>
            <a:t>Premorbid</a:t>
          </a:r>
          <a:r>
            <a:rPr lang="en-GB" sz="1400" dirty="0">
              <a:solidFill>
                <a:srgbClr val="FF0000"/>
              </a:solidFill>
            </a:rPr>
            <a:t> Lifestyle</a:t>
          </a:r>
        </a:p>
      </dgm:t>
    </dgm:pt>
    <dgm:pt modelId="{CA1173B3-F0B4-446B-98DE-940E3BB9F01D}" type="parTrans" cxnId="{054164E0-ED66-46C7-AB36-832B191D0424}">
      <dgm:prSet/>
      <dgm:spPr/>
      <dgm:t>
        <a:bodyPr/>
        <a:lstStyle/>
        <a:p>
          <a:endParaRPr lang="en-GB"/>
        </a:p>
      </dgm:t>
    </dgm:pt>
    <dgm:pt modelId="{254AB63D-3183-4C33-A848-C28DF1B9F571}" type="sibTrans" cxnId="{054164E0-ED66-46C7-AB36-832B191D0424}">
      <dgm:prSet/>
      <dgm:spPr/>
      <dgm:t>
        <a:bodyPr/>
        <a:lstStyle/>
        <a:p>
          <a:endParaRPr lang="en-GB"/>
        </a:p>
      </dgm:t>
    </dgm:pt>
    <dgm:pt modelId="{49242604-A0C4-4100-B0CE-2B2570E0486C}" type="pres">
      <dgm:prSet presAssocID="{5741279A-E280-47A7-A3DB-5F4A1AF0BA68}" presName="cycle" presStyleCnt="0">
        <dgm:presLayoutVars>
          <dgm:dir/>
          <dgm:resizeHandles val="exact"/>
        </dgm:presLayoutVars>
      </dgm:prSet>
      <dgm:spPr/>
      <dgm:t>
        <a:bodyPr/>
        <a:lstStyle/>
        <a:p>
          <a:endParaRPr lang="en-GB"/>
        </a:p>
      </dgm:t>
    </dgm:pt>
    <dgm:pt modelId="{06E1605D-5C38-49C7-9D1A-BF1C8515E3CC}" type="pres">
      <dgm:prSet presAssocID="{9261B3E9-7E09-4361-AC2C-8EA4A685EABB}" presName="node" presStyleLbl="node1" presStyleIdx="0" presStyleCnt="6" custScaleX="122868">
        <dgm:presLayoutVars>
          <dgm:bulletEnabled val="1"/>
        </dgm:presLayoutVars>
      </dgm:prSet>
      <dgm:spPr/>
      <dgm:t>
        <a:bodyPr/>
        <a:lstStyle/>
        <a:p>
          <a:endParaRPr lang="en-GB"/>
        </a:p>
      </dgm:t>
    </dgm:pt>
    <dgm:pt modelId="{14CBF4D5-C177-4726-8761-86BC0C9C203D}" type="pres">
      <dgm:prSet presAssocID="{9261B3E9-7E09-4361-AC2C-8EA4A685EABB}" presName="spNode" presStyleCnt="0"/>
      <dgm:spPr/>
    </dgm:pt>
    <dgm:pt modelId="{A2144C3E-A994-4EFF-A257-390E0FE5721D}" type="pres">
      <dgm:prSet presAssocID="{8903A2CD-360A-444D-957A-E169A321A500}" presName="sibTrans" presStyleLbl="sibTrans1D1" presStyleIdx="0" presStyleCnt="6"/>
      <dgm:spPr/>
      <dgm:t>
        <a:bodyPr/>
        <a:lstStyle/>
        <a:p>
          <a:endParaRPr lang="en-GB"/>
        </a:p>
      </dgm:t>
    </dgm:pt>
    <dgm:pt modelId="{47457129-0F9A-4288-A60C-897AAF8DA62B}" type="pres">
      <dgm:prSet presAssocID="{4E9A6216-E2DD-4FBF-8480-5122D64FF4E9}" presName="node" presStyleLbl="node1" presStyleIdx="1" presStyleCnt="6" custRadScaleRad="99105" custRadScaleInc="-9454">
        <dgm:presLayoutVars>
          <dgm:bulletEnabled val="1"/>
        </dgm:presLayoutVars>
      </dgm:prSet>
      <dgm:spPr/>
      <dgm:t>
        <a:bodyPr/>
        <a:lstStyle/>
        <a:p>
          <a:endParaRPr lang="en-GB"/>
        </a:p>
      </dgm:t>
    </dgm:pt>
    <dgm:pt modelId="{47CA80F4-A11D-463E-93F8-99F75FE7793D}" type="pres">
      <dgm:prSet presAssocID="{4E9A6216-E2DD-4FBF-8480-5122D64FF4E9}" presName="spNode" presStyleCnt="0"/>
      <dgm:spPr/>
    </dgm:pt>
    <dgm:pt modelId="{4AFD10DB-D665-46FB-929A-896A369994F3}" type="pres">
      <dgm:prSet presAssocID="{254AB63D-3183-4C33-A848-C28DF1B9F571}" presName="sibTrans" presStyleLbl="sibTrans1D1" presStyleIdx="1" presStyleCnt="6"/>
      <dgm:spPr/>
      <dgm:t>
        <a:bodyPr/>
        <a:lstStyle/>
        <a:p>
          <a:endParaRPr lang="en-GB"/>
        </a:p>
      </dgm:t>
    </dgm:pt>
    <dgm:pt modelId="{4E8DA09C-596C-4271-BA01-80BC74C147F3}" type="pres">
      <dgm:prSet presAssocID="{02C50466-ECA2-48BD-952C-9606C570650D}" presName="node" presStyleLbl="node1" presStyleIdx="2" presStyleCnt="6">
        <dgm:presLayoutVars>
          <dgm:bulletEnabled val="1"/>
        </dgm:presLayoutVars>
      </dgm:prSet>
      <dgm:spPr/>
      <dgm:t>
        <a:bodyPr/>
        <a:lstStyle/>
        <a:p>
          <a:endParaRPr lang="en-GB"/>
        </a:p>
      </dgm:t>
    </dgm:pt>
    <dgm:pt modelId="{D3694E68-17C9-4554-B33A-12256DA633DC}" type="pres">
      <dgm:prSet presAssocID="{02C50466-ECA2-48BD-952C-9606C570650D}" presName="spNode" presStyleCnt="0"/>
      <dgm:spPr/>
    </dgm:pt>
    <dgm:pt modelId="{06A75C41-B67E-4E4C-AAC3-792497C57340}" type="pres">
      <dgm:prSet presAssocID="{AF27A73D-E3F8-4369-BCD2-F476EC731071}" presName="sibTrans" presStyleLbl="sibTrans1D1" presStyleIdx="2" presStyleCnt="6"/>
      <dgm:spPr/>
      <dgm:t>
        <a:bodyPr/>
        <a:lstStyle/>
        <a:p>
          <a:endParaRPr lang="en-GB"/>
        </a:p>
      </dgm:t>
    </dgm:pt>
    <dgm:pt modelId="{FD13EDF0-4106-48B8-88B2-47171BA89642}" type="pres">
      <dgm:prSet presAssocID="{0D9E2E8D-6C5F-420B-8DE4-FC961959A179}" presName="node" presStyleLbl="node1" presStyleIdx="3" presStyleCnt="6" custScaleX="122868">
        <dgm:presLayoutVars>
          <dgm:bulletEnabled val="1"/>
        </dgm:presLayoutVars>
      </dgm:prSet>
      <dgm:spPr/>
      <dgm:t>
        <a:bodyPr/>
        <a:lstStyle/>
        <a:p>
          <a:endParaRPr lang="en-GB"/>
        </a:p>
      </dgm:t>
    </dgm:pt>
    <dgm:pt modelId="{112648F0-C7D3-46EE-90F6-672760108208}" type="pres">
      <dgm:prSet presAssocID="{0D9E2E8D-6C5F-420B-8DE4-FC961959A179}" presName="spNode" presStyleCnt="0"/>
      <dgm:spPr/>
    </dgm:pt>
    <dgm:pt modelId="{22FAC297-436B-4C7E-BE51-0C3EB622F4AC}" type="pres">
      <dgm:prSet presAssocID="{0FE5C99A-472E-4D58-9E8D-58610A4A8381}" presName="sibTrans" presStyleLbl="sibTrans1D1" presStyleIdx="3" presStyleCnt="6"/>
      <dgm:spPr/>
      <dgm:t>
        <a:bodyPr/>
        <a:lstStyle/>
        <a:p>
          <a:endParaRPr lang="en-GB"/>
        </a:p>
      </dgm:t>
    </dgm:pt>
    <dgm:pt modelId="{1AF56D82-4933-458F-8C85-9AA36EA7ED62}" type="pres">
      <dgm:prSet presAssocID="{C7892F50-70A5-4C32-B60B-E2DCA02CBC87}" presName="node" presStyleLbl="node1" presStyleIdx="4" presStyleCnt="6">
        <dgm:presLayoutVars>
          <dgm:bulletEnabled val="1"/>
        </dgm:presLayoutVars>
      </dgm:prSet>
      <dgm:spPr/>
      <dgm:t>
        <a:bodyPr/>
        <a:lstStyle/>
        <a:p>
          <a:endParaRPr lang="en-GB"/>
        </a:p>
      </dgm:t>
    </dgm:pt>
    <dgm:pt modelId="{0F95C5FC-4BCB-408C-BE63-4005C189E4E3}" type="pres">
      <dgm:prSet presAssocID="{C7892F50-70A5-4C32-B60B-E2DCA02CBC87}" presName="spNode" presStyleCnt="0"/>
      <dgm:spPr/>
    </dgm:pt>
    <dgm:pt modelId="{E37721F7-634A-427C-B6D5-55322468DEBE}" type="pres">
      <dgm:prSet presAssocID="{C8B9BB07-46BB-46B5-96D0-9280EAA35770}" presName="sibTrans" presStyleLbl="sibTrans1D1" presStyleIdx="4" presStyleCnt="6"/>
      <dgm:spPr/>
      <dgm:t>
        <a:bodyPr/>
        <a:lstStyle/>
        <a:p>
          <a:endParaRPr lang="en-GB"/>
        </a:p>
      </dgm:t>
    </dgm:pt>
    <dgm:pt modelId="{45E18A40-2BD8-4017-8ABC-5E7B9243B821}" type="pres">
      <dgm:prSet presAssocID="{1EEBFEA5-08F6-4585-91A8-36A6101056F9}" presName="node" presStyleLbl="node1" presStyleIdx="5" presStyleCnt="6" custRadScaleRad="104782" custRadScaleInc="-17783">
        <dgm:presLayoutVars>
          <dgm:bulletEnabled val="1"/>
        </dgm:presLayoutVars>
      </dgm:prSet>
      <dgm:spPr/>
      <dgm:t>
        <a:bodyPr/>
        <a:lstStyle/>
        <a:p>
          <a:endParaRPr lang="en-GB"/>
        </a:p>
      </dgm:t>
    </dgm:pt>
    <dgm:pt modelId="{8A5B4A1A-E508-46B6-AF48-D7DF65323C59}" type="pres">
      <dgm:prSet presAssocID="{1EEBFEA5-08F6-4585-91A8-36A6101056F9}" presName="spNode" presStyleCnt="0"/>
      <dgm:spPr/>
    </dgm:pt>
    <dgm:pt modelId="{C71D5D5A-870B-414C-A165-6120A3820000}" type="pres">
      <dgm:prSet presAssocID="{CD509FA3-3A9F-4194-B103-B4211C8AD8B0}" presName="sibTrans" presStyleLbl="sibTrans1D1" presStyleIdx="5" presStyleCnt="6"/>
      <dgm:spPr/>
      <dgm:t>
        <a:bodyPr/>
        <a:lstStyle/>
        <a:p>
          <a:endParaRPr lang="en-GB"/>
        </a:p>
      </dgm:t>
    </dgm:pt>
  </dgm:ptLst>
  <dgm:cxnLst>
    <dgm:cxn modelId="{EFD76F57-6AE6-4836-9705-C6974F87DE92}" type="presOf" srcId="{AF27A73D-E3F8-4369-BCD2-F476EC731071}" destId="{06A75C41-B67E-4E4C-AAC3-792497C57340}" srcOrd="0" destOrd="0" presId="urn:microsoft.com/office/officeart/2005/8/layout/cycle6"/>
    <dgm:cxn modelId="{68ED6B54-739C-4FCE-B32C-18465C3658EB}" type="presOf" srcId="{CD509FA3-3A9F-4194-B103-B4211C8AD8B0}" destId="{C71D5D5A-870B-414C-A165-6120A3820000}" srcOrd="0" destOrd="0" presId="urn:microsoft.com/office/officeart/2005/8/layout/cycle6"/>
    <dgm:cxn modelId="{812D7C94-B81C-4DBF-BD6D-FC9C65C4533F}" type="presOf" srcId="{5741279A-E280-47A7-A3DB-5F4A1AF0BA68}" destId="{49242604-A0C4-4100-B0CE-2B2570E0486C}" srcOrd="0" destOrd="0" presId="urn:microsoft.com/office/officeart/2005/8/layout/cycle6"/>
    <dgm:cxn modelId="{BD5C0326-0673-4367-AEC5-CF0D45140981}" srcId="{5741279A-E280-47A7-A3DB-5F4A1AF0BA68}" destId="{02C50466-ECA2-48BD-952C-9606C570650D}" srcOrd="2" destOrd="0" parTransId="{C1940D0E-C19F-4D10-9426-902EE5F08776}" sibTransId="{AF27A73D-E3F8-4369-BCD2-F476EC731071}"/>
    <dgm:cxn modelId="{451500A8-6F54-4D5E-9C5D-21E1E909E7C0}" srcId="{5741279A-E280-47A7-A3DB-5F4A1AF0BA68}" destId="{C7892F50-70A5-4C32-B60B-E2DCA02CBC87}" srcOrd="4" destOrd="0" parTransId="{2AEE03F3-4E72-468B-9765-BBCBCC511EF2}" sibTransId="{C8B9BB07-46BB-46B5-96D0-9280EAA35770}"/>
    <dgm:cxn modelId="{CB0586F0-2C66-48CC-BA06-C3C2E1C3E4CD}" type="presOf" srcId="{C7892F50-70A5-4C32-B60B-E2DCA02CBC87}" destId="{1AF56D82-4933-458F-8C85-9AA36EA7ED62}" srcOrd="0" destOrd="0" presId="urn:microsoft.com/office/officeart/2005/8/layout/cycle6"/>
    <dgm:cxn modelId="{344D3814-DA5B-4EB4-8483-6AFB2F94ACFB}" type="presOf" srcId="{8903A2CD-360A-444D-957A-E169A321A500}" destId="{A2144C3E-A994-4EFF-A257-390E0FE5721D}" srcOrd="0" destOrd="0" presId="urn:microsoft.com/office/officeart/2005/8/layout/cycle6"/>
    <dgm:cxn modelId="{46E5A2C2-1460-4791-960E-B5C51BC5B800}" type="presOf" srcId="{C8B9BB07-46BB-46B5-96D0-9280EAA35770}" destId="{E37721F7-634A-427C-B6D5-55322468DEBE}" srcOrd="0" destOrd="0" presId="urn:microsoft.com/office/officeart/2005/8/layout/cycle6"/>
    <dgm:cxn modelId="{50EAF7D5-694F-4DA5-AC8D-1E55A75ACB42}" type="presOf" srcId="{254AB63D-3183-4C33-A848-C28DF1B9F571}" destId="{4AFD10DB-D665-46FB-929A-896A369994F3}" srcOrd="0" destOrd="0" presId="urn:microsoft.com/office/officeart/2005/8/layout/cycle6"/>
    <dgm:cxn modelId="{AE17A4BB-E500-40CF-B786-08C8F9DB3BB4}" type="presOf" srcId="{4E9A6216-E2DD-4FBF-8480-5122D64FF4E9}" destId="{47457129-0F9A-4288-A60C-897AAF8DA62B}" srcOrd="0" destOrd="0" presId="urn:microsoft.com/office/officeart/2005/8/layout/cycle6"/>
    <dgm:cxn modelId="{5B54A0DB-FC51-4106-ADEB-88CDB7E7D6AF}" type="presOf" srcId="{0D9E2E8D-6C5F-420B-8DE4-FC961959A179}" destId="{FD13EDF0-4106-48B8-88B2-47171BA89642}" srcOrd="0" destOrd="0" presId="urn:microsoft.com/office/officeart/2005/8/layout/cycle6"/>
    <dgm:cxn modelId="{4262B4E2-1EA7-4AAF-92B5-FC3A267ED783}" type="presOf" srcId="{0FE5C99A-472E-4D58-9E8D-58610A4A8381}" destId="{22FAC297-436B-4C7E-BE51-0C3EB622F4AC}" srcOrd="0" destOrd="0" presId="urn:microsoft.com/office/officeart/2005/8/layout/cycle6"/>
    <dgm:cxn modelId="{496ED6D3-FA28-43D3-8898-5104DE19EFAB}" type="presOf" srcId="{1EEBFEA5-08F6-4585-91A8-36A6101056F9}" destId="{45E18A40-2BD8-4017-8ABC-5E7B9243B821}" srcOrd="0" destOrd="0" presId="urn:microsoft.com/office/officeart/2005/8/layout/cycle6"/>
    <dgm:cxn modelId="{38D57D25-6968-4529-97FA-D4693990E07D}" type="presOf" srcId="{9261B3E9-7E09-4361-AC2C-8EA4A685EABB}" destId="{06E1605D-5C38-49C7-9D1A-BF1C8515E3CC}" srcOrd="0" destOrd="0" presId="urn:microsoft.com/office/officeart/2005/8/layout/cycle6"/>
    <dgm:cxn modelId="{B4360BD4-2D17-43D6-A2F5-8B1A2844C48B}" type="presOf" srcId="{02C50466-ECA2-48BD-952C-9606C570650D}" destId="{4E8DA09C-596C-4271-BA01-80BC74C147F3}" srcOrd="0" destOrd="0" presId="urn:microsoft.com/office/officeart/2005/8/layout/cycle6"/>
    <dgm:cxn modelId="{054164E0-ED66-46C7-AB36-832B191D0424}" srcId="{5741279A-E280-47A7-A3DB-5F4A1AF0BA68}" destId="{4E9A6216-E2DD-4FBF-8480-5122D64FF4E9}" srcOrd="1" destOrd="0" parTransId="{CA1173B3-F0B4-446B-98DE-940E3BB9F01D}" sibTransId="{254AB63D-3183-4C33-A848-C28DF1B9F571}"/>
    <dgm:cxn modelId="{79AC33A2-BDC4-4C58-BE35-2AFA0A6E65D5}" srcId="{5741279A-E280-47A7-A3DB-5F4A1AF0BA68}" destId="{9261B3E9-7E09-4361-AC2C-8EA4A685EABB}" srcOrd="0" destOrd="0" parTransId="{FF8E9E4E-9401-4FDA-AE6F-E53274605D16}" sibTransId="{8903A2CD-360A-444D-957A-E169A321A500}"/>
    <dgm:cxn modelId="{13068C64-1E33-42FA-8960-E31AB2AED160}" srcId="{5741279A-E280-47A7-A3DB-5F4A1AF0BA68}" destId="{0D9E2E8D-6C5F-420B-8DE4-FC961959A179}" srcOrd="3" destOrd="0" parTransId="{75541184-CFEA-4A0B-9CE1-DCB20395442E}" sibTransId="{0FE5C99A-472E-4D58-9E8D-58610A4A8381}"/>
    <dgm:cxn modelId="{A0C8FDA1-4FF2-474F-ACAE-EBB4D5DD18A2}" srcId="{5741279A-E280-47A7-A3DB-5F4A1AF0BA68}" destId="{1EEBFEA5-08F6-4585-91A8-36A6101056F9}" srcOrd="5" destOrd="0" parTransId="{A4444513-C6BF-4707-8577-561492D8CB06}" sibTransId="{CD509FA3-3A9F-4194-B103-B4211C8AD8B0}"/>
    <dgm:cxn modelId="{55F29C58-6FD9-41A7-B479-9A5774D6998D}" type="presParOf" srcId="{49242604-A0C4-4100-B0CE-2B2570E0486C}" destId="{06E1605D-5C38-49C7-9D1A-BF1C8515E3CC}" srcOrd="0" destOrd="0" presId="urn:microsoft.com/office/officeart/2005/8/layout/cycle6"/>
    <dgm:cxn modelId="{8DD2453B-5C35-4C25-B726-B10C2A521E9D}" type="presParOf" srcId="{49242604-A0C4-4100-B0CE-2B2570E0486C}" destId="{14CBF4D5-C177-4726-8761-86BC0C9C203D}" srcOrd="1" destOrd="0" presId="urn:microsoft.com/office/officeart/2005/8/layout/cycle6"/>
    <dgm:cxn modelId="{987C8C19-BF59-45FA-B4FA-4B4EA419A5B2}" type="presParOf" srcId="{49242604-A0C4-4100-B0CE-2B2570E0486C}" destId="{A2144C3E-A994-4EFF-A257-390E0FE5721D}" srcOrd="2" destOrd="0" presId="urn:microsoft.com/office/officeart/2005/8/layout/cycle6"/>
    <dgm:cxn modelId="{444D150B-497A-4ED9-977C-48103252E3D9}" type="presParOf" srcId="{49242604-A0C4-4100-B0CE-2B2570E0486C}" destId="{47457129-0F9A-4288-A60C-897AAF8DA62B}" srcOrd="3" destOrd="0" presId="urn:microsoft.com/office/officeart/2005/8/layout/cycle6"/>
    <dgm:cxn modelId="{CD99AED8-DF90-4785-AFF0-65A7A32B6F1F}" type="presParOf" srcId="{49242604-A0C4-4100-B0CE-2B2570E0486C}" destId="{47CA80F4-A11D-463E-93F8-99F75FE7793D}" srcOrd="4" destOrd="0" presId="urn:microsoft.com/office/officeart/2005/8/layout/cycle6"/>
    <dgm:cxn modelId="{A27328C4-170E-4D67-9614-4F5FAEC97488}" type="presParOf" srcId="{49242604-A0C4-4100-B0CE-2B2570E0486C}" destId="{4AFD10DB-D665-46FB-929A-896A369994F3}" srcOrd="5" destOrd="0" presId="urn:microsoft.com/office/officeart/2005/8/layout/cycle6"/>
    <dgm:cxn modelId="{E2C13DAC-7054-42C4-A38B-EB7F7504AE3A}" type="presParOf" srcId="{49242604-A0C4-4100-B0CE-2B2570E0486C}" destId="{4E8DA09C-596C-4271-BA01-80BC74C147F3}" srcOrd="6" destOrd="0" presId="urn:microsoft.com/office/officeart/2005/8/layout/cycle6"/>
    <dgm:cxn modelId="{F6CE1B82-3157-47E2-97B0-C20FA63904C7}" type="presParOf" srcId="{49242604-A0C4-4100-B0CE-2B2570E0486C}" destId="{D3694E68-17C9-4554-B33A-12256DA633DC}" srcOrd="7" destOrd="0" presId="urn:microsoft.com/office/officeart/2005/8/layout/cycle6"/>
    <dgm:cxn modelId="{9BB1E663-C468-41CA-80DC-5E4DDC7ADF54}" type="presParOf" srcId="{49242604-A0C4-4100-B0CE-2B2570E0486C}" destId="{06A75C41-B67E-4E4C-AAC3-792497C57340}" srcOrd="8" destOrd="0" presId="urn:microsoft.com/office/officeart/2005/8/layout/cycle6"/>
    <dgm:cxn modelId="{1520DAAF-A044-4087-9355-63F867E8271E}" type="presParOf" srcId="{49242604-A0C4-4100-B0CE-2B2570E0486C}" destId="{FD13EDF0-4106-48B8-88B2-47171BA89642}" srcOrd="9" destOrd="0" presId="urn:microsoft.com/office/officeart/2005/8/layout/cycle6"/>
    <dgm:cxn modelId="{F9384A2D-13F8-4BCE-A7BB-22D623C4307D}" type="presParOf" srcId="{49242604-A0C4-4100-B0CE-2B2570E0486C}" destId="{112648F0-C7D3-46EE-90F6-672760108208}" srcOrd="10" destOrd="0" presId="urn:microsoft.com/office/officeart/2005/8/layout/cycle6"/>
    <dgm:cxn modelId="{DC75F108-BBDD-427F-99A9-43CFED18EFF0}" type="presParOf" srcId="{49242604-A0C4-4100-B0CE-2B2570E0486C}" destId="{22FAC297-436B-4C7E-BE51-0C3EB622F4AC}" srcOrd="11" destOrd="0" presId="urn:microsoft.com/office/officeart/2005/8/layout/cycle6"/>
    <dgm:cxn modelId="{CFD33110-9A17-4D22-B3E9-953E28597B96}" type="presParOf" srcId="{49242604-A0C4-4100-B0CE-2B2570E0486C}" destId="{1AF56D82-4933-458F-8C85-9AA36EA7ED62}" srcOrd="12" destOrd="0" presId="urn:microsoft.com/office/officeart/2005/8/layout/cycle6"/>
    <dgm:cxn modelId="{521BBF3F-AE46-4E94-A416-0BE00CE5F7BF}" type="presParOf" srcId="{49242604-A0C4-4100-B0CE-2B2570E0486C}" destId="{0F95C5FC-4BCB-408C-BE63-4005C189E4E3}" srcOrd="13" destOrd="0" presId="urn:microsoft.com/office/officeart/2005/8/layout/cycle6"/>
    <dgm:cxn modelId="{9B251F93-9BD1-485A-8CD7-830A2614CBB6}" type="presParOf" srcId="{49242604-A0C4-4100-B0CE-2B2570E0486C}" destId="{E37721F7-634A-427C-B6D5-55322468DEBE}" srcOrd="14" destOrd="0" presId="urn:microsoft.com/office/officeart/2005/8/layout/cycle6"/>
    <dgm:cxn modelId="{8BFD7B71-3CF6-4DDE-B1CE-E81FFB67DFFB}" type="presParOf" srcId="{49242604-A0C4-4100-B0CE-2B2570E0486C}" destId="{45E18A40-2BD8-4017-8ABC-5E7B9243B821}" srcOrd="15" destOrd="0" presId="urn:microsoft.com/office/officeart/2005/8/layout/cycle6"/>
    <dgm:cxn modelId="{877C72EB-7223-4F35-8879-80AA467A0B96}" type="presParOf" srcId="{49242604-A0C4-4100-B0CE-2B2570E0486C}" destId="{8A5B4A1A-E508-46B6-AF48-D7DF65323C59}" srcOrd="16" destOrd="0" presId="urn:microsoft.com/office/officeart/2005/8/layout/cycle6"/>
    <dgm:cxn modelId="{062877EE-58BA-49A5-8FBE-A8F6D1BC9293}" type="presParOf" srcId="{49242604-A0C4-4100-B0CE-2B2570E0486C}" destId="{C71D5D5A-870B-414C-A165-6120A3820000}"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7894B-B243-4EA5-BCC0-B715D14F783A}"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7A48195F-7E84-4316-956F-E896CE147D89}">
      <dgm:prSet phldrT="[Text]" custT="1"/>
      <dgm:spPr>
        <a:solidFill>
          <a:srgbClr val="FFC000"/>
        </a:solidFill>
        <a:ln>
          <a:solidFill>
            <a:schemeClr val="tx1"/>
          </a:solidFill>
        </a:ln>
      </dgm:spPr>
      <dgm:t>
        <a:bodyPr/>
        <a:lstStyle/>
        <a:p>
          <a:pPr algn="ctr">
            <a:lnSpc>
              <a:spcPct val="100000"/>
            </a:lnSpc>
            <a:spcAft>
              <a:spcPts val="600"/>
            </a:spcAft>
          </a:pPr>
          <a:r>
            <a:rPr lang="en-GB" sz="2800" b="1" dirty="0" smtClean="0">
              <a:solidFill>
                <a:schemeClr val="bg1"/>
              </a:solidFill>
            </a:rPr>
            <a:t>Physical</a:t>
          </a:r>
        </a:p>
        <a:p>
          <a:pPr algn="l">
            <a:lnSpc>
              <a:spcPct val="100000"/>
            </a:lnSpc>
            <a:spcAft>
              <a:spcPts val="600"/>
            </a:spcAft>
          </a:pPr>
          <a:r>
            <a:rPr lang="en-GB" sz="2200" dirty="0" smtClean="0">
              <a:solidFill>
                <a:schemeClr val="tx1"/>
              </a:solidFill>
            </a:rPr>
            <a:t>Over activity</a:t>
          </a:r>
        </a:p>
        <a:p>
          <a:pPr algn="l">
            <a:lnSpc>
              <a:spcPct val="100000"/>
            </a:lnSpc>
            <a:spcAft>
              <a:spcPts val="600"/>
            </a:spcAft>
          </a:pPr>
          <a:r>
            <a:rPr lang="en-GB" sz="2200" dirty="0" smtClean="0">
              <a:solidFill>
                <a:schemeClr val="tx1"/>
              </a:solidFill>
            </a:rPr>
            <a:t>Boom and bust</a:t>
          </a:r>
        </a:p>
        <a:p>
          <a:pPr algn="l">
            <a:lnSpc>
              <a:spcPct val="100000"/>
            </a:lnSpc>
            <a:spcAft>
              <a:spcPts val="600"/>
            </a:spcAft>
          </a:pPr>
          <a:r>
            <a:rPr lang="en-GB" sz="2200" dirty="0" smtClean="0">
              <a:solidFill>
                <a:schemeClr val="tx1"/>
              </a:solidFill>
            </a:rPr>
            <a:t>Poor sleep</a:t>
          </a:r>
        </a:p>
      </dgm:t>
    </dgm:pt>
    <dgm:pt modelId="{FDD7C08F-0AB7-420D-8C33-573ED068E9F8}" type="parTrans" cxnId="{CA6FB7ED-8D4F-4F3D-9052-93D5047E920D}">
      <dgm:prSet/>
      <dgm:spPr/>
      <dgm:t>
        <a:bodyPr/>
        <a:lstStyle/>
        <a:p>
          <a:endParaRPr lang="en-GB"/>
        </a:p>
      </dgm:t>
    </dgm:pt>
    <dgm:pt modelId="{4C60BFE9-B19E-4460-B46F-24846F3EEB24}" type="sibTrans" cxnId="{CA6FB7ED-8D4F-4F3D-9052-93D5047E920D}">
      <dgm:prSet/>
      <dgm:spPr/>
      <dgm:t>
        <a:bodyPr/>
        <a:lstStyle/>
        <a:p>
          <a:endParaRPr lang="en-GB"/>
        </a:p>
      </dgm:t>
    </dgm:pt>
    <dgm:pt modelId="{D850786D-E346-4C13-8F8B-D83497C64CD3}">
      <dgm:prSet phldrT="[Text]" custT="1"/>
      <dgm:spPr>
        <a:ln>
          <a:solidFill>
            <a:schemeClr val="tx1"/>
          </a:solidFill>
        </a:ln>
      </dgm:spPr>
      <dgm:t>
        <a:bodyPr/>
        <a:lstStyle/>
        <a:p>
          <a:pPr algn="ctr">
            <a:lnSpc>
              <a:spcPct val="100000"/>
            </a:lnSpc>
            <a:spcAft>
              <a:spcPts val="600"/>
            </a:spcAft>
          </a:pPr>
          <a:r>
            <a:rPr lang="en-GB" sz="2800" b="1" dirty="0" smtClean="0">
              <a:solidFill>
                <a:schemeClr val="bg1"/>
              </a:solidFill>
            </a:rPr>
            <a:t>Mental</a:t>
          </a:r>
        </a:p>
        <a:p>
          <a:pPr algn="l">
            <a:lnSpc>
              <a:spcPct val="100000"/>
            </a:lnSpc>
            <a:spcAft>
              <a:spcPts val="600"/>
            </a:spcAft>
          </a:pPr>
          <a:r>
            <a:rPr lang="en-GB" sz="2200" dirty="0" smtClean="0">
              <a:solidFill>
                <a:schemeClr val="tx1"/>
              </a:solidFill>
            </a:rPr>
            <a:t>Trying to concentrate</a:t>
          </a:r>
        </a:p>
        <a:p>
          <a:pPr algn="l">
            <a:lnSpc>
              <a:spcPct val="100000"/>
            </a:lnSpc>
            <a:spcAft>
              <a:spcPts val="600"/>
            </a:spcAft>
          </a:pPr>
          <a:r>
            <a:rPr lang="en-GB" sz="2200" dirty="0" smtClean="0">
              <a:solidFill>
                <a:schemeClr val="tx1"/>
              </a:solidFill>
            </a:rPr>
            <a:t>Trying to remember things</a:t>
          </a:r>
        </a:p>
        <a:p>
          <a:pPr algn="l">
            <a:lnSpc>
              <a:spcPct val="100000"/>
            </a:lnSpc>
            <a:spcAft>
              <a:spcPts val="600"/>
            </a:spcAft>
          </a:pPr>
          <a:r>
            <a:rPr lang="en-GB" sz="2200" dirty="0" smtClean="0">
              <a:solidFill>
                <a:schemeClr val="tx1"/>
              </a:solidFill>
            </a:rPr>
            <a:t>Slowed thinking speed</a:t>
          </a:r>
        </a:p>
      </dgm:t>
    </dgm:pt>
    <dgm:pt modelId="{821454B3-ED37-405B-A1A0-BDFFB5D9A7FD}" type="parTrans" cxnId="{78D93121-7A0C-45CD-8683-28F98F41714D}">
      <dgm:prSet/>
      <dgm:spPr/>
      <dgm:t>
        <a:bodyPr/>
        <a:lstStyle/>
        <a:p>
          <a:endParaRPr lang="en-GB"/>
        </a:p>
      </dgm:t>
    </dgm:pt>
    <dgm:pt modelId="{C04B208E-0827-43A1-8CF7-E07EA16D2A5B}" type="sibTrans" cxnId="{78D93121-7A0C-45CD-8683-28F98F41714D}">
      <dgm:prSet/>
      <dgm:spPr/>
      <dgm:t>
        <a:bodyPr/>
        <a:lstStyle/>
        <a:p>
          <a:endParaRPr lang="en-GB"/>
        </a:p>
      </dgm:t>
    </dgm:pt>
    <dgm:pt modelId="{DC4203DE-7EF0-4654-BB9A-3FEB435EEE75}">
      <dgm:prSet phldrT="[Text]" custT="1"/>
      <dgm:spPr>
        <a:solidFill>
          <a:srgbClr val="00B050"/>
        </a:solidFill>
        <a:ln>
          <a:solidFill>
            <a:schemeClr val="tx1"/>
          </a:solidFill>
        </a:ln>
      </dgm:spPr>
      <dgm:t>
        <a:bodyPr/>
        <a:lstStyle/>
        <a:p>
          <a:pPr algn="ctr">
            <a:lnSpc>
              <a:spcPct val="100000"/>
            </a:lnSpc>
            <a:spcAft>
              <a:spcPts val="600"/>
            </a:spcAft>
          </a:pPr>
          <a:r>
            <a:rPr lang="en-GB" sz="2800" b="1" dirty="0" smtClean="0">
              <a:solidFill>
                <a:schemeClr val="bg1"/>
              </a:solidFill>
            </a:rPr>
            <a:t>Emotional</a:t>
          </a:r>
        </a:p>
        <a:p>
          <a:pPr algn="l">
            <a:lnSpc>
              <a:spcPct val="100000"/>
            </a:lnSpc>
            <a:spcAft>
              <a:spcPts val="600"/>
            </a:spcAft>
          </a:pPr>
          <a:r>
            <a:rPr lang="en-GB" sz="2200" dirty="0" smtClean="0">
              <a:solidFill>
                <a:schemeClr val="tx1"/>
              </a:solidFill>
            </a:rPr>
            <a:t>Depression/feeling low</a:t>
          </a:r>
        </a:p>
        <a:p>
          <a:pPr algn="l">
            <a:lnSpc>
              <a:spcPct val="100000"/>
            </a:lnSpc>
            <a:spcAft>
              <a:spcPts val="600"/>
            </a:spcAft>
          </a:pPr>
          <a:r>
            <a:rPr lang="en-GB" sz="2200" dirty="0" smtClean="0">
              <a:solidFill>
                <a:schemeClr val="tx1"/>
              </a:solidFill>
            </a:rPr>
            <a:t>Stress – family/work/finances</a:t>
          </a:r>
        </a:p>
        <a:p>
          <a:pPr algn="l">
            <a:lnSpc>
              <a:spcPct val="100000"/>
            </a:lnSpc>
            <a:spcAft>
              <a:spcPts val="600"/>
            </a:spcAft>
          </a:pPr>
          <a:r>
            <a:rPr lang="en-GB" sz="2200" dirty="0" smtClean="0">
              <a:solidFill>
                <a:schemeClr val="tx1"/>
              </a:solidFill>
            </a:rPr>
            <a:t>Hiding difficulties</a:t>
          </a:r>
          <a:endParaRPr lang="en-GB" sz="2200" dirty="0">
            <a:solidFill>
              <a:schemeClr val="tx1"/>
            </a:solidFill>
          </a:endParaRPr>
        </a:p>
      </dgm:t>
    </dgm:pt>
    <dgm:pt modelId="{1D33B343-1D97-453B-AD6D-BC0E1889561B}" type="parTrans" cxnId="{CA63D49A-9F4A-4DAB-ABC2-08C5DD9231F7}">
      <dgm:prSet/>
      <dgm:spPr/>
      <dgm:t>
        <a:bodyPr/>
        <a:lstStyle/>
        <a:p>
          <a:endParaRPr lang="en-GB"/>
        </a:p>
      </dgm:t>
    </dgm:pt>
    <dgm:pt modelId="{290B5E18-281F-46C5-B710-50EF13DD024C}" type="sibTrans" cxnId="{CA63D49A-9F4A-4DAB-ABC2-08C5DD9231F7}">
      <dgm:prSet/>
      <dgm:spPr/>
      <dgm:t>
        <a:bodyPr/>
        <a:lstStyle/>
        <a:p>
          <a:endParaRPr lang="en-GB"/>
        </a:p>
      </dgm:t>
    </dgm:pt>
    <dgm:pt modelId="{1C79219E-7A1A-41F5-B6E0-89BD431C9FAB}">
      <dgm:prSet phldrT="[Text]" custT="1"/>
      <dgm:spPr>
        <a:solidFill>
          <a:srgbClr val="A365D1"/>
        </a:solidFill>
        <a:ln>
          <a:solidFill>
            <a:schemeClr val="tx1"/>
          </a:solidFill>
        </a:ln>
      </dgm:spPr>
      <dgm:t>
        <a:bodyPr/>
        <a:lstStyle/>
        <a:p>
          <a:pPr algn="ctr">
            <a:lnSpc>
              <a:spcPct val="100000"/>
            </a:lnSpc>
            <a:spcAft>
              <a:spcPts val="600"/>
            </a:spcAft>
          </a:pPr>
          <a:r>
            <a:rPr lang="en-GB" sz="2800" b="1" dirty="0" smtClean="0">
              <a:solidFill>
                <a:schemeClr val="bg1"/>
              </a:solidFill>
            </a:rPr>
            <a:t>Environmental</a:t>
          </a:r>
        </a:p>
        <a:p>
          <a:pPr algn="l">
            <a:lnSpc>
              <a:spcPct val="100000"/>
            </a:lnSpc>
            <a:spcAft>
              <a:spcPts val="600"/>
            </a:spcAft>
          </a:pPr>
          <a:r>
            <a:rPr lang="en-GB" sz="2200" dirty="0" err="1" smtClean="0">
              <a:solidFill>
                <a:schemeClr val="tx1"/>
              </a:solidFill>
            </a:rPr>
            <a:t>Overstimulating</a:t>
          </a:r>
          <a:r>
            <a:rPr lang="en-GB" sz="2200" dirty="0" smtClean="0">
              <a:solidFill>
                <a:schemeClr val="tx1"/>
              </a:solidFill>
            </a:rPr>
            <a:t> environments e.g. Busy/ noisy places, bright lights</a:t>
          </a:r>
        </a:p>
        <a:p>
          <a:pPr algn="l">
            <a:lnSpc>
              <a:spcPct val="100000"/>
            </a:lnSpc>
            <a:spcAft>
              <a:spcPts val="600"/>
            </a:spcAft>
          </a:pPr>
          <a:r>
            <a:rPr lang="en-GB" sz="2200" dirty="0" smtClean="0">
              <a:solidFill>
                <a:schemeClr val="tx1"/>
              </a:solidFill>
            </a:rPr>
            <a:t>Lack of rest places</a:t>
          </a:r>
        </a:p>
      </dgm:t>
    </dgm:pt>
    <dgm:pt modelId="{1BDF08E2-C889-4DE7-BA4F-7C7EDA0EACA2}" type="parTrans" cxnId="{D2DB7491-9851-4CF5-91C8-117DBC6D5E17}">
      <dgm:prSet/>
      <dgm:spPr/>
      <dgm:t>
        <a:bodyPr/>
        <a:lstStyle/>
        <a:p>
          <a:endParaRPr lang="en-GB"/>
        </a:p>
      </dgm:t>
    </dgm:pt>
    <dgm:pt modelId="{678CC4B8-9FFC-4F0E-83C9-A7DCB49D91E5}" type="sibTrans" cxnId="{D2DB7491-9851-4CF5-91C8-117DBC6D5E17}">
      <dgm:prSet/>
      <dgm:spPr/>
      <dgm:t>
        <a:bodyPr/>
        <a:lstStyle/>
        <a:p>
          <a:endParaRPr lang="en-GB"/>
        </a:p>
      </dgm:t>
    </dgm:pt>
    <dgm:pt modelId="{8DA604CE-11A9-44E9-9729-6585ABA353B6}" type="pres">
      <dgm:prSet presAssocID="{10A7894B-B243-4EA5-BCC0-B715D14F783A}" presName="diagram" presStyleCnt="0">
        <dgm:presLayoutVars>
          <dgm:dir/>
          <dgm:resizeHandles val="exact"/>
        </dgm:presLayoutVars>
      </dgm:prSet>
      <dgm:spPr/>
      <dgm:t>
        <a:bodyPr/>
        <a:lstStyle/>
        <a:p>
          <a:endParaRPr lang="en-GB"/>
        </a:p>
      </dgm:t>
    </dgm:pt>
    <dgm:pt modelId="{11A1AE72-39C6-4212-9228-E954C4241776}" type="pres">
      <dgm:prSet presAssocID="{7A48195F-7E84-4316-956F-E896CE147D89}" presName="node" presStyleLbl="node1" presStyleIdx="0" presStyleCnt="4" custScaleX="97095" custLinFactNeighborX="1482" custLinFactNeighborY="-1061">
        <dgm:presLayoutVars>
          <dgm:bulletEnabled val="1"/>
        </dgm:presLayoutVars>
      </dgm:prSet>
      <dgm:spPr/>
      <dgm:t>
        <a:bodyPr/>
        <a:lstStyle/>
        <a:p>
          <a:endParaRPr lang="en-GB"/>
        </a:p>
      </dgm:t>
    </dgm:pt>
    <dgm:pt modelId="{53F2E995-68BD-4CED-81B3-7FE855445120}" type="pres">
      <dgm:prSet presAssocID="{4C60BFE9-B19E-4460-B46F-24846F3EEB24}" presName="sibTrans" presStyleCnt="0"/>
      <dgm:spPr/>
    </dgm:pt>
    <dgm:pt modelId="{D2D801AC-4ED2-4094-8ECF-38DB342CA904}" type="pres">
      <dgm:prSet presAssocID="{D850786D-E346-4C13-8F8B-D83497C64CD3}" presName="node" presStyleLbl="node1" presStyleIdx="1" presStyleCnt="4" custScaleX="100881" custLinFactNeighborX="1247" custLinFactNeighborY="-49">
        <dgm:presLayoutVars>
          <dgm:bulletEnabled val="1"/>
        </dgm:presLayoutVars>
      </dgm:prSet>
      <dgm:spPr/>
      <dgm:t>
        <a:bodyPr/>
        <a:lstStyle/>
        <a:p>
          <a:endParaRPr lang="en-GB"/>
        </a:p>
      </dgm:t>
    </dgm:pt>
    <dgm:pt modelId="{D740D866-FB28-47CD-A816-EC251E27F0AA}" type="pres">
      <dgm:prSet presAssocID="{C04B208E-0827-43A1-8CF7-E07EA16D2A5B}" presName="sibTrans" presStyleCnt="0"/>
      <dgm:spPr/>
    </dgm:pt>
    <dgm:pt modelId="{52A2315A-8674-4DF1-9922-2E0C0473DC7F}" type="pres">
      <dgm:prSet presAssocID="{DC4203DE-7EF0-4654-BB9A-3FEB435EEE75}" presName="node" presStyleLbl="node1" presStyleIdx="2" presStyleCnt="4" custScaleX="97964" custLinFactNeighborX="2041" custLinFactNeighborY="-9819">
        <dgm:presLayoutVars>
          <dgm:bulletEnabled val="1"/>
        </dgm:presLayoutVars>
      </dgm:prSet>
      <dgm:spPr/>
      <dgm:t>
        <a:bodyPr/>
        <a:lstStyle/>
        <a:p>
          <a:endParaRPr lang="en-GB"/>
        </a:p>
      </dgm:t>
    </dgm:pt>
    <dgm:pt modelId="{2463F8F4-FBE2-4A58-8B4E-01130DDE55E8}" type="pres">
      <dgm:prSet presAssocID="{290B5E18-281F-46C5-B710-50EF13DD024C}" presName="sibTrans" presStyleCnt="0"/>
      <dgm:spPr/>
    </dgm:pt>
    <dgm:pt modelId="{BB6DBD26-190A-42E2-BBAA-06A71FECEAE8}" type="pres">
      <dgm:prSet presAssocID="{1C79219E-7A1A-41F5-B6E0-89BD431C9FAB}" presName="node" presStyleLbl="node1" presStyleIdx="3" presStyleCnt="4" custScaleX="100917" custLinFactNeighborX="841" custLinFactNeighborY="-9819">
        <dgm:presLayoutVars>
          <dgm:bulletEnabled val="1"/>
        </dgm:presLayoutVars>
      </dgm:prSet>
      <dgm:spPr/>
      <dgm:t>
        <a:bodyPr/>
        <a:lstStyle/>
        <a:p>
          <a:endParaRPr lang="en-GB"/>
        </a:p>
      </dgm:t>
    </dgm:pt>
  </dgm:ptLst>
  <dgm:cxnLst>
    <dgm:cxn modelId="{F73DACE1-6EDA-4C0B-885E-86C773754E29}" type="presOf" srcId="{10A7894B-B243-4EA5-BCC0-B715D14F783A}" destId="{8DA604CE-11A9-44E9-9729-6585ABA353B6}" srcOrd="0" destOrd="0" presId="urn:microsoft.com/office/officeart/2005/8/layout/default#1"/>
    <dgm:cxn modelId="{410BD7E4-BB23-44A9-8951-47365C849518}" type="presOf" srcId="{D850786D-E346-4C13-8F8B-D83497C64CD3}" destId="{D2D801AC-4ED2-4094-8ECF-38DB342CA904}" srcOrd="0" destOrd="0" presId="urn:microsoft.com/office/officeart/2005/8/layout/default#1"/>
    <dgm:cxn modelId="{CA63D49A-9F4A-4DAB-ABC2-08C5DD9231F7}" srcId="{10A7894B-B243-4EA5-BCC0-B715D14F783A}" destId="{DC4203DE-7EF0-4654-BB9A-3FEB435EEE75}" srcOrd="2" destOrd="0" parTransId="{1D33B343-1D97-453B-AD6D-BC0E1889561B}" sibTransId="{290B5E18-281F-46C5-B710-50EF13DD024C}"/>
    <dgm:cxn modelId="{78D93121-7A0C-45CD-8683-28F98F41714D}" srcId="{10A7894B-B243-4EA5-BCC0-B715D14F783A}" destId="{D850786D-E346-4C13-8F8B-D83497C64CD3}" srcOrd="1" destOrd="0" parTransId="{821454B3-ED37-405B-A1A0-BDFFB5D9A7FD}" sibTransId="{C04B208E-0827-43A1-8CF7-E07EA16D2A5B}"/>
    <dgm:cxn modelId="{AACCEF87-55A1-4920-9702-F467F7CF7699}" type="presOf" srcId="{DC4203DE-7EF0-4654-BB9A-3FEB435EEE75}" destId="{52A2315A-8674-4DF1-9922-2E0C0473DC7F}" srcOrd="0" destOrd="0" presId="urn:microsoft.com/office/officeart/2005/8/layout/default#1"/>
    <dgm:cxn modelId="{CA6FB7ED-8D4F-4F3D-9052-93D5047E920D}" srcId="{10A7894B-B243-4EA5-BCC0-B715D14F783A}" destId="{7A48195F-7E84-4316-956F-E896CE147D89}" srcOrd="0" destOrd="0" parTransId="{FDD7C08F-0AB7-420D-8C33-573ED068E9F8}" sibTransId="{4C60BFE9-B19E-4460-B46F-24846F3EEB24}"/>
    <dgm:cxn modelId="{D2DB7491-9851-4CF5-91C8-117DBC6D5E17}" srcId="{10A7894B-B243-4EA5-BCC0-B715D14F783A}" destId="{1C79219E-7A1A-41F5-B6E0-89BD431C9FAB}" srcOrd="3" destOrd="0" parTransId="{1BDF08E2-C889-4DE7-BA4F-7C7EDA0EACA2}" sibTransId="{678CC4B8-9FFC-4F0E-83C9-A7DCB49D91E5}"/>
    <dgm:cxn modelId="{E5BA5849-ACA5-4932-A0C7-94F20B20145F}" type="presOf" srcId="{7A48195F-7E84-4316-956F-E896CE147D89}" destId="{11A1AE72-39C6-4212-9228-E954C4241776}" srcOrd="0" destOrd="0" presId="urn:microsoft.com/office/officeart/2005/8/layout/default#1"/>
    <dgm:cxn modelId="{FA9576D4-5E99-4C64-BDFA-E2AFF9B1B7D7}" type="presOf" srcId="{1C79219E-7A1A-41F5-B6E0-89BD431C9FAB}" destId="{BB6DBD26-190A-42E2-BBAA-06A71FECEAE8}" srcOrd="0" destOrd="0" presId="urn:microsoft.com/office/officeart/2005/8/layout/default#1"/>
    <dgm:cxn modelId="{D2DF00B0-88C9-43BC-9853-A4426D569AC1}" type="presParOf" srcId="{8DA604CE-11A9-44E9-9729-6585ABA353B6}" destId="{11A1AE72-39C6-4212-9228-E954C4241776}" srcOrd="0" destOrd="0" presId="urn:microsoft.com/office/officeart/2005/8/layout/default#1"/>
    <dgm:cxn modelId="{A61D414A-8FC0-4715-A486-58C09ABBC66D}" type="presParOf" srcId="{8DA604CE-11A9-44E9-9729-6585ABA353B6}" destId="{53F2E995-68BD-4CED-81B3-7FE855445120}" srcOrd="1" destOrd="0" presId="urn:microsoft.com/office/officeart/2005/8/layout/default#1"/>
    <dgm:cxn modelId="{3FC34818-E2D5-4566-ADF8-80476B43C36C}" type="presParOf" srcId="{8DA604CE-11A9-44E9-9729-6585ABA353B6}" destId="{D2D801AC-4ED2-4094-8ECF-38DB342CA904}" srcOrd="2" destOrd="0" presId="urn:microsoft.com/office/officeart/2005/8/layout/default#1"/>
    <dgm:cxn modelId="{198064BF-16C1-4231-8C6C-AA61C7427EF1}" type="presParOf" srcId="{8DA604CE-11A9-44E9-9729-6585ABA353B6}" destId="{D740D866-FB28-47CD-A816-EC251E27F0AA}" srcOrd="3" destOrd="0" presId="urn:microsoft.com/office/officeart/2005/8/layout/default#1"/>
    <dgm:cxn modelId="{5C2ACB18-D828-402B-B4F4-3EF01EFDF229}" type="presParOf" srcId="{8DA604CE-11A9-44E9-9729-6585ABA353B6}" destId="{52A2315A-8674-4DF1-9922-2E0C0473DC7F}" srcOrd="4" destOrd="0" presId="urn:microsoft.com/office/officeart/2005/8/layout/default#1"/>
    <dgm:cxn modelId="{63E45B79-C135-49C6-BC38-665C8716A39F}" type="presParOf" srcId="{8DA604CE-11A9-44E9-9729-6585ABA353B6}" destId="{2463F8F4-FBE2-4A58-8B4E-01130DDE55E8}" srcOrd="5" destOrd="0" presId="urn:microsoft.com/office/officeart/2005/8/layout/default#1"/>
    <dgm:cxn modelId="{7E8F0B77-7870-4A14-B834-DE5FA81F90CD}" type="presParOf" srcId="{8DA604CE-11A9-44E9-9729-6585ABA353B6}" destId="{BB6DBD26-190A-42E2-BBAA-06A71FECEAE8}"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800B4D-2C7B-4C2E-89A6-9B1142DA6470}" type="doc">
      <dgm:prSet loTypeId="urn:microsoft.com/office/officeart/2005/8/layout/radial4" loCatId="relationship" qsTypeId="urn:microsoft.com/office/officeart/2005/8/quickstyle/simple2" qsCatId="simple" csTypeId="urn:microsoft.com/office/officeart/2005/8/colors/accent1_2" csCatId="accent1" phldr="1"/>
      <dgm:spPr/>
      <dgm:t>
        <a:bodyPr/>
        <a:lstStyle/>
        <a:p>
          <a:endParaRPr lang="en-GB"/>
        </a:p>
      </dgm:t>
    </dgm:pt>
    <dgm:pt modelId="{A1918349-CF34-47DE-AB15-DAC9F71CBF92}">
      <dgm:prSet phldrT="[Text]"/>
      <dgm:spPr/>
      <dgm:t>
        <a:bodyPr/>
        <a:lstStyle/>
        <a:p>
          <a:r>
            <a:rPr lang="en-GB" dirty="0"/>
            <a:t>Communication</a:t>
          </a:r>
        </a:p>
      </dgm:t>
    </dgm:pt>
    <dgm:pt modelId="{E21234B0-7C57-415E-B128-647881580CA7}" type="parTrans" cxnId="{9AF49433-A2A4-4FD3-9108-2AF499FFC453}">
      <dgm:prSet/>
      <dgm:spPr/>
      <dgm:t>
        <a:bodyPr/>
        <a:lstStyle/>
        <a:p>
          <a:endParaRPr lang="en-GB"/>
        </a:p>
      </dgm:t>
    </dgm:pt>
    <dgm:pt modelId="{562A37D1-F73C-4F1B-8BAA-59F1E076AB25}" type="sibTrans" cxnId="{9AF49433-A2A4-4FD3-9108-2AF499FFC453}">
      <dgm:prSet/>
      <dgm:spPr/>
      <dgm:t>
        <a:bodyPr/>
        <a:lstStyle/>
        <a:p>
          <a:endParaRPr lang="en-GB"/>
        </a:p>
      </dgm:t>
    </dgm:pt>
    <dgm:pt modelId="{01F60DD1-73AF-4265-897A-4087624CD5F8}">
      <dgm:prSet phldrT="[Text]"/>
      <dgm:spPr/>
      <dgm:t>
        <a:bodyPr/>
        <a:lstStyle/>
        <a:p>
          <a:r>
            <a:rPr lang="en-GB" dirty="0"/>
            <a:t>Thinking</a:t>
          </a:r>
        </a:p>
      </dgm:t>
    </dgm:pt>
    <dgm:pt modelId="{322131EA-2E3C-416F-BCA5-7F4CE9BBFEBA}" type="parTrans" cxnId="{9E89A5D8-7F63-41C3-9340-CE42EC804D3C}">
      <dgm:prSet/>
      <dgm:spPr/>
      <dgm:t>
        <a:bodyPr/>
        <a:lstStyle/>
        <a:p>
          <a:endParaRPr lang="en-GB"/>
        </a:p>
      </dgm:t>
    </dgm:pt>
    <dgm:pt modelId="{3C55B4C3-1611-425B-8639-EA0964636B55}" type="sibTrans" cxnId="{9E89A5D8-7F63-41C3-9340-CE42EC804D3C}">
      <dgm:prSet/>
      <dgm:spPr/>
      <dgm:t>
        <a:bodyPr/>
        <a:lstStyle/>
        <a:p>
          <a:endParaRPr lang="en-GB"/>
        </a:p>
      </dgm:t>
    </dgm:pt>
    <dgm:pt modelId="{72597D21-067E-4876-B84F-04A88F056DC4}">
      <dgm:prSet phldrT="[Text]"/>
      <dgm:spPr/>
      <dgm:t>
        <a:bodyPr/>
        <a:lstStyle/>
        <a:p>
          <a:r>
            <a:rPr lang="en-GB" dirty="0"/>
            <a:t>Processing</a:t>
          </a:r>
        </a:p>
      </dgm:t>
    </dgm:pt>
    <dgm:pt modelId="{F06BE6BD-CA4C-4788-8D03-513D3198AD28}" type="parTrans" cxnId="{ECE6C6EE-6903-487D-A6D5-D196750AC2FE}">
      <dgm:prSet/>
      <dgm:spPr/>
      <dgm:t>
        <a:bodyPr/>
        <a:lstStyle/>
        <a:p>
          <a:endParaRPr lang="en-GB"/>
        </a:p>
      </dgm:t>
    </dgm:pt>
    <dgm:pt modelId="{A288A849-49C6-4A59-BE06-D07C6917F117}" type="sibTrans" cxnId="{ECE6C6EE-6903-487D-A6D5-D196750AC2FE}">
      <dgm:prSet/>
      <dgm:spPr/>
      <dgm:t>
        <a:bodyPr/>
        <a:lstStyle/>
        <a:p>
          <a:endParaRPr lang="en-GB"/>
        </a:p>
      </dgm:t>
    </dgm:pt>
    <dgm:pt modelId="{6F4D1F9F-BCA7-44C2-9854-8753360AD7F8}">
      <dgm:prSet phldrT="[Text]"/>
      <dgm:spPr/>
      <dgm:t>
        <a:bodyPr/>
        <a:lstStyle/>
        <a:p>
          <a:r>
            <a:rPr lang="en-GB" dirty="0"/>
            <a:t>Recognising emotions</a:t>
          </a:r>
        </a:p>
      </dgm:t>
    </dgm:pt>
    <dgm:pt modelId="{1DB85D47-A1D5-43CA-B7AF-F0F7C5818B70}" type="parTrans" cxnId="{18D8A9CC-E004-46A1-B262-EDAC19F338FB}">
      <dgm:prSet/>
      <dgm:spPr/>
      <dgm:t>
        <a:bodyPr/>
        <a:lstStyle/>
        <a:p>
          <a:endParaRPr lang="en-GB"/>
        </a:p>
      </dgm:t>
    </dgm:pt>
    <dgm:pt modelId="{302E4A70-D86F-42F2-8400-79F50BEA64CB}" type="sibTrans" cxnId="{18D8A9CC-E004-46A1-B262-EDAC19F338FB}">
      <dgm:prSet/>
      <dgm:spPr/>
      <dgm:t>
        <a:bodyPr/>
        <a:lstStyle/>
        <a:p>
          <a:endParaRPr lang="en-GB"/>
        </a:p>
      </dgm:t>
    </dgm:pt>
    <dgm:pt modelId="{F25EF437-762F-4ECA-A794-A2A3A9B7BC7F}">
      <dgm:prSet phldrT="[Text]"/>
      <dgm:spPr/>
      <dgm:t>
        <a:bodyPr/>
        <a:lstStyle/>
        <a:p>
          <a:r>
            <a:rPr lang="en-GB" dirty="0"/>
            <a:t>Humour</a:t>
          </a:r>
        </a:p>
      </dgm:t>
    </dgm:pt>
    <dgm:pt modelId="{540DA810-3C9B-4A6E-A0EB-9C2D07DF3E53}" type="parTrans" cxnId="{8E545FBD-2ADA-419B-B004-A074FD46BD0A}">
      <dgm:prSet/>
      <dgm:spPr/>
      <dgm:t>
        <a:bodyPr/>
        <a:lstStyle/>
        <a:p>
          <a:endParaRPr lang="en-GB"/>
        </a:p>
      </dgm:t>
    </dgm:pt>
    <dgm:pt modelId="{E3DE71AE-8489-420D-8BF1-26D7ABF5AFB4}" type="sibTrans" cxnId="{8E545FBD-2ADA-419B-B004-A074FD46BD0A}">
      <dgm:prSet/>
      <dgm:spPr/>
      <dgm:t>
        <a:bodyPr/>
        <a:lstStyle/>
        <a:p>
          <a:endParaRPr lang="en-GB"/>
        </a:p>
      </dgm:t>
    </dgm:pt>
    <dgm:pt modelId="{5BC0A7DD-4CA1-4678-AB7B-30C7C277D12D}">
      <dgm:prSet phldrT="[Text]"/>
      <dgm:spPr/>
      <dgm:t>
        <a:bodyPr/>
        <a:lstStyle/>
        <a:p>
          <a:r>
            <a:rPr lang="en-GB" dirty="0"/>
            <a:t>Social rules</a:t>
          </a:r>
        </a:p>
      </dgm:t>
    </dgm:pt>
    <dgm:pt modelId="{603351B8-6C75-4B18-B5C9-7DB7AD53874F}" type="parTrans" cxnId="{7C0541EB-8A16-40EF-A03D-6E47C962F082}">
      <dgm:prSet/>
      <dgm:spPr/>
      <dgm:t>
        <a:bodyPr/>
        <a:lstStyle/>
        <a:p>
          <a:endParaRPr lang="en-GB"/>
        </a:p>
      </dgm:t>
    </dgm:pt>
    <dgm:pt modelId="{67A723F6-8A6C-47EE-9525-41B65AE41088}" type="sibTrans" cxnId="{7C0541EB-8A16-40EF-A03D-6E47C962F082}">
      <dgm:prSet/>
      <dgm:spPr/>
      <dgm:t>
        <a:bodyPr/>
        <a:lstStyle/>
        <a:p>
          <a:endParaRPr lang="en-GB"/>
        </a:p>
      </dgm:t>
    </dgm:pt>
    <dgm:pt modelId="{B29C548B-DE2D-4645-A6CF-B3E1BCB75ED3}">
      <dgm:prSet phldrT="[Text]"/>
      <dgm:spPr/>
      <dgm:t>
        <a:bodyPr/>
        <a:lstStyle/>
        <a:p>
          <a:r>
            <a:rPr lang="en-GB" dirty="0"/>
            <a:t>Recognising &amp; remembering</a:t>
          </a:r>
        </a:p>
      </dgm:t>
    </dgm:pt>
    <dgm:pt modelId="{1A14E1C9-2E4C-4E81-9237-E38938DFDD67}" type="parTrans" cxnId="{263928AB-D920-4EFF-B17E-098BEFB11F6A}">
      <dgm:prSet/>
      <dgm:spPr/>
      <dgm:t>
        <a:bodyPr/>
        <a:lstStyle/>
        <a:p>
          <a:endParaRPr lang="en-GB"/>
        </a:p>
      </dgm:t>
    </dgm:pt>
    <dgm:pt modelId="{17A62447-8D65-4FE8-ADFB-82F16DCBA31C}" type="sibTrans" cxnId="{263928AB-D920-4EFF-B17E-098BEFB11F6A}">
      <dgm:prSet/>
      <dgm:spPr/>
      <dgm:t>
        <a:bodyPr/>
        <a:lstStyle/>
        <a:p>
          <a:endParaRPr lang="en-GB"/>
        </a:p>
      </dgm:t>
    </dgm:pt>
    <dgm:pt modelId="{55302169-2134-4D07-AD9F-C38B104E778A}" type="pres">
      <dgm:prSet presAssocID="{9F800B4D-2C7B-4C2E-89A6-9B1142DA6470}" presName="cycle" presStyleCnt="0">
        <dgm:presLayoutVars>
          <dgm:chMax val="1"/>
          <dgm:dir/>
          <dgm:animLvl val="ctr"/>
          <dgm:resizeHandles val="exact"/>
        </dgm:presLayoutVars>
      </dgm:prSet>
      <dgm:spPr/>
      <dgm:t>
        <a:bodyPr/>
        <a:lstStyle/>
        <a:p>
          <a:endParaRPr lang="en-GB"/>
        </a:p>
      </dgm:t>
    </dgm:pt>
    <dgm:pt modelId="{7A40D030-0E71-43D2-9DD5-3F39D9DC626B}" type="pres">
      <dgm:prSet presAssocID="{A1918349-CF34-47DE-AB15-DAC9F71CBF92}" presName="centerShape" presStyleLbl="node0" presStyleIdx="0" presStyleCnt="1"/>
      <dgm:spPr/>
      <dgm:t>
        <a:bodyPr/>
        <a:lstStyle/>
        <a:p>
          <a:endParaRPr lang="en-GB"/>
        </a:p>
      </dgm:t>
    </dgm:pt>
    <dgm:pt modelId="{E459D109-E73D-4901-B838-6ED575F6BF3F}" type="pres">
      <dgm:prSet presAssocID="{322131EA-2E3C-416F-BCA5-7F4CE9BBFEBA}" presName="parTrans" presStyleLbl="bgSibTrans2D1" presStyleIdx="0" presStyleCnt="6"/>
      <dgm:spPr/>
      <dgm:t>
        <a:bodyPr/>
        <a:lstStyle/>
        <a:p>
          <a:endParaRPr lang="en-GB"/>
        </a:p>
      </dgm:t>
    </dgm:pt>
    <dgm:pt modelId="{B0B2D2DC-F058-41B5-BC3C-2191A3557A04}" type="pres">
      <dgm:prSet presAssocID="{01F60DD1-73AF-4265-897A-4087624CD5F8}" presName="node" presStyleLbl="node1" presStyleIdx="0" presStyleCnt="6">
        <dgm:presLayoutVars>
          <dgm:bulletEnabled val="1"/>
        </dgm:presLayoutVars>
      </dgm:prSet>
      <dgm:spPr/>
      <dgm:t>
        <a:bodyPr/>
        <a:lstStyle/>
        <a:p>
          <a:endParaRPr lang="en-GB"/>
        </a:p>
      </dgm:t>
    </dgm:pt>
    <dgm:pt modelId="{10B80195-2176-4996-8EC3-D9D2A025EA92}" type="pres">
      <dgm:prSet presAssocID="{F06BE6BD-CA4C-4788-8D03-513D3198AD28}" presName="parTrans" presStyleLbl="bgSibTrans2D1" presStyleIdx="1" presStyleCnt="6"/>
      <dgm:spPr/>
      <dgm:t>
        <a:bodyPr/>
        <a:lstStyle/>
        <a:p>
          <a:endParaRPr lang="en-GB"/>
        </a:p>
      </dgm:t>
    </dgm:pt>
    <dgm:pt modelId="{F1760A79-C63A-4F84-9924-E065FF6A098A}" type="pres">
      <dgm:prSet presAssocID="{72597D21-067E-4876-B84F-04A88F056DC4}" presName="node" presStyleLbl="node1" presStyleIdx="1" presStyleCnt="6">
        <dgm:presLayoutVars>
          <dgm:bulletEnabled val="1"/>
        </dgm:presLayoutVars>
      </dgm:prSet>
      <dgm:spPr/>
      <dgm:t>
        <a:bodyPr/>
        <a:lstStyle/>
        <a:p>
          <a:endParaRPr lang="en-GB"/>
        </a:p>
      </dgm:t>
    </dgm:pt>
    <dgm:pt modelId="{23C723B2-80BE-42F7-BFD8-AFF03BB0E920}" type="pres">
      <dgm:prSet presAssocID="{1DB85D47-A1D5-43CA-B7AF-F0F7C5818B70}" presName="parTrans" presStyleLbl="bgSibTrans2D1" presStyleIdx="2" presStyleCnt="6"/>
      <dgm:spPr/>
      <dgm:t>
        <a:bodyPr/>
        <a:lstStyle/>
        <a:p>
          <a:endParaRPr lang="en-GB"/>
        </a:p>
      </dgm:t>
    </dgm:pt>
    <dgm:pt modelId="{93E16F5B-3F4E-4ED6-84B5-A4CC455B0702}" type="pres">
      <dgm:prSet presAssocID="{6F4D1F9F-BCA7-44C2-9854-8753360AD7F8}" presName="node" presStyleLbl="node1" presStyleIdx="2" presStyleCnt="6">
        <dgm:presLayoutVars>
          <dgm:bulletEnabled val="1"/>
        </dgm:presLayoutVars>
      </dgm:prSet>
      <dgm:spPr/>
      <dgm:t>
        <a:bodyPr/>
        <a:lstStyle/>
        <a:p>
          <a:endParaRPr lang="en-GB"/>
        </a:p>
      </dgm:t>
    </dgm:pt>
    <dgm:pt modelId="{7C1A551C-1EC8-41E0-80DE-B4C319A7874F}" type="pres">
      <dgm:prSet presAssocID="{540DA810-3C9B-4A6E-A0EB-9C2D07DF3E53}" presName="parTrans" presStyleLbl="bgSibTrans2D1" presStyleIdx="3" presStyleCnt="6"/>
      <dgm:spPr/>
      <dgm:t>
        <a:bodyPr/>
        <a:lstStyle/>
        <a:p>
          <a:endParaRPr lang="en-GB"/>
        </a:p>
      </dgm:t>
    </dgm:pt>
    <dgm:pt modelId="{4660FB68-51B9-43BB-A6C6-6DABE5D8E855}" type="pres">
      <dgm:prSet presAssocID="{F25EF437-762F-4ECA-A794-A2A3A9B7BC7F}" presName="node" presStyleLbl="node1" presStyleIdx="3" presStyleCnt="6">
        <dgm:presLayoutVars>
          <dgm:bulletEnabled val="1"/>
        </dgm:presLayoutVars>
      </dgm:prSet>
      <dgm:spPr/>
      <dgm:t>
        <a:bodyPr/>
        <a:lstStyle/>
        <a:p>
          <a:endParaRPr lang="en-GB"/>
        </a:p>
      </dgm:t>
    </dgm:pt>
    <dgm:pt modelId="{49172F60-4D49-4E40-90A5-860F2EA02C16}" type="pres">
      <dgm:prSet presAssocID="{603351B8-6C75-4B18-B5C9-7DB7AD53874F}" presName="parTrans" presStyleLbl="bgSibTrans2D1" presStyleIdx="4" presStyleCnt="6"/>
      <dgm:spPr/>
      <dgm:t>
        <a:bodyPr/>
        <a:lstStyle/>
        <a:p>
          <a:endParaRPr lang="en-GB"/>
        </a:p>
      </dgm:t>
    </dgm:pt>
    <dgm:pt modelId="{F7E5F84F-CB98-462F-9276-670E8EADD92A}" type="pres">
      <dgm:prSet presAssocID="{5BC0A7DD-4CA1-4678-AB7B-30C7C277D12D}" presName="node" presStyleLbl="node1" presStyleIdx="4" presStyleCnt="6">
        <dgm:presLayoutVars>
          <dgm:bulletEnabled val="1"/>
        </dgm:presLayoutVars>
      </dgm:prSet>
      <dgm:spPr/>
      <dgm:t>
        <a:bodyPr/>
        <a:lstStyle/>
        <a:p>
          <a:endParaRPr lang="en-GB"/>
        </a:p>
      </dgm:t>
    </dgm:pt>
    <dgm:pt modelId="{8F005928-52F3-4C96-9D44-1E98149EDDF9}" type="pres">
      <dgm:prSet presAssocID="{1A14E1C9-2E4C-4E81-9237-E38938DFDD67}" presName="parTrans" presStyleLbl="bgSibTrans2D1" presStyleIdx="5" presStyleCnt="6"/>
      <dgm:spPr/>
      <dgm:t>
        <a:bodyPr/>
        <a:lstStyle/>
        <a:p>
          <a:endParaRPr lang="en-GB"/>
        </a:p>
      </dgm:t>
    </dgm:pt>
    <dgm:pt modelId="{2398E14B-114D-4E75-A7EC-65C0DE5BABC8}" type="pres">
      <dgm:prSet presAssocID="{B29C548B-DE2D-4645-A6CF-B3E1BCB75ED3}" presName="node" presStyleLbl="node1" presStyleIdx="5" presStyleCnt="6">
        <dgm:presLayoutVars>
          <dgm:bulletEnabled val="1"/>
        </dgm:presLayoutVars>
      </dgm:prSet>
      <dgm:spPr/>
      <dgm:t>
        <a:bodyPr/>
        <a:lstStyle/>
        <a:p>
          <a:endParaRPr lang="en-GB"/>
        </a:p>
      </dgm:t>
    </dgm:pt>
  </dgm:ptLst>
  <dgm:cxnLst>
    <dgm:cxn modelId="{97BEA382-C625-4C1B-B8D8-977508A541D3}" type="presOf" srcId="{322131EA-2E3C-416F-BCA5-7F4CE9BBFEBA}" destId="{E459D109-E73D-4901-B838-6ED575F6BF3F}" srcOrd="0" destOrd="0" presId="urn:microsoft.com/office/officeart/2005/8/layout/radial4"/>
    <dgm:cxn modelId="{8453786A-BB0A-408A-9F49-84CA5157E4A2}" type="presOf" srcId="{72597D21-067E-4876-B84F-04A88F056DC4}" destId="{F1760A79-C63A-4F84-9924-E065FF6A098A}" srcOrd="0" destOrd="0" presId="urn:microsoft.com/office/officeart/2005/8/layout/radial4"/>
    <dgm:cxn modelId="{A9BEDB59-6D33-4B27-A26F-3ACA7AC3B852}" type="presOf" srcId="{B29C548B-DE2D-4645-A6CF-B3E1BCB75ED3}" destId="{2398E14B-114D-4E75-A7EC-65C0DE5BABC8}" srcOrd="0" destOrd="0" presId="urn:microsoft.com/office/officeart/2005/8/layout/radial4"/>
    <dgm:cxn modelId="{99162869-A85B-458F-A660-505E3CEBB1A0}" type="presOf" srcId="{540DA810-3C9B-4A6E-A0EB-9C2D07DF3E53}" destId="{7C1A551C-1EC8-41E0-80DE-B4C319A7874F}" srcOrd="0" destOrd="0" presId="urn:microsoft.com/office/officeart/2005/8/layout/radial4"/>
    <dgm:cxn modelId="{AF34A878-BEE1-4F38-BFF0-C184E25F1A4D}" type="presOf" srcId="{1DB85D47-A1D5-43CA-B7AF-F0F7C5818B70}" destId="{23C723B2-80BE-42F7-BFD8-AFF03BB0E920}" srcOrd="0" destOrd="0" presId="urn:microsoft.com/office/officeart/2005/8/layout/radial4"/>
    <dgm:cxn modelId="{263928AB-D920-4EFF-B17E-098BEFB11F6A}" srcId="{A1918349-CF34-47DE-AB15-DAC9F71CBF92}" destId="{B29C548B-DE2D-4645-A6CF-B3E1BCB75ED3}" srcOrd="5" destOrd="0" parTransId="{1A14E1C9-2E4C-4E81-9237-E38938DFDD67}" sibTransId="{17A62447-8D65-4FE8-ADFB-82F16DCBA31C}"/>
    <dgm:cxn modelId="{9AF49433-A2A4-4FD3-9108-2AF499FFC453}" srcId="{9F800B4D-2C7B-4C2E-89A6-9B1142DA6470}" destId="{A1918349-CF34-47DE-AB15-DAC9F71CBF92}" srcOrd="0" destOrd="0" parTransId="{E21234B0-7C57-415E-B128-647881580CA7}" sibTransId="{562A37D1-F73C-4F1B-8BAA-59F1E076AB25}"/>
    <dgm:cxn modelId="{8E545FBD-2ADA-419B-B004-A074FD46BD0A}" srcId="{A1918349-CF34-47DE-AB15-DAC9F71CBF92}" destId="{F25EF437-762F-4ECA-A794-A2A3A9B7BC7F}" srcOrd="3" destOrd="0" parTransId="{540DA810-3C9B-4A6E-A0EB-9C2D07DF3E53}" sibTransId="{E3DE71AE-8489-420D-8BF1-26D7ABF5AFB4}"/>
    <dgm:cxn modelId="{09B176DC-0A67-41BD-9191-8F2F9D37EB1C}" type="presOf" srcId="{01F60DD1-73AF-4265-897A-4087624CD5F8}" destId="{B0B2D2DC-F058-41B5-BC3C-2191A3557A04}" srcOrd="0" destOrd="0" presId="urn:microsoft.com/office/officeart/2005/8/layout/radial4"/>
    <dgm:cxn modelId="{A8877D81-61A3-4AAE-B479-51C36F55E396}" type="presOf" srcId="{5BC0A7DD-4CA1-4678-AB7B-30C7C277D12D}" destId="{F7E5F84F-CB98-462F-9276-670E8EADD92A}" srcOrd="0" destOrd="0" presId="urn:microsoft.com/office/officeart/2005/8/layout/radial4"/>
    <dgm:cxn modelId="{CDF5A6F0-4952-48F4-86D5-A1E3B03595BE}" type="presOf" srcId="{1A14E1C9-2E4C-4E81-9237-E38938DFDD67}" destId="{8F005928-52F3-4C96-9D44-1E98149EDDF9}" srcOrd="0" destOrd="0" presId="urn:microsoft.com/office/officeart/2005/8/layout/radial4"/>
    <dgm:cxn modelId="{E28123DF-B3F5-4D74-A842-03AF299B94CB}" type="presOf" srcId="{F25EF437-762F-4ECA-A794-A2A3A9B7BC7F}" destId="{4660FB68-51B9-43BB-A6C6-6DABE5D8E855}" srcOrd="0" destOrd="0" presId="urn:microsoft.com/office/officeart/2005/8/layout/radial4"/>
    <dgm:cxn modelId="{18D8A9CC-E004-46A1-B262-EDAC19F338FB}" srcId="{A1918349-CF34-47DE-AB15-DAC9F71CBF92}" destId="{6F4D1F9F-BCA7-44C2-9854-8753360AD7F8}" srcOrd="2" destOrd="0" parTransId="{1DB85D47-A1D5-43CA-B7AF-F0F7C5818B70}" sibTransId="{302E4A70-D86F-42F2-8400-79F50BEA64CB}"/>
    <dgm:cxn modelId="{47B88422-8557-48C5-A678-427839DA9E05}" type="presOf" srcId="{A1918349-CF34-47DE-AB15-DAC9F71CBF92}" destId="{7A40D030-0E71-43D2-9DD5-3F39D9DC626B}" srcOrd="0" destOrd="0" presId="urn:microsoft.com/office/officeart/2005/8/layout/radial4"/>
    <dgm:cxn modelId="{4DF582B5-D0CF-4A4B-AF95-07E93C6FF18C}" type="presOf" srcId="{9F800B4D-2C7B-4C2E-89A6-9B1142DA6470}" destId="{55302169-2134-4D07-AD9F-C38B104E778A}" srcOrd="0" destOrd="0" presId="urn:microsoft.com/office/officeart/2005/8/layout/radial4"/>
    <dgm:cxn modelId="{9E89A5D8-7F63-41C3-9340-CE42EC804D3C}" srcId="{A1918349-CF34-47DE-AB15-DAC9F71CBF92}" destId="{01F60DD1-73AF-4265-897A-4087624CD5F8}" srcOrd="0" destOrd="0" parTransId="{322131EA-2E3C-416F-BCA5-7F4CE9BBFEBA}" sibTransId="{3C55B4C3-1611-425B-8639-EA0964636B55}"/>
    <dgm:cxn modelId="{CAFF06A5-AE81-4FD3-AA72-8CB4AB7884CA}" type="presOf" srcId="{603351B8-6C75-4B18-B5C9-7DB7AD53874F}" destId="{49172F60-4D49-4E40-90A5-860F2EA02C16}" srcOrd="0" destOrd="0" presId="urn:microsoft.com/office/officeart/2005/8/layout/radial4"/>
    <dgm:cxn modelId="{ACA22870-5344-4422-B022-ABC662335358}" type="presOf" srcId="{6F4D1F9F-BCA7-44C2-9854-8753360AD7F8}" destId="{93E16F5B-3F4E-4ED6-84B5-A4CC455B0702}" srcOrd="0" destOrd="0" presId="urn:microsoft.com/office/officeart/2005/8/layout/radial4"/>
    <dgm:cxn modelId="{ECE6C6EE-6903-487D-A6D5-D196750AC2FE}" srcId="{A1918349-CF34-47DE-AB15-DAC9F71CBF92}" destId="{72597D21-067E-4876-B84F-04A88F056DC4}" srcOrd="1" destOrd="0" parTransId="{F06BE6BD-CA4C-4788-8D03-513D3198AD28}" sibTransId="{A288A849-49C6-4A59-BE06-D07C6917F117}"/>
    <dgm:cxn modelId="{7C0541EB-8A16-40EF-A03D-6E47C962F082}" srcId="{A1918349-CF34-47DE-AB15-DAC9F71CBF92}" destId="{5BC0A7DD-4CA1-4678-AB7B-30C7C277D12D}" srcOrd="4" destOrd="0" parTransId="{603351B8-6C75-4B18-B5C9-7DB7AD53874F}" sibTransId="{67A723F6-8A6C-47EE-9525-41B65AE41088}"/>
    <dgm:cxn modelId="{D4FBFF23-6F07-46EF-8EC9-84CC8A950FC4}" type="presOf" srcId="{F06BE6BD-CA4C-4788-8D03-513D3198AD28}" destId="{10B80195-2176-4996-8EC3-D9D2A025EA92}" srcOrd="0" destOrd="0" presId="urn:microsoft.com/office/officeart/2005/8/layout/radial4"/>
    <dgm:cxn modelId="{C39F02F9-574D-44B7-A286-C4A671487CE0}" type="presParOf" srcId="{55302169-2134-4D07-AD9F-C38B104E778A}" destId="{7A40D030-0E71-43D2-9DD5-3F39D9DC626B}" srcOrd="0" destOrd="0" presId="urn:microsoft.com/office/officeart/2005/8/layout/radial4"/>
    <dgm:cxn modelId="{AA5A86DD-CF5F-4C56-A7B9-83DE26E06627}" type="presParOf" srcId="{55302169-2134-4D07-AD9F-C38B104E778A}" destId="{E459D109-E73D-4901-B838-6ED575F6BF3F}" srcOrd="1" destOrd="0" presId="urn:microsoft.com/office/officeart/2005/8/layout/radial4"/>
    <dgm:cxn modelId="{931AB8F2-CD63-4CD6-BA12-19719955562B}" type="presParOf" srcId="{55302169-2134-4D07-AD9F-C38B104E778A}" destId="{B0B2D2DC-F058-41B5-BC3C-2191A3557A04}" srcOrd="2" destOrd="0" presId="urn:microsoft.com/office/officeart/2005/8/layout/radial4"/>
    <dgm:cxn modelId="{0FCE3FC2-0AE9-48E8-93A2-A94CEEE9EB75}" type="presParOf" srcId="{55302169-2134-4D07-AD9F-C38B104E778A}" destId="{10B80195-2176-4996-8EC3-D9D2A025EA92}" srcOrd="3" destOrd="0" presId="urn:microsoft.com/office/officeart/2005/8/layout/radial4"/>
    <dgm:cxn modelId="{15FA2959-2C33-43C3-BB52-7A09175D268F}" type="presParOf" srcId="{55302169-2134-4D07-AD9F-C38B104E778A}" destId="{F1760A79-C63A-4F84-9924-E065FF6A098A}" srcOrd="4" destOrd="0" presId="urn:microsoft.com/office/officeart/2005/8/layout/radial4"/>
    <dgm:cxn modelId="{21663771-F44B-4B2F-960C-885FB954A3B7}" type="presParOf" srcId="{55302169-2134-4D07-AD9F-C38B104E778A}" destId="{23C723B2-80BE-42F7-BFD8-AFF03BB0E920}" srcOrd="5" destOrd="0" presId="urn:microsoft.com/office/officeart/2005/8/layout/radial4"/>
    <dgm:cxn modelId="{161670B8-CB34-4008-9775-B2ED268AE406}" type="presParOf" srcId="{55302169-2134-4D07-AD9F-C38B104E778A}" destId="{93E16F5B-3F4E-4ED6-84B5-A4CC455B0702}" srcOrd="6" destOrd="0" presId="urn:microsoft.com/office/officeart/2005/8/layout/radial4"/>
    <dgm:cxn modelId="{4FC9084B-1C12-482B-9D4C-B7AC669801E3}" type="presParOf" srcId="{55302169-2134-4D07-AD9F-C38B104E778A}" destId="{7C1A551C-1EC8-41E0-80DE-B4C319A7874F}" srcOrd="7" destOrd="0" presId="urn:microsoft.com/office/officeart/2005/8/layout/radial4"/>
    <dgm:cxn modelId="{941C7E93-ED15-489F-8F83-A9EE09E48637}" type="presParOf" srcId="{55302169-2134-4D07-AD9F-C38B104E778A}" destId="{4660FB68-51B9-43BB-A6C6-6DABE5D8E855}" srcOrd="8" destOrd="0" presId="urn:microsoft.com/office/officeart/2005/8/layout/radial4"/>
    <dgm:cxn modelId="{B7E1B7B3-5ED3-4FD7-AD89-4C8A15719A0A}" type="presParOf" srcId="{55302169-2134-4D07-AD9F-C38B104E778A}" destId="{49172F60-4D49-4E40-90A5-860F2EA02C16}" srcOrd="9" destOrd="0" presId="urn:microsoft.com/office/officeart/2005/8/layout/radial4"/>
    <dgm:cxn modelId="{9E71CEDE-55B2-49DE-BC4C-D1857DEC9A56}" type="presParOf" srcId="{55302169-2134-4D07-AD9F-C38B104E778A}" destId="{F7E5F84F-CB98-462F-9276-670E8EADD92A}" srcOrd="10" destOrd="0" presId="urn:microsoft.com/office/officeart/2005/8/layout/radial4"/>
    <dgm:cxn modelId="{A78806A7-4E1B-47F7-9A5A-20FEBA80CFE4}" type="presParOf" srcId="{55302169-2134-4D07-AD9F-C38B104E778A}" destId="{8F005928-52F3-4C96-9D44-1E98149EDDF9}" srcOrd="11" destOrd="0" presId="urn:microsoft.com/office/officeart/2005/8/layout/radial4"/>
    <dgm:cxn modelId="{8B5F60E8-1DE8-4EFD-B9C7-48F5ED0C3A49}" type="presParOf" srcId="{55302169-2134-4D07-AD9F-C38B104E778A}" destId="{2398E14B-114D-4E75-A7EC-65C0DE5BABC8}"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4417BC-E025-43E4-AD07-3DE581B21A99}"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GB"/>
        </a:p>
      </dgm:t>
    </dgm:pt>
    <dgm:pt modelId="{D7D3589F-5956-4B50-A037-85352D403D0D}">
      <dgm:prSet phldrT="[Text]" custT="1"/>
      <dgm:spPr/>
      <dgm:t>
        <a:bodyPr/>
        <a:lstStyle/>
        <a:p>
          <a:r>
            <a:rPr lang="en-GB" sz="1200" dirty="0">
              <a:solidFill>
                <a:schemeClr val="tx1"/>
              </a:solidFill>
            </a:rPr>
            <a:t>Communication</a:t>
          </a:r>
          <a:endParaRPr lang="en-GB" sz="800" dirty="0">
            <a:solidFill>
              <a:schemeClr val="tx1"/>
            </a:solidFill>
          </a:endParaRPr>
        </a:p>
      </dgm:t>
    </dgm:pt>
    <dgm:pt modelId="{CE790288-74CC-4FEE-B00F-07E667E6F21C}" type="parTrans" cxnId="{F451BA07-ECA2-4544-973F-9F3B3B93F130}">
      <dgm:prSet/>
      <dgm:spPr/>
      <dgm:t>
        <a:bodyPr/>
        <a:lstStyle/>
        <a:p>
          <a:endParaRPr lang="en-GB"/>
        </a:p>
      </dgm:t>
    </dgm:pt>
    <dgm:pt modelId="{22ED547B-0A52-41D9-A697-046210CC202A}" type="sibTrans" cxnId="{F451BA07-ECA2-4544-973F-9F3B3B93F130}">
      <dgm:prSet/>
      <dgm:spPr/>
      <dgm:t>
        <a:bodyPr/>
        <a:lstStyle/>
        <a:p>
          <a:endParaRPr lang="en-GB"/>
        </a:p>
      </dgm:t>
    </dgm:pt>
    <dgm:pt modelId="{9672A7F0-5B01-474A-A443-04A502899E1C}">
      <dgm:prSet phldrT="[Text]" custT="1"/>
      <dgm:spPr/>
      <dgm:t>
        <a:bodyPr/>
        <a:lstStyle/>
        <a:p>
          <a:r>
            <a:rPr lang="en-GB" sz="1100" dirty="0">
              <a:solidFill>
                <a:schemeClr val="tx1"/>
              </a:solidFill>
            </a:rPr>
            <a:t>Friendships</a:t>
          </a:r>
        </a:p>
      </dgm:t>
    </dgm:pt>
    <dgm:pt modelId="{E797ACD3-E691-40FB-9E06-3B34F989F861}" type="parTrans" cxnId="{B40FC5EE-4096-4A2B-A252-1A593C89EBF4}">
      <dgm:prSet/>
      <dgm:spPr/>
      <dgm:t>
        <a:bodyPr/>
        <a:lstStyle/>
        <a:p>
          <a:endParaRPr lang="en-GB"/>
        </a:p>
      </dgm:t>
    </dgm:pt>
    <dgm:pt modelId="{3EE66024-3C86-4295-8152-A8EA453DF665}" type="sibTrans" cxnId="{B40FC5EE-4096-4A2B-A252-1A593C89EBF4}">
      <dgm:prSet/>
      <dgm:spPr/>
      <dgm:t>
        <a:bodyPr/>
        <a:lstStyle/>
        <a:p>
          <a:endParaRPr lang="en-GB"/>
        </a:p>
      </dgm:t>
    </dgm:pt>
    <dgm:pt modelId="{4E9EEDBC-2139-4F2F-B2B6-2056471D44E1}">
      <dgm:prSet phldrT="[Text]" custT="1"/>
      <dgm:spPr/>
      <dgm:t>
        <a:bodyPr/>
        <a:lstStyle/>
        <a:p>
          <a:r>
            <a:rPr lang="en-GB" sz="1000" dirty="0">
              <a:solidFill>
                <a:schemeClr val="tx1"/>
              </a:solidFill>
            </a:rPr>
            <a:t>Relationships</a:t>
          </a:r>
        </a:p>
      </dgm:t>
    </dgm:pt>
    <dgm:pt modelId="{84A2AD54-E27E-4770-9083-11836412DD6F}" type="parTrans" cxnId="{124EFEA1-2652-41BA-8D6A-BB224277158C}">
      <dgm:prSet/>
      <dgm:spPr/>
      <dgm:t>
        <a:bodyPr/>
        <a:lstStyle/>
        <a:p>
          <a:endParaRPr lang="en-GB"/>
        </a:p>
      </dgm:t>
    </dgm:pt>
    <dgm:pt modelId="{8993159C-50AE-43E3-BB21-71C809E81DC0}" type="sibTrans" cxnId="{124EFEA1-2652-41BA-8D6A-BB224277158C}">
      <dgm:prSet/>
      <dgm:spPr/>
      <dgm:t>
        <a:bodyPr/>
        <a:lstStyle/>
        <a:p>
          <a:endParaRPr lang="en-GB"/>
        </a:p>
      </dgm:t>
    </dgm:pt>
    <dgm:pt modelId="{3ECFB150-B8F5-409D-AF54-0D5B8B871B79}">
      <dgm:prSet phldrT="[Text]" custT="1"/>
      <dgm:spPr/>
      <dgm:t>
        <a:bodyPr/>
        <a:lstStyle/>
        <a:p>
          <a:r>
            <a:rPr lang="en-GB" sz="1400" dirty="0">
              <a:solidFill>
                <a:schemeClr val="tx1"/>
              </a:solidFill>
            </a:rPr>
            <a:t>Self- identity</a:t>
          </a:r>
        </a:p>
      </dgm:t>
    </dgm:pt>
    <dgm:pt modelId="{86624A64-2520-4C0A-916D-C91577DFF050}" type="parTrans" cxnId="{6FEEE9C2-72CF-43AB-925C-9A9DD7507C25}">
      <dgm:prSet/>
      <dgm:spPr/>
      <dgm:t>
        <a:bodyPr/>
        <a:lstStyle/>
        <a:p>
          <a:endParaRPr lang="en-GB"/>
        </a:p>
      </dgm:t>
    </dgm:pt>
    <dgm:pt modelId="{BBF45ECE-C0C4-447D-A19F-7B8827877976}" type="sibTrans" cxnId="{6FEEE9C2-72CF-43AB-925C-9A9DD7507C25}">
      <dgm:prSet/>
      <dgm:spPr/>
      <dgm:t>
        <a:bodyPr/>
        <a:lstStyle/>
        <a:p>
          <a:endParaRPr lang="en-GB"/>
        </a:p>
      </dgm:t>
    </dgm:pt>
    <dgm:pt modelId="{137FBE50-8264-4936-8D13-7A1F6C414E5A}">
      <dgm:prSet phldrT="[Text]" custT="1"/>
      <dgm:spPr/>
      <dgm:t>
        <a:bodyPr/>
        <a:lstStyle/>
        <a:p>
          <a:r>
            <a:rPr lang="en-GB" sz="1400" dirty="0">
              <a:solidFill>
                <a:schemeClr val="tx1"/>
              </a:solidFill>
            </a:rPr>
            <a:t>Well-being</a:t>
          </a:r>
        </a:p>
      </dgm:t>
    </dgm:pt>
    <dgm:pt modelId="{106E7BE6-1A18-4D22-B1A6-A58B5E79E733}" type="parTrans" cxnId="{3C2DDED0-8349-4F47-BB6E-AF57BED7C4B4}">
      <dgm:prSet/>
      <dgm:spPr/>
      <dgm:t>
        <a:bodyPr/>
        <a:lstStyle/>
        <a:p>
          <a:endParaRPr lang="en-GB"/>
        </a:p>
      </dgm:t>
    </dgm:pt>
    <dgm:pt modelId="{0096431A-7421-4EA0-8DF4-340694F933A5}" type="sibTrans" cxnId="{3C2DDED0-8349-4F47-BB6E-AF57BED7C4B4}">
      <dgm:prSet/>
      <dgm:spPr/>
      <dgm:t>
        <a:bodyPr/>
        <a:lstStyle/>
        <a:p>
          <a:endParaRPr lang="en-GB"/>
        </a:p>
      </dgm:t>
    </dgm:pt>
    <dgm:pt modelId="{C078A97F-2E8A-4699-AB3D-3AC0DD1AAA30}">
      <dgm:prSet custT="1"/>
      <dgm:spPr/>
      <dgm:t>
        <a:bodyPr/>
        <a:lstStyle/>
        <a:p>
          <a:r>
            <a:rPr lang="en-GB" sz="1200" dirty="0">
              <a:solidFill>
                <a:schemeClr val="tx1"/>
              </a:solidFill>
            </a:rPr>
            <a:t>Confidence</a:t>
          </a:r>
        </a:p>
      </dgm:t>
    </dgm:pt>
    <dgm:pt modelId="{408BB510-1971-4539-AC7B-1814312630C2}" type="parTrans" cxnId="{9235C963-A14D-43EA-A72E-D305595E9C4E}">
      <dgm:prSet/>
      <dgm:spPr/>
      <dgm:t>
        <a:bodyPr/>
        <a:lstStyle/>
        <a:p>
          <a:endParaRPr lang="en-GB"/>
        </a:p>
      </dgm:t>
    </dgm:pt>
    <dgm:pt modelId="{D082BDFE-0D21-4B86-AC4C-E24A273785FC}" type="sibTrans" cxnId="{9235C963-A14D-43EA-A72E-D305595E9C4E}">
      <dgm:prSet/>
      <dgm:spPr/>
      <dgm:t>
        <a:bodyPr/>
        <a:lstStyle/>
        <a:p>
          <a:endParaRPr lang="en-GB"/>
        </a:p>
      </dgm:t>
    </dgm:pt>
    <dgm:pt modelId="{385C997F-846F-4DC9-A1EA-8119A2C9D136}">
      <dgm:prSet custT="1"/>
      <dgm:spPr/>
      <dgm:t>
        <a:bodyPr/>
        <a:lstStyle/>
        <a:p>
          <a:r>
            <a:rPr lang="en-GB" sz="1400" dirty="0">
              <a:solidFill>
                <a:schemeClr val="tx1"/>
              </a:solidFill>
            </a:rPr>
            <a:t>Online</a:t>
          </a:r>
          <a:endParaRPr lang="en-GB" sz="1000" dirty="0">
            <a:solidFill>
              <a:schemeClr val="tx1"/>
            </a:solidFill>
          </a:endParaRPr>
        </a:p>
      </dgm:t>
    </dgm:pt>
    <dgm:pt modelId="{D85E97E7-5908-44C0-8B6D-2E399FC8CFF0}" type="parTrans" cxnId="{F903FBEB-9840-4FC6-91CF-794DF32F331C}">
      <dgm:prSet/>
      <dgm:spPr/>
      <dgm:t>
        <a:bodyPr/>
        <a:lstStyle/>
        <a:p>
          <a:endParaRPr lang="en-GB"/>
        </a:p>
      </dgm:t>
    </dgm:pt>
    <dgm:pt modelId="{DB17258F-B3D5-4409-8E47-4017EBFEECEF}" type="sibTrans" cxnId="{F903FBEB-9840-4FC6-91CF-794DF32F331C}">
      <dgm:prSet/>
      <dgm:spPr/>
      <dgm:t>
        <a:bodyPr/>
        <a:lstStyle/>
        <a:p>
          <a:endParaRPr lang="en-GB"/>
        </a:p>
      </dgm:t>
    </dgm:pt>
    <dgm:pt modelId="{45DC9C2F-1C19-42EC-9D3B-3473CA859D75}">
      <dgm:prSet custT="1"/>
      <dgm:spPr/>
      <dgm:t>
        <a:bodyPr/>
        <a:lstStyle/>
        <a:p>
          <a:r>
            <a:rPr lang="en-GB" sz="1200" dirty="0">
              <a:solidFill>
                <a:schemeClr val="tx1"/>
              </a:solidFill>
            </a:rPr>
            <a:t>Workplace</a:t>
          </a:r>
        </a:p>
      </dgm:t>
    </dgm:pt>
    <dgm:pt modelId="{C0830630-2E51-43FE-AFBF-4BA352DB19CD}" type="parTrans" cxnId="{41696150-CE02-496D-AFDB-8E928DB8E9C9}">
      <dgm:prSet/>
      <dgm:spPr/>
      <dgm:t>
        <a:bodyPr/>
        <a:lstStyle/>
        <a:p>
          <a:endParaRPr lang="en-GB"/>
        </a:p>
      </dgm:t>
    </dgm:pt>
    <dgm:pt modelId="{DC38276D-5735-4128-8AF3-C98A9E3F866A}" type="sibTrans" cxnId="{41696150-CE02-496D-AFDB-8E928DB8E9C9}">
      <dgm:prSet/>
      <dgm:spPr/>
      <dgm:t>
        <a:bodyPr/>
        <a:lstStyle/>
        <a:p>
          <a:endParaRPr lang="en-GB"/>
        </a:p>
      </dgm:t>
    </dgm:pt>
    <dgm:pt modelId="{6344EDFC-A6D9-4886-8D2A-B81CB9226757}" type="pres">
      <dgm:prSet presAssocID="{454417BC-E025-43E4-AD07-3DE581B21A99}" presName="cycle" presStyleCnt="0">
        <dgm:presLayoutVars>
          <dgm:chMax val="1"/>
          <dgm:dir/>
          <dgm:animLvl val="ctr"/>
          <dgm:resizeHandles val="exact"/>
        </dgm:presLayoutVars>
      </dgm:prSet>
      <dgm:spPr/>
      <dgm:t>
        <a:bodyPr/>
        <a:lstStyle/>
        <a:p>
          <a:endParaRPr lang="en-GB"/>
        </a:p>
      </dgm:t>
    </dgm:pt>
    <dgm:pt modelId="{7510CC92-5E9F-4E88-B01F-37297A759C0E}" type="pres">
      <dgm:prSet presAssocID="{D7D3589F-5956-4B50-A037-85352D403D0D}" presName="centerShape" presStyleLbl="node0" presStyleIdx="0" presStyleCnt="1" custScaleX="145392" custScaleY="130541"/>
      <dgm:spPr/>
      <dgm:t>
        <a:bodyPr/>
        <a:lstStyle/>
        <a:p>
          <a:endParaRPr lang="en-GB"/>
        </a:p>
      </dgm:t>
    </dgm:pt>
    <dgm:pt modelId="{9B148C9F-0F5A-4C78-9183-59143ED99D33}" type="pres">
      <dgm:prSet presAssocID="{E797ACD3-E691-40FB-9E06-3B34F989F861}" presName="Name9" presStyleLbl="parChTrans1D2" presStyleIdx="0" presStyleCnt="7"/>
      <dgm:spPr/>
      <dgm:t>
        <a:bodyPr/>
        <a:lstStyle/>
        <a:p>
          <a:endParaRPr lang="en-GB"/>
        </a:p>
      </dgm:t>
    </dgm:pt>
    <dgm:pt modelId="{C5AF1132-CCE6-4324-86A0-D8E5F814471D}" type="pres">
      <dgm:prSet presAssocID="{E797ACD3-E691-40FB-9E06-3B34F989F861}" presName="connTx" presStyleLbl="parChTrans1D2" presStyleIdx="0" presStyleCnt="7"/>
      <dgm:spPr/>
      <dgm:t>
        <a:bodyPr/>
        <a:lstStyle/>
        <a:p>
          <a:endParaRPr lang="en-GB"/>
        </a:p>
      </dgm:t>
    </dgm:pt>
    <dgm:pt modelId="{54F0A98E-8FCD-4B36-8FF1-7DE70067B333}" type="pres">
      <dgm:prSet presAssocID="{9672A7F0-5B01-474A-A443-04A502899E1C}" presName="node" presStyleLbl="node1" presStyleIdx="0" presStyleCnt="7">
        <dgm:presLayoutVars>
          <dgm:bulletEnabled val="1"/>
        </dgm:presLayoutVars>
      </dgm:prSet>
      <dgm:spPr/>
      <dgm:t>
        <a:bodyPr/>
        <a:lstStyle/>
        <a:p>
          <a:endParaRPr lang="en-GB"/>
        </a:p>
      </dgm:t>
    </dgm:pt>
    <dgm:pt modelId="{2F488FDF-734B-4D24-9C22-0A4B7DE7DA1E}" type="pres">
      <dgm:prSet presAssocID="{84A2AD54-E27E-4770-9083-11836412DD6F}" presName="Name9" presStyleLbl="parChTrans1D2" presStyleIdx="1" presStyleCnt="7"/>
      <dgm:spPr/>
      <dgm:t>
        <a:bodyPr/>
        <a:lstStyle/>
        <a:p>
          <a:endParaRPr lang="en-GB"/>
        </a:p>
      </dgm:t>
    </dgm:pt>
    <dgm:pt modelId="{FB51F7DF-706C-4E66-B4E5-5937E058FAE1}" type="pres">
      <dgm:prSet presAssocID="{84A2AD54-E27E-4770-9083-11836412DD6F}" presName="connTx" presStyleLbl="parChTrans1D2" presStyleIdx="1" presStyleCnt="7"/>
      <dgm:spPr/>
      <dgm:t>
        <a:bodyPr/>
        <a:lstStyle/>
        <a:p>
          <a:endParaRPr lang="en-GB"/>
        </a:p>
      </dgm:t>
    </dgm:pt>
    <dgm:pt modelId="{74881A84-5AF8-4817-B9E9-7CAEE2B8C68B}" type="pres">
      <dgm:prSet presAssocID="{4E9EEDBC-2139-4F2F-B2B6-2056471D44E1}" presName="node" presStyleLbl="node1" presStyleIdx="1" presStyleCnt="7">
        <dgm:presLayoutVars>
          <dgm:bulletEnabled val="1"/>
        </dgm:presLayoutVars>
      </dgm:prSet>
      <dgm:spPr/>
      <dgm:t>
        <a:bodyPr/>
        <a:lstStyle/>
        <a:p>
          <a:endParaRPr lang="en-GB"/>
        </a:p>
      </dgm:t>
    </dgm:pt>
    <dgm:pt modelId="{E40B222D-8CD3-46ED-AFA8-F6748CF386C6}" type="pres">
      <dgm:prSet presAssocID="{86624A64-2520-4C0A-916D-C91577DFF050}" presName="Name9" presStyleLbl="parChTrans1D2" presStyleIdx="2" presStyleCnt="7"/>
      <dgm:spPr/>
      <dgm:t>
        <a:bodyPr/>
        <a:lstStyle/>
        <a:p>
          <a:endParaRPr lang="en-GB"/>
        </a:p>
      </dgm:t>
    </dgm:pt>
    <dgm:pt modelId="{424FF787-F27C-4AEB-880A-5F316703597F}" type="pres">
      <dgm:prSet presAssocID="{86624A64-2520-4C0A-916D-C91577DFF050}" presName="connTx" presStyleLbl="parChTrans1D2" presStyleIdx="2" presStyleCnt="7"/>
      <dgm:spPr/>
      <dgm:t>
        <a:bodyPr/>
        <a:lstStyle/>
        <a:p>
          <a:endParaRPr lang="en-GB"/>
        </a:p>
      </dgm:t>
    </dgm:pt>
    <dgm:pt modelId="{E5311C5D-456A-4FB1-A05D-A77B2D9A2A58}" type="pres">
      <dgm:prSet presAssocID="{3ECFB150-B8F5-409D-AF54-0D5B8B871B79}" presName="node" presStyleLbl="node1" presStyleIdx="2" presStyleCnt="7">
        <dgm:presLayoutVars>
          <dgm:bulletEnabled val="1"/>
        </dgm:presLayoutVars>
      </dgm:prSet>
      <dgm:spPr/>
      <dgm:t>
        <a:bodyPr/>
        <a:lstStyle/>
        <a:p>
          <a:endParaRPr lang="en-GB"/>
        </a:p>
      </dgm:t>
    </dgm:pt>
    <dgm:pt modelId="{86E1F9E0-CD2E-4795-A224-D4B554EEF2C1}" type="pres">
      <dgm:prSet presAssocID="{106E7BE6-1A18-4D22-B1A6-A58B5E79E733}" presName="Name9" presStyleLbl="parChTrans1D2" presStyleIdx="3" presStyleCnt="7"/>
      <dgm:spPr/>
      <dgm:t>
        <a:bodyPr/>
        <a:lstStyle/>
        <a:p>
          <a:endParaRPr lang="en-GB"/>
        </a:p>
      </dgm:t>
    </dgm:pt>
    <dgm:pt modelId="{8AA9A993-5DE8-4585-B6ED-8ED4248B8ED3}" type="pres">
      <dgm:prSet presAssocID="{106E7BE6-1A18-4D22-B1A6-A58B5E79E733}" presName="connTx" presStyleLbl="parChTrans1D2" presStyleIdx="3" presStyleCnt="7"/>
      <dgm:spPr/>
      <dgm:t>
        <a:bodyPr/>
        <a:lstStyle/>
        <a:p>
          <a:endParaRPr lang="en-GB"/>
        </a:p>
      </dgm:t>
    </dgm:pt>
    <dgm:pt modelId="{5859398F-8CB9-476A-A387-FBCC994C1B60}" type="pres">
      <dgm:prSet presAssocID="{137FBE50-8264-4936-8D13-7A1F6C414E5A}" presName="node" presStyleLbl="node1" presStyleIdx="3" presStyleCnt="7">
        <dgm:presLayoutVars>
          <dgm:bulletEnabled val="1"/>
        </dgm:presLayoutVars>
      </dgm:prSet>
      <dgm:spPr/>
      <dgm:t>
        <a:bodyPr/>
        <a:lstStyle/>
        <a:p>
          <a:endParaRPr lang="en-GB"/>
        </a:p>
      </dgm:t>
    </dgm:pt>
    <dgm:pt modelId="{AFCE13C2-2274-471C-9B27-08CEF0B3BC58}" type="pres">
      <dgm:prSet presAssocID="{408BB510-1971-4539-AC7B-1814312630C2}" presName="Name9" presStyleLbl="parChTrans1D2" presStyleIdx="4" presStyleCnt="7"/>
      <dgm:spPr/>
      <dgm:t>
        <a:bodyPr/>
        <a:lstStyle/>
        <a:p>
          <a:endParaRPr lang="en-GB"/>
        </a:p>
      </dgm:t>
    </dgm:pt>
    <dgm:pt modelId="{5C6C21C6-7677-4506-A095-2FC16226E6C9}" type="pres">
      <dgm:prSet presAssocID="{408BB510-1971-4539-AC7B-1814312630C2}" presName="connTx" presStyleLbl="parChTrans1D2" presStyleIdx="4" presStyleCnt="7"/>
      <dgm:spPr/>
      <dgm:t>
        <a:bodyPr/>
        <a:lstStyle/>
        <a:p>
          <a:endParaRPr lang="en-GB"/>
        </a:p>
      </dgm:t>
    </dgm:pt>
    <dgm:pt modelId="{0AFA7F12-FF69-43FA-A7FC-7B8D9403C7A2}" type="pres">
      <dgm:prSet presAssocID="{C078A97F-2E8A-4699-AB3D-3AC0DD1AAA30}" presName="node" presStyleLbl="node1" presStyleIdx="4" presStyleCnt="7">
        <dgm:presLayoutVars>
          <dgm:bulletEnabled val="1"/>
        </dgm:presLayoutVars>
      </dgm:prSet>
      <dgm:spPr/>
      <dgm:t>
        <a:bodyPr/>
        <a:lstStyle/>
        <a:p>
          <a:endParaRPr lang="en-GB"/>
        </a:p>
      </dgm:t>
    </dgm:pt>
    <dgm:pt modelId="{F80DA890-0893-4506-9474-4D9CC78BBE71}" type="pres">
      <dgm:prSet presAssocID="{D85E97E7-5908-44C0-8B6D-2E399FC8CFF0}" presName="Name9" presStyleLbl="parChTrans1D2" presStyleIdx="5" presStyleCnt="7"/>
      <dgm:spPr/>
      <dgm:t>
        <a:bodyPr/>
        <a:lstStyle/>
        <a:p>
          <a:endParaRPr lang="en-GB"/>
        </a:p>
      </dgm:t>
    </dgm:pt>
    <dgm:pt modelId="{5A411FCA-AFB5-4008-A03D-DE30D9D08008}" type="pres">
      <dgm:prSet presAssocID="{D85E97E7-5908-44C0-8B6D-2E399FC8CFF0}" presName="connTx" presStyleLbl="parChTrans1D2" presStyleIdx="5" presStyleCnt="7"/>
      <dgm:spPr/>
      <dgm:t>
        <a:bodyPr/>
        <a:lstStyle/>
        <a:p>
          <a:endParaRPr lang="en-GB"/>
        </a:p>
      </dgm:t>
    </dgm:pt>
    <dgm:pt modelId="{668FB27D-ABFC-4ADF-94DB-B9E9F1AED054}" type="pres">
      <dgm:prSet presAssocID="{385C997F-846F-4DC9-A1EA-8119A2C9D136}" presName="node" presStyleLbl="node1" presStyleIdx="5" presStyleCnt="7">
        <dgm:presLayoutVars>
          <dgm:bulletEnabled val="1"/>
        </dgm:presLayoutVars>
      </dgm:prSet>
      <dgm:spPr/>
      <dgm:t>
        <a:bodyPr/>
        <a:lstStyle/>
        <a:p>
          <a:endParaRPr lang="en-GB"/>
        </a:p>
      </dgm:t>
    </dgm:pt>
    <dgm:pt modelId="{84B833D6-4669-4DCF-913A-6FAE4C9DB35A}" type="pres">
      <dgm:prSet presAssocID="{C0830630-2E51-43FE-AFBF-4BA352DB19CD}" presName="Name9" presStyleLbl="parChTrans1D2" presStyleIdx="6" presStyleCnt="7"/>
      <dgm:spPr/>
      <dgm:t>
        <a:bodyPr/>
        <a:lstStyle/>
        <a:p>
          <a:endParaRPr lang="en-GB"/>
        </a:p>
      </dgm:t>
    </dgm:pt>
    <dgm:pt modelId="{D1CE6D36-3348-4D97-8472-FE06A9B3EF62}" type="pres">
      <dgm:prSet presAssocID="{C0830630-2E51-43FE-AFBF-4BA352DB19CD}" presName="connTx" presStyleLbl="parChTrans1D2" presStyleIdx="6" presStyleCnt="7"/>
      <dgm:spPr/>
      <dgm:t>
        <a:bodyPr/>
        <a:lstStyle/>
        <a:p>
          <a:endParaRPr lang="en-GB"/>
        </a:p>
      </dgm:t>
    </dgm:pt>
    <dgm:pt modelId="{E09DCE44-8656-4F15-A0C9-F3EBF8026BCB}" type="pres">
      <dgm:prSet presAssocID="{45DC9C2F-1C19-42EC-9D3B-3473CA859D75}" presName="node" presStyleLbl="node1" presStyleIdx="6" presStyleCnt="7">
        <dgm:presLayoutVars>
          <dgm:bulletEnabled val="1"/>
        </dgm:presLayoutVars>
      </dgm:prSet>
      <dgm:spPr/>
      <dgm:t>
        <a:bodyPr/>
        <a:lstStyle/>
        <a:p>
          <a:endParaRPr lang="en-GB"/>
        </a:p>
      </dgm:t>
    </dgm:pt>
  </dgm:ptLst>
  <dgm:cxnLst>
    <dgm:cxn modelId="{BA114644-D797-4E5F-A49B-FC5FB7B7F1CE}" type="presOf" srcId="{D85E97E7-5908-44C0-8B6D-2E399FC8CFF0}" destId="{5A411FCA-AFB5-4008-A03D-DE30D9D08008}" srcOrd="1" destOrd="0" presId="urn:microsoft.com/office/officeart/2005/8/layout/radial1"/>
    <dgm:cxn modelId="{1B0F66FF-C11F-45D2-9FD4-396827AC0918}" type="presOf" srcId="{106E7BE6-1A18-4D22-B1A6-A58B5E79E733}" destId="{8AA9A993-5DE8-4585-B6ED-8ED4248B8ED3}" srcOrd="1" destOrd="0" presId="urn:microsoft.com/office/officeart/2005/8/layout/radial1"/>
    <dgm:cxn modelId="{CF89AD1C-C612-42C7-9785-FE12176120E0}" type="presOf" srcId="{408BB510-1971-4539-AC7B-1814312630C2}" destId="{AFCE13C2-2274-471C-9B27-08CEF0B3BC58}" srcOrd="0" destOrd="0" presId="urn:microsoft.com/office/officeart/2005/8/layout/radial1"/>
    <dgm:cxn modelId="{85122131-D13E-469A-9508-A1C6049E6B1D}" type="presOf" srcId="{84A2AD54-E27E-4770-9083-11836412DD6F}" destId="{2F488FDF-734B-4D24-9C22-0A4B7DE7DA1E}" srcOrd="0" destOrd="0" presId="urn:microsoft.com/office/officeart/2005/8/layout/radial1"/>
    <dgm:cxn modelId="{680C8622-4626-45A2-9FC4-BAE84B84FA2E}" type="presOf" srcId="{106E7BE6-1A18-4D22-B1A6-A58B5E79E733}" destId="{86E1F9E0-CD2E-4795-A224-D4B554EEF2C1}" srcOrd="0" destOrd="0" presId="urn:microsoft.com/office/officeart/2005/8/layout/radial1"/>
    <dgm:cxn modelId="{124EFEA1-2652-41BA-8D6A-BB224277158C}" srcId="{D7D3589F-5956-4B50-A037-85352D403D0D}" destId="{4E9EEDBC-2139-4F2F-B2B6-2056471D44E1}" srcOrd="1" destOrd="0" parTransId="{84A2AD54-E27E-4770-9083-11836412DD6F}" sibTransId="{8993159C-50AE-43E3-BB21-71C809E81DC0}"/>
    <dgm:cxn modelId="{EC0369BE-1D51-458C-9CAF-6A1959D7B94D}" type="presOf" srcId="{9672A7F0-5B01-474A-A443-04A502899E1C}" destId="{54F0A98E-8FCD-4B36-8FF1-7DE70067B333}" srcOrd="0" destOrd="0" presId="urn:microsoft.com/office/officeart/2005/8/layout/radial1"/>
    <dgm:cxn modelId="{5FB32382-6DAA-4B44-833B-D1169015528A}" type="presOf" srcId="{C0830630-2E51-43FE-AFBF-4BA352DB19CD}" destId="{84B833D6-4669-4DCF-913A-6FAE4C9DB35A}" srcOrd="0" destOrd="0" presId="urn:microsoft.com/office/officeart/2005/8/layout/radial1"/>
    <dgm:cxn modelId="{169337C1-2C91-4869-B92D-72E2B8DC1813}" type="presOf" srcId="{C0830630-2E51-43FE-AFBF-4BA352DB19CD}" destId="{D1CE6D36-3348-4D97-8472-FE06A9B3EF62}" srcOrd="1" destOrd="0" presId="urn:microsoft.com/office/officeart/2005/8/layout/radial1"/>
    <dgm:cxn modelId="{E09B477B-B006-4C51-8F71-99AF38568E07}" type="presOf" srcId="{45DC9C2F-1C19-42EC-9D3B-3473CA859D75}" destId="{E09DCE44-8656-4F15-A0C9-F3EBF8026BCB}" srcOrd="0" destOrd="0" presId="urn:microsoft.com/office/officeart/2005/8/layout/radial1"/>
    <dgm:cxn modelId="{3C2DDED0-8349-4F47-BB6E-AF57BED7C4B4}" srcId="{D7D3589F-5956-4B50-A037-85352D403D0D}" destId="{137FBE50-8264-4936-8D13-7A1F6C414E5A}" srcOrd="3" destOrd="0" parTransId="{106E7BE6-1A18-4D22-B1A6-A58B5E79E733}" sibTransId="{0096431A-7421-4EA0-8DF4-340694F933A5}"/>
    <dgm:cxn modelId="{E24CE6E2-2ED8-41C0-961F-5AE89984B482}" type="presOf" srcId="{3ECFB150-B8F5-409D-AF54-0D5B8B871B79}" destId="{E5311C5D-456A-4FB1-A05D-A77B2D9A2A58}" srcOrd="0" destOrd="0" presId="urn:microsoft.com/office/officeart/2005/8/layout/radial1"/>
    <dgm:cxn modelId="{B40FC5EE-4096-4A2B-A252-1A593C89EBF4}" srcId="{D7D3589F-5956-4B50-A037-85352D403D0D}" destId="{9672A7F0-5B01-474A-A443-04A502899E1C}" srcOrd="0" destOrd="0" parTransId="{E797ACD3-E691-40FB-9E06-3B34F989F861}" sibTransId="{3EE66024-3C86-4295-8152-A8EA453DF665}"/>
    <dgm:cxn modelId="{1D49EEAD-B0E0-4D93-B619-C5BE2F6DA1BC}" type="presOf" srcId="{E797ACD3-E691-40FB-9E06-3B34F989F861}" destId="{C5AF1132-CCE6-4324-86A0-D8E5F814471D}" srcOrd="1" destOrd="0" presId="urn:microsoft.com/office/officeart/2005/8/layout/radial1"/>
    <dgm:cxn modelId="{BE155111-EC6B-4399-85F8-192914A046CC}" type="presOf" srcId="{454417BC-E025-43E4-AD07-3DE581B21A99}" destId="{6344EDFC-A6D9-4886-8D2A-B81CB9226757}" srcOrd="0" destOrd="0" presId="urn:microsoft.com/office/officeart/2005/8/layout/radial1"/>
    <dgm:cxn modelId="{7E099A3A-6B24-40CF-B34C-AACD5ED5AC42}" type="presOf" srcId="{137FBE50-8264-4936-8D13-7A1F6C414E5A}" destId="{5859398F-8CB9-476A-A387-FBCC994C1B60}" srcOrd="0" destOrd="0" presId="urn:microsoft.com/office/officeart/2005/8/layout/radial1"/>
    <dgm:cxn modelId="{41696150-CE02-496D-AFDB-8E928DB8E9C9}" srcId="{D7D3589F-5956-4B50-A037-85352D403D0D}" destId="{45DC9C2F-1C19-42EC-9D3B-3473CA859D75}" srcOrd="6" destOrd="0" parTransId="{C0830630-2E51-43FE-AFBF-4BA352DB19CD}" sibTransId="{DC38276D-5735-4128-8AF3-C98A9E3F866A}"/>
    <dgm:cxn modelId="{DA3B758D-EE43-4BE2-B79F-B1C221291674}" type="presOf" srcId="{84A2AD54-E27E-4770-9083-11836412DD6F}" destId="{FB51F7DF-706C-4E66-B4E5-5937E058FAE1}" srcOrd="1" destOrd="0" presId="urn:microsoft.com/office/officeart/2005/8/layout/radial1"/>
    <dgm:cxn modelId="{F451BA07-ECA2-4544-973F-9F3B3B93F130}" srcId="{454417BC-E025-43E4-AD07-3DE581B21A99}" destId="{D7D3589F-5956-4B50-A037-85352D403D0D}" srcOrd="0" destOrd="0" parTransId="{CE790288-74CC-4FEE-B00F-07E667E6F21C}" sibTransId="{22ED547B-0A52-41D9-A697-046210CC202A}"/>
    <dgm:cxn modelId="{017A209A-78B5-4448-B346-80ED9254B7E4}" type="presOf" srcId="{408BB510-1971-4539-AC7B-1814312630C2}" destId="{5C6C21C6-7677-4506-A095-2FC16226E6C9}" srcOrd="1" destOrd="0" presId="urn:microsoft.com/office/officeart/2005/8/layout/radial1"/>
    <dgm:cxn modelId="{BF0B728D-454F-4B40-BC58-68FC2FD551FE}" type="presOf" srcId="{86624A64-2520-4C0A-916D-C91577DFF050}" destId="{E40B222D-8CD3-46ED-AFA8-F6748CF386C6}" srcOrd="0" destOrd="0" presId="urn:microsoft.com/office/officeart/2005/8/layout/radial1"/>
    <dgm:cxn modelId="{D6747353-A1B3-4A25-9E17-4956C86B8932}" type="presOf" srcId="{D7D3589F-5956-4B50-A037-85352D403D0D}" destId="{7510CC92-5E9F-4E88-B01F-37297A759C0E}" srcOrd="0" destOrd="0" presId="urn:microsoft.com/office/officeart/2005/8/layout/radial1"/>
    <dgm:cxn modelId="{6FEEE9C2-72CF-43AB-925C-9A9DD7507C25}" srcId="{D7D3589F-5956-4B50-A037-85352D403D0D}" destId="{3ECFB150-B8F5-409D-AF54-0D5B8B871B79}" srcOrd="2" destOrd="0" parTransId="{86624A64-2520-4C0A-916D-C91577DFF050}" sibTransId="{BBF45ECE-C0C4-447D-A19F-7B8827877976}"/>
    <dgm:cxn modelId="{A3811984-AB13-4177-B95C-D7A656344B6B}" type="presOf" srcId="{E797ACD3-E691-40FB-9E06-3B34F989F861}" destId="{9B148C9F-0F5A-4C78-9183-59143ED99D33}" srcOrd="0" destOrd="0" presId="urn:microsoft.com/office/officeart/2005/8/layout/radial1"/>
    <dgm:cxn modelId="{BAF21B07-F47A-4D16-BAC1-189D6381073F}" type="presOf" srcId="{4E9EEDBC-2139-4F2F-B2B6-2056471D44E1}" destId="{74881A84-5AF8-4817-B9E9-7CAEE2B8C68B}" srcOrd="0" destOrd="0" presId="urn:microsoft.com/office/officeart/2005/8/layout/radial1"/>
    <dgm:cxn modelId="{F1A1622B-1BDB-447C-86F1-D8B2F2BEEBB5}" type="presOf" srcId="{D85E97E7-5908-44C0-8B6D-2E399FC8CFF0}" destId="{F80DA890-0893-4506-9474-4D9CC78BBE71}" srcOrd="0" destOrd="0" presId="urn:microsoft.com/office/officeart/2005/8/layout/radial1"/>
    <dgm:cxn modelId="{9235C963-A14D-43EA-A72E-D305595E9C4E}" srcId="{D7D3589F-5956-4B50-A037-85352D403D0D}" destId="{C078A97F-2E8A-4699-AB3D-3AC0DD1AAA30}" srcOrd="4" destOrd="0" parTransId="{408BB510-1971-4539-AC7B-1814312630C2}" sibTransId="{D082BDFE-0D21-4B86-AC4C-E24A273785FC}"/>
    <dgm:cxn modelId="{A1C0C300-EE4A-45FF-88BB-43F0F7D80624}" type="presOf" srcId="{86624A64-2520-4C0A-916D-C91577DFF050}" destId="{424FF787-F27C-4AEB-880A-5F316703597F}" srcOrd="1" destOrd="0" presId="urn:microsoft.com/office/officeart/2005/8/layout/radial1"/>
    <dgm:cxn modelId="{083F72B5-2674-4C4B-B7ED-03058FC7E4B7}" type="presOf" srcId="{C078A97F-2E8A-4699-AB3D-3AC0DD1AAA30}" destId="{0AFA7F12-FF69-43FA-A7FC-7B8D9403C7A2}" srcOrd="0" destOrd="0" presId="urn:microsoft.com/office/officeart/2005/8/layout/radial1"/>
    <dgm:cxn modelId="{F903FBEB-9840-4FC6-91CF-794DF32F331C}" srcId="{D7D3589F-5956-4B50-A037-85352D403D0D}" destId="{385C997F-846F-4DC9-A1EA-8119A2C9D136}" srcOrd="5" destOrd="0" parTransId="{D85E97E7-5908-44C0-8B6D-2E399FC8CFF0}" sibTransId="{DB17258F-B3D5-4409-8E47-4017EBFEECEF}"/>
    <dgm:cxn modelId="{B5822AE2-51C6-4CC6-885F-7AFE32D1A344}" type="presOf" srcId="{385C997F-846F-4DC9-A1EA-8119A2C9D136}" destId="{668FB27D-ABFC-4ADF-94DB-B9E9F1AED054}" srcOrd="0" destOrd="0" presId="urn:microsoft.com/office/officeart/2005/8/layout/radial1"/>
    <dgm:cxn modelId="{4E477C95-D420-45A9-ABD6-08197CB36132}" type="presParOf" srcId="{6344EDFC-A6D9-4886-8D2A-B81CB9226757}" destId="{7510CC92-5E9F-4E88-B01F-37297A759C0E}" srcOrd="0" destOrd="0" presId="urn:microsoft.com/office/officeart/2005/8/layout/radial1"/>
    <dgm:cxn modelId="{F85CEF6A-50AF-4D0B-90B9-7650BDEBCA56}" type="presParOf" srcId="{6344EDFC-A6D9-4886-8D2A-B81CB9226757}" destId="{9B148C9F-0F5A-4C78-9183-59143ED99D33}" srcOrd="1" destOrd="0" presId="urn:microsoft.com/office/officeart/2005/8/layout/radial1"/>
    <dgm:cxn modelId="{C8776918-8B46-4D3B-84EA-AB25335BA4D6}" type="presParOf" srcId="{9B148C9F-0F5A-4C78-9183-59143ED99D33}" destId="{C5AF1132-CCE6-4324-86A0-D8E5F814471D}" srcOrd="0" destOrd="0" presId="urn:microsoft.com/office/officeart/2005/8/layout/radial1"/>
    <dgm:cxn modelId="{081F7880-D27A-40E7-BB51-0EE5EDBCA51B}" type="presParOf" srcId="{6344EDFC-A6D9-4886-8D2A-B81CB9226757}" destId="{54F0A98E-8FCD-4B36-8FF1-7DE70067B333}" srcOrd="2" destOrd="0" presId="urn:microsoft.com/office/officeart/2005/8/layout/radial1"/>
    <dgm:cxn modelId="{585E71EB-E80E-4955-B6B5-7ADAA4410BDE}" type="presParOf" srcId="{6344EDFC-A6D9-4886-8D2A-B81CB9226757}" destId="{2F488FDF-734B-4D24-9C22-0A4B7DE7DA1E}" srcOrd="3" destOrd="0" presId="urn:microsoft.com/office/officeart/2005/8/layout/radial1"/>
    <dgm:cxn modelId="{94756228-D1B3-4974-840F-8E8EE9CBE742}" type="presParOf" srcId="{2F488FDF-734B-4D24-9C22-0A4B7DE7DA1E}" destId="{FB51F7DF-706C-4E66-B4E5-5937E058FAE1}" srcOrd="0" destOrd="0" presId="urn:microsoft.com/office/officeart/2005/8/layout/radial1"/>
    <dgm:cxn modelId="{C9FFEE04-136F-47E0-A713-B6FF3B8C19A2}" type="presParOf" srcId="{6344EDFC-A6D9-4886-8D2A-B81CB9226757}" destId="{74881A84-5AF8-4817-B9E9-7CAEE2B8C68B}" srcOrd="4" destOrd="0" presId="urn:microsoft.com/office/officeart/2005/8/layout/radial1"/>
    <dgm:cxn modelId="{4CB639C3-37CB-423E-B213-449F20A457C6}" type="presParOf" srcId="{6344EDFC-A6D9-4886-8D2A-B81CB9226757}" destId="{E40B222D-8CD3-46ED-AFA8-F6748CF386C6}" srcOrd="5" destOrd="0" presId="urn:microsoft.com/office/officeart/2005/8/layout/radial1"/>
    <dgm:cxn modelId="{3B82C8B5-7703-4E0D-B7E8-5B3ACC1A0257}" type="presParOf" srcId="{E40B222D-8CD3-46ED-AFA8-F6748CF386C6}" destId="{424FF787-F27C-4AEB-880A-5F316703597F}" srcOrd="0" destOrd="0" presId="urn:microsoft.com/office/officeart/2005/8/layout/radial1"/>
    <dgm:cxn modelId="{437C776A-7099-47FD-8C23-1A7A3D7D72D2}" type="presParOf" srcId="{6344EDFC-A6D9-4886-8D2A-B81CB9226757}" destId="{E5311C5D-456A-4FB1-A05D-A77B2D9A2A58}" srcOrd="6" destOrd="0" presId="urn:microsoft.com/office/officeart/2005/8/layout/radial1"/>
    <dgm:cxn modelId="{9C0FB74F-BE8B-49D2-A206-9B1B46948417}" type="presParOf" srcId="{6344EDFC-A6D9-4886-8D2A-B81CB9226757}" destId="{86E1F9E0-CD2E-4795-A224-D4B554EEF2C1}" srcOrd="7" destOrd="0" presId="urn:microsoft.com/office/officeart/2005/8/layout/radial1"/>
    <dgm:cxn modelId="{2854C054-884B-49C8-83F0-BE03B40D43D1}" type="presParOf" srcId="{86E1F9E0-CD2E-4795-A224-D4B554EEF2C1}" destId="{8AA9A993-5DE8-4585-B6ED-8ED4248B8ED3}" srcOrd="0" destOrd="0" presId="urn:microsoft.com/office/officeart/2005/8/layout/radial1"/>
    <dgm:cxn modelId="{FC95C894-F930-4CB5-A467-24BD2383B013}" type="presParOf" srcId="{6344EDFC-A6D9-4886-8D2A-B81CB9226757}" destId="{5859398F-8CB9-476A-A387-FBCC994C1B60}" srcOrd="8" destOrd="0" presId="urn:microsoft.com/office/officeart/2005/8/layout/radial1"/>
    <dgm:cxn modelId="{7789761C-4CF7-4A03-96E2-C7EC484348EC}" type="presParOf" srcId="{6344EDFC-A6D9-4886-8D2A-B81CB9226757}" destId="{AFCE13C2-2274-471C-9B27-08CEF0B3BC58}" srcOrd="9" destOrd="0" presId="urn:microsoft.com/office/officeart/2005/8/layout/radial1"/>
    <dgm:cxn modelId="{7047D088-13C6-40D6-B4AD-8475CF3784EE}" type="presParOf" srcId="{AFCE13C2-2274-471C-9B27-08CEF0B3BC58}" destId="{5C6C21C6-7677-4506-A095-2FC16226E6C9}" srcOrd="0" destOrd="0" presId="urn:microsoft.com/office/officeart/2005/8/layout/radial1"/>
    <dgm:cxn modelId="{154C7945-07E3-4D30-9091-F0E3607FD072}" type="presParOf" srcId="{6344EDFC-A6D9-4886-8D2A-B81CB9226757}" destId="{0AFA7F12-FF69-43FA-A7FC-7B8D9403C7A2}" srcOrd="10" destOrd="0" presId="urn:microsoft.com/office/officeart/2005/8/layout/radial1"/>
    <dgm:cxn modelId="{AA0398A2-452E-4386-9351-4C500EB1E418}" type="presParOf" srcId="{6344EDFC-A6D9-4886-8D2A-B81CB9226757}" destId="{F80DA890-0893-4506-9474-4D9CC78BBE71}" srcOrd="11" destOrd="0" presId="urn:microsoft.com/office/officeart/2005/8/layout/radial1"/>
    <dgm:cxn modelId="{972D6351-D4D8-44B4-B4B0-0417EC5A4493}" type="presParOf" srcId="{F80DA890-0893-4506-9474-4D9CC78BBE71}" destId="{5A411FCA-AFB5-4008-A03D-DE30D9D08008}" srcOrd="0" destOrd="0" presId="urn:microsoft.com/office/officeart/2005/8/layout/radial1"/>
    <dgm:cxn modelId="{2450825A-EF31-4D54-BF9A-66C0206BEA11}" type="presParOf" srcId="{6344EDFC-A6D9-4886-8D2A-B81CB9226757}" destId="{668FB27D-ABFC-4ADF-94DB-B9E9F1AED054}" srcOrd="12" destOrd="0" presId="urn:microsoft.com/office/officeart/2005/8/layout/radial1"/>
    <dgm:cxn modelId="{280BD35C-053D-4DAE-B0C5-89A8D612F7BC}" type="presParOf" srcId="{6344EDFC-A6D9-4886-8D2A-B81CB9226757}" destId="{84B833D6-4669-4DCF-913A-6FAE4C9DB35A}" srcOrd="13" destOrd="0" presId="urn:microsoft.com/office/officeart/2005/8/layout/radial1"/>
    <dgm:cxn modelId="{5192A0B7-E2E5-46D0-867D-053565E8D1B4}" type="presParOf" srcId="{84B833D6-4669-4DCF-913A-6FAE4C9DB35A}" destId="{D1CE6D36-3348-4D97-8472-FE06A9B3EF62}" srcOrd="0" destOrd="0" presId="urn:microsoft.com/office/officeart/2005/8/layout/radial1"/>
    <dgm:cxn modelId="{4EE9B598-4864-49F5-B232-8ACD9C35F786}" type="presParOf" srcId="{6344EDFC-A6D9-4886-8D2A-B81CB9226757}" destId="{E09DCE44-8656-4F15-A0C9-F3EBF8026BCB}"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1605D-5C38-49C7-9D1A-BF1C8515E3CC}">
      <dsp:nvSpPr>
        <dsp:cNvPr id="0" name=""/>
        <dsp:cNvSpPr/>
      </dsp:nvSpPr>
      <dsp:spPr>
        <a:xfrm>
          <a:off x="1691677" y="2658"/>
          <a:ext cx="1404669" cy="743102"/>
        </a:xfrm>
        <a:prstGeom prst="roundRect">
          <a:avLst/>
        </a:prstGeom>
        <a:solidFill>
          <a:schemeClr val="bg2">
            <a:lumMod val="9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solidFill>
                <a:srgbClr val="FF0000"/>
              </a:solidFill>
            </a:rPr>
            <a:t>Physical</a:t>
          </a:r>
          <a:r>
            <a:rPr lang="en-GB" sz="1400" kern="1200" dirty="0"/>
            <a:t> </a:t>
          </a:r>
          <a:r>
            <a:rPr lang="en-GB" sz="1400" kern="1200" dirty="0">
              <a:solidFill>
                <a:srgbClr val="FF0000"/>
              </a:solidFill>
            </a:rPr>
            <a:t>Impairments</a:t>
          </a:r>
          <a:r>
            <a:rPr lang="en-GB" sz="1400" kern="1200" dirty="0"/>
            <a:t> </a:t>
          </a:r>
        </a:p>
      </dsp:txBody>
      <dsp:txXfrm>
        <a:off x="1727952" y="38933"/>
        <a:ext cx="1332119" cy="670552"/>
      </dsp:txXfrm>
    </dsp:sp>
    <dsp:sp modelId="{A2144C3E-A994-4EFF-A257-390E0FE5721D}">
      <dsp:nvSpPr>
        <dsp:cNvPr id="0" name=""/>
        <dsp:cNvSpPr/>
      </dsp:nvSpPr>
      <dsp:spPr>
        <a:xfrm>
          <a:off x="598717" y="353603"/>
          <a:ext cx="3500052" cy="3500052"/>
        </a:xfrm>
        <a:custGeom>
          <a:avLst/>
          <a:gdLst/>
          <a:ahLst/>
          <a:cxnLst/>
          <a:rect l="0" t="0" r="0" b="0"/>
          <a:pathLst>
            <a:path>
              <a:moveTo>
                <a:pt x="2502661" y="170111"/>
              </a:moveTo>
              <a:arcTo wR="1750026" hR="1750026" stAng="17728324" swAng="107703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457129-0F9A-4288-A60C-897AAF8DA62B}">
      <dsp:nvSpPr>
        <dsp:cNvPr id="0" name=""/>
        <dsp:cNvSpPr/>
      </dsp:nvSpPr>
      <dsp:spPr>
        <a:xfrm>
          <a:off x="3294967" y="836417"/>
          <a:ext cx="1143234" cy="743102"/>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err="1">
              <a:solidFill>
                <a:srgbClr val="FF0000"/>
              </a:solidFill>
            </a:rPr>
            <a:t>Premorbid</a:t>
          </a:r>
          <a:r>
            <a:rPr lang="en-GB" sz="1400" kern="1200" dirty="0">
              <a:solidFill>
                <a:srgbClr val="FF0000"/>
              </a:solidFill>
            </a:rPr>
            <a:t> Lifestyle</a:t>
          </a:r>
        </a:p>
      </dsp:txBody>
      <dsp:txXfrm>
        <a:off x="3331242" y="872692"/>
        <a:ext cx="1070684" cy="670552"/>
      </dsp:txXfrm>
    </dsp:sp>
    <dsp:sp modelId="{4AFD10DB-D665-46FB-929A-896A369994F3}">
      <dsp:nvSpPr>
        <dsp:cNvPr id="0" name=""/>
        <dsp:cNvSpPr/>
      </dsp:nvSpPr>
      <dsp:spPr>
        <a:xfrm>
          <a:off x="636324" y="400458"/>
          <a:ext cx="3500052" cy="3500052"/>
        </a:xfrm>
        <a:custGeom>
          <a:avLst/>
          <a:gdLst/>
          <a:ahLst/>
          <a:cxnLst/>
          <a:rect l="0" t="0" r="0" b="0"/>
          <a:pathLst>
            <a:path>
              <a:moveTo>
                <a:pt x="3407682" y="1188983"/>
              </a:moveTo>
              <a:arcTo wR="1750026" hR="1750026" stAng="20478080" swAng="205078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8DA09C-596C-4271-BA01-80BC74C147F3}">
      <dsp:nvSpPr>
        <dsp:cNvPr id="0" name=""/>
        <dsp:cNvSpPr/>
      </dsp:nvSpPr>
      <dsp:spPr>
        <a:xfrm>
          <a:off x="3337962" y="2627698"/>
          <a:ext cx="1143234" cy="743102"/>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solidFill>
                <a:srgbClr val="7030A0"/>
              </a:solidFill>
              <a:latin typeface="Calibri"/>
            </a:rPr>
            <a:t>↓Self Esteem</a:t>
          </a:r>
          <a:endParaRPr lang="en-GB" sz="1800" kern="1200" dirty="0">
            <a:solidFill>
              <a:srgbClr val="7030A0"/>
            </a:solidFill>
          </a:endParaRPr>
        </a:p>
      </dsp:txBody>
      <dsp:txXfrm>
        <a:off x="3374237" y="2663973"/>
        <a:ext cx="1070684" cy="670552"/>
      </dsp:txXfrm>
    </dsp:sp>
    <dsp:sp modelId="{06A75C41-B67E-4E4C-AAC3-792497C57340}">
      <dsp:nvSpPr>
        <dsp:cNvPr id="0" name=""/>
        <dsp:cNvSpPr/>
      </dsp:nvSpPr>
      <dsp:spPr>
        <a:xfrm>
          <a:off x="643985" y="374209"/>
          <a:ext cx="3500052" cy="3500052"/>
        </a:xfrm>
        <a:custGeom>
          <a:avLst/>
          <a:gdLst/>
          <a:ahLst/>
          <a:cxnLst/>
          <a:rect l="0" t="0" r="0" b="0"/>
          <a:pathLst>
            <a:path>
              <a:moveTo>
                <a:pt x="2973772" y="3001041"/>
              </a:moveTo>
              <a:arcTo wR="1750026" hR="1750026" stAng="2737879" swAng="122996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D13EDF0-4106-48B8-88B2-47171BA89642}">
      <dsp:nvSpPr>
        <dsp:cNvPr id="0" name=""/>
        <dsp:cNvSpPr/>
      </dsp:nvSpPr>
      <dsp:spPr>
        <a:xfrm>
          <a:off x="1691677" y="3502711"/>
          <a:ext cx="1404669" cy="743102"/>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solidFill>
                <a:srgbClr val="7030A0"/>
              </a:solidFill>
              <a:latin typeface="Calibri"/>
            </a:rPr>
            <a:t>↓Socialising Community access</a:t>
          </a:r>
          <a:endParaRPr lang="en-GB" sz="1400" kern="1200" dirty="0">
            <a:solidFill>
              <a:srgbClr val="7030A0"/>
            </a:solidFill>
          </a:endParaRPr>
        </a:p>
      </dsp:txBody>
      <dsp:txXfrm>
        <a:off x="1727952" y="3538986"/>
        <a:ext cx="1332119" cy="670552"/>
      </dsp:txXfrm>
    </dsp:sp>
    <dsp:sp modelId="{22FAC297-436B-4C7E-BE51-0C3EB622F4AC}">
      <dsp:nvSpPr>
        <dsp:cNvPr id="0" name=""/>
        <dsp:cNvSpPr/>
      </dsp:nvSpPr>
      <dsp:spPr>
        <a:xfrm>
          <a:off x="643985" y="374209"/>
          <a:ext cx="3500052" cy="3500052"/>
        </a:xfrm>
        <a:custGeom>
          <a:avLst/>
          <a:gdLst/>
          <a:ahLst/>
          <a:cxnLst/>
          <a:rect l="0" t="0" r="0" b="0"/>
          <a:pathLst>
            <a:path>
              <a:moveTo>
                <a:pt x="1041877" y="3350375"/>
              </a:moveTo>
              <a:arcTo wR="1750026" hR="1750026" stAng="6832153" swAng="1229968"/>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F56D82-4933-458F-8C85-9AA36EA7ED62}">
      <dsp:nvSpPr>
        <dsp:cNvPr id="0" name=""/>
        <dsp:cNvSpPr/>
      </dsp:nvSpPr>
      <dsp:spPr>
        <a:xfrm>
          <a:off x="306827" y="2627698"/>
          <a:ext cx="1143234" cy="743102"/>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solidFill>
                <a:srgbClr val="7030A0"/>
              </a:solidFill>
              <a:latin typeface="Calibri"/>
            </a:rPr>
            <a:t>↓Motivation/Initiation</a:t>
          </a:r>
          <a:endParaRPr lang="en-GB" sz="1400" kern="1200" dirty="0">
            <a:solidFill>
              <a:srgbClr val="7030A0"/>
            </a:solidFill>
          </a:endParaRPr>
        </a:p>
      </dsp:txBody>
      <dsp:txXfrm>
        <a:off x="343102" y="2663973"/>
        <a:ext cx="1070684" cy="670552"/>
      </dsp:txXfrm>
    </dsp:sp>
    <dsp:sp modelId="{E37721F7-634A-427C-B6D5-55322468DEBE}">
      <dsp:nvSpPr>
        <dsp:cNvPr id="0" name=""/>
        <dsp:cNvSpPr/>
      </dsp:nvSpPr>
      <dsp:spPr>
        <a:xfrm>
          <a:off x="590464" y="221914"/>
          <a:ext cx="3500052" cy="3500052"/>
        </a:xfrm>
        <a:custGeom>
          <a:avLst/>
          <a:gdLst/>
          <a:ahLst/>
          <a:cxnLst/>
          <a:rect l="0" t="0" r="0" b="0"/>
          <a:pathLst>
            <a:path>
              <a:moveTo>
                <a:pt x="123954" y="2396928"/>
              </a:moveTo>
              <a:arcTo wR="1750026" hR="1750026" stAng="9498347" swAng="186066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E18A40-2BD8-4017-8ABC-5E7B9243B821}">
      <dsp:nvSpPr>
        <dsp:cNvPr id="0" name=""/>
        <dsp:cNvSpPr/>
      </dsp:nvSpPr>
      <dsp:spPr>
        <a:xfrm>
          <a:off x="180535" y="936107"/>
          <a:ext cx="1143234" cy="743102"/>
        </a:xfrm>
        <a:prstGeom prst="roundRect">
          <a:avLst/>
        </a:prstGeom>
        <a:solidFill>
          <a:schemeClr val="bg2">
            <a:lumMod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solidFill>
                <a:srgbClr val="FF0000"/>
              </a:solidFill>
            </a:rPr>
            <a:t>Fatigue</a:t>
          </a:r>
        </a:p>
      </dsp:txBody>
      <dsp:txXfrm>
        <a:off x="216810" y="972382"/>
        <a:ext cx="1070684" cy="670552"/>
      </dsp:txXfrm>
    </dsp:sp>
    <dsp:sp modelId="{C71D5D5A-870B-414C-A165-6120A3820000}">
      <dsp:nvSpPr>
        <dsp:cNvPr id="0" name=""/>
        <dsp:cNvSpPr/>
      </dsp:nvSpPr>
      <dsp:spPr>
        <a:xfrm>
          <a:off x="467588" y="440426"/>
          <a:ext cx="3500052" cy="3500052"/>
        </a:xfrm>
        <a:custGeom>
          <a:avLst/>
          <a:gdLst/>
          <a:ahLst/>
          <a:cxnLst/>
          <a:rect l="0" t="0" r="0" b="0"/>
          <a:pathLst>
            <a:path>
              <a:moveTo>
                <a:pt x="535504" y="490054"/>
              </a:moveTo>
              <a:arcTo wR="1750026" hR="1750026" stAng="13563135" swAng="157160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1AE72-39C6-4212-9228-E954C4241776}">
      <dsp:nvSpPr>
        <dsp:cNvPr id="0" name=""/>
        <dsp:cNvSpPr/>
      </dsp:nvSpPr>
      <dsp:spPr>
        <a:xfrm>
          <a:off x="547694" y="0"/>
          <a:ext cx="3378808" cy="2087939"/>
        </a:xfrm>
        <a:prstGeom prst="rect">
          <a:avLst/>
        </a:prstGeom>
        <a:solidFill>
          <a:srgbClr val="FFC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ts val="600"/>
            </a:spcAft>
          </a:pPr>
          <a:r>
            <a:rPr lang="en-GB" sz="2800" b="1" kern="1200" dirty="0" smtClean="0">
              <a:solidFill>
                <a:schemeClr val="bg1"/>
              </a:solidFill>
            </a:rPr>
            <a:t>Physical</a:t>
          </a:r>
        </a:p>
        <a:p>
          <a:pPr lvl="0" algn="l" defTabSz="1244600">
            <a:lnSpc>
              <a:spcPct val="100000"/>
            </a:lnSpc>
            <a:spcBef>
              <a:spcPct val="0"/>
            </a:spcBef>
            <a:spcAft>
              <a:spcPts val="600"/>
            </a:spcAft>
          </a:pPr>
          <a:r>
            <a:rPr lang="en-GB" sz="2200" kern="1200" dirty="0" smtClean="0">
              <a:solidFill>
                <a:schemeClr val="tx1"/>
              </a:solidFill>
            </a:rPr>
            <a:t>Over activity</a:t>
          </a:r>
        </a:p>
        <a:p>
          <a:pPr lvl="0" algn="l" defTabSz="1244600">
            <a:lnSpc>
              <a:spcPct val="100000"/>
            </a:lnSpc>
            <a:spcBef>
              <a:spcPct val="0"/>
            </a:spcBef>
            <a:spcAft>
              <a:spcPts val="600"/>
            </a:spcAft>
          </a:pPr>
          <a:r>
            <a:rPr lang="en-GB" sz="2200" kern="1200" dirty="0" smtClean="0">
              <a:solidFill>
                <a:schemeClr val="tx1"/>
              </a:solidFill>
            </a:rPr>
            <a:t>Boom and bust</a:t>
          </a:r>
        </a:p>
        <a:p>
          <a:pPr lvl="0" algn="l" defTabSz="1244600">
            <a:lnSpc>
              <a:spcPct val="100000"/>
            </a:lnSpc>
            <a:spcBef>
              <a:spcPct val="0"/>
            </a:spcBef>
            <a:spcAft>
              <a:spcPts val="600"/>
            </a:spcAft>
          </a:pPr>
          <a:r>
            <a:rPr lang="en-GB" sz="2200" kern="1200" dirty="0" smtClean="0">
              <a:solidFill>
                <a:schemeClr val="tx1"/>
              </a:solidFill>
            </a:rPr>
            <a:t>Poor sleep</a:t>
          </a:r>
        </a:p>
      </dsp:txBody>
      <dsp:txXfrm>
        <a:off x="547694" y="0"/>
        <a:ext cx="3378808" cy="2087939"/>
      </dsp:txXfrm>
    </dsp:sp>
    <dsp:sp modelId="{D2D801AC-4ED2-4094-8ECF-38DB342CA904}">
      <dsp:nvSpPr>
        <dsp:cNvPr id="0" name=""/>
        <dsp:cNvSpPr/>
      </dsp:nvSpPr>
      <dsp:spPr>
        <a:xfrm>
          <a:off x="4266314" y="23"/>
          <a:ext cx="3510557" cy="2087939"/>
        </a:xfrm>
        <a:prstGeom prst="rect">
          <a:avLst/>
        </a:prstGeom>
        <a:solidFill>
          <a:schemeClr val="accen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ts val="600"/>
            </a:spcAft>
          </a:pPr>
          <a:r>
            <a:rPr lang="en-GB" sz="2800" b="1" kern="1200" dirty="0" smtClean="0">
              <a:solidFill>
                <a:schemeClr val="bg1"/>
              </a:solidFill>
            </a:rPr>
            <a:t>Mental</a:t>
          </a:r>
        </a:p>
        <a:p>
          <a:pPr lvl="0" algn="l" defTabSz="1244600">
            <a:lnSpc>
              <a:spcPct val="100000"/>
            </a:lnSpc>
            <a:spcBef>
              <a:spcPct val="0"/>
            </a:spcBef>
            <a:spcAft>
              <a:spcPts val="600"/>
            </a:spcAft>
          </a:pPr>
          <a:r>
            <a:rPr lang="en-GB" sz="2200" kern="1200" dirty="0" smtClean="0">
              <a:solidFill>
                <a:schemeClr val="tx1"/>
              </a:solidFill>
            </a:rPr>
            <a:t>Trying to concentrate</a:t>
          </a:r>
        </a:p>
        <a:p>
          <a:pPr lvl="0" algn="l" defTabSz="1244600">
            <a:lnSpc>
              <a:spcPct val="100000"/>
            </a:lnSpc>
            <a:spcBef>
              <a:spcPct val="0"/>
            </a:spcBef>
            <a:spcAft>
              <a:spcPts val="600"/>
            </a:spcAft>
          </a:pPr>
          <a:r>
            <a:rPr lang="en-GB" sz="2200" kern="1200" dirty="0" smtClean="0">
              <a:solidFill>
                <a:schemeClr val="tx1"/>
              </a:solidFill>
            </a:rPr>
            <a:t>Trying to remember things</a:t>
          </a:r>
        </a:p>
        <a:p>
          <a:pPr lvl="0" algn="l" defTabSz="1244600">
            <a:lnSpc>
              <a:spcPct val="100000"/>
            </a:lnSpc>
            <a:spcBef>
              <a:spcPct val="0"/>
            </a:spcBef>
            <a:spcAft>
              <a:spcPts val="600"/>
            </a:spcAft>
          </a:pPr>
          <a:r>
            <a:rPr lang="en-GB" sz="2200" kern="1200" dirty="0" smtClean="0">
              <a:solidFill>
                <a:schemeClr val="tx1"/>
              </a:solidFill>
            </a:rPr>
            <a:t>Slowed thinking speed</a:t>
          </a:r>
        </a:p>
      </dsp:txBody>
      <dsp:txXfrm>
        <a:off x="4266314" y="23"/>
        <a:ext cx="3510557" cy="2087939"/>
      </dsp:txXfrm>
    </dsp:sp>
    <dsp:sp modelId="{52A2315A-8674-4DF1-9922-2E0C0473DC7F}">
      <dsp:nvSpPr>
        <dsp:cNvPr id="0" name=""/>
        <dsp:cNvSpPr/>
      </dsp:nvSpPr>
      <dsp:spPr>
        <a:xfrm>
          <a:off x="551400" y="2231961"/>
          <a:ext cx="3409048" cy="2087939"/>
        </a:xfrm>
        <a:prstGeom prst="rect">
          <a:avLst/>
        </a:prstGeom>
        <a:solidFill>
          <a:srgbClr val="00B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ts val="600"/>
            </a:spcAft>
          </a:pPr>
          <a:r>
            <a:rPr lang="en-GB" sz="2800" b="1" kern="1200" dirty="0" smtClean="0">
              <a:solidFill>
                <a:schemeClr val="bg1"/>
              </a:solidFill>
            </a:rPr>
            <a:t>Emotional</a:t>
          </a:r>
        </a:p>
        <a:p>
          <a:pPr lvl="0" algn="l" defTabSz="1244600">
            <a:lnSpc>
              <a:spcPct val="100000"/>
            </a:lnSpc>
            <a:spcBef>
              <a:spcPct val="0"/>
            </a:spcBef>
            <a:spcAft>
              <a:spcPts val="600"/>
            </a:spcAft>
          </a:pPr>
          <a:r>
            <a:rPr lang="en-GB" sz="2200" kern="1200" dirty="0" smtClean="0">
              <a:solidFill>
                <a:schemeClr val="tx1"/>
              </a:solidFill>
            </a:rPr>
            <a:t>Depression/feeling low</a:t>
          </a:r>
        </a:p>
        <a:p>
          <a:pPr lvl="0" algn="l" defTabSz="1244600">
            <a:lnSpc>
              <a:spcPct val="100000"/>
            </a:lnSpc>
            <a:spcBef>
              <a:spcPct val="0"/>
            </a:spcBef>
            <a:spcAft>
              <a:spcPts val="600"/>
            </a:spcAft>
          </a:pPr>
          <a:r>
            <a:rPr lang="en-GB" sz="2200" kern="1200" dirty="0" smtClean="0">
              <a:solidFill>
                <a:schemeClr val="tx1"/>
              </a:solidFill>
            </a:rPr>
            <a:t>Stress – family/work/finances</a:t>
          </a:r>
        </a:p>
        <a:p>
          <a:pPr lvl="0" algn="l" defTabSz="1244600">
            <a:lnSpc>
              <a:spcPct val="100000"/>
            </a:lnSpc>
            <a:spcBef>
              <a:spcPct val="0"/>
            </a:spcBef>
            <a:spcAft>
              <a:spcPts val="600"/>
            </a:spcAft>
          </a:pPr>
          <a:r>
            <a:rPr lang="en-GB" sz="2200" kern="1200" dirty="0" smtClean="0">
              <a:solidFill>
                <a:schemeClr val="tx1"/>
              </a:solidFill>
            </a:rPr>
            <a:t>Hiding difficulties</a:t>
          </a:r>
          <a:endParaRPr lang="en-GB" sz="2200" kern="1200" dirty="0">
            <a:solidFill>
              <a:schemeClr val="tx1"/>
            </a:solidFill>
          </a:endParaRPr>
        </a:p>
      </dsp:txBody>
      <dsp:txXfrm>
        <a:off x="551400" y="2231961"/>
        <a:ext cx="3409048" cy="2087939"/>
      </dsp:txXfrm>
    </dsp:sp>
    <dsp:sp modelId="{BB6DBD26-190A-42E2-BBAA-06A71FECEAE8}">
      <dsp:nvSpPr>
        <dsp:cNvPr id="0" name=""/>
        <dsp:cNvSpPr/>
      </dsp:nvSpPr>
      <dsp:spPr>
        <a:xfrm>
          <a:off x="4266680" y="2231961"/>
          <a:ext cx="3511809" cy="2087939"/>
        </a:xfrm>
        <a:prstGeom prst="rect">
          <a:avLst/>
        </a:prstGeom>
        <a:solidFill>
          <a:srgbClr val="A365D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100000"/>
            </a:lnSpc>
            <a:spcBef>
              <a:spcPct val="0"/>
            </a:spcBef>
            <a:spcAft>
              <a:spcPts val="600"/>
            </a:spcAft>
          </a:pPr>
          <a:r>
            <a:rPr lang="en-GB" sz="2800" b="1" kern="1200" dirty="0" smtClean="0">
              <a:solidFill>
                <a:schemeClr val="bg1"/>
              </a:solidFill>
            </a:rPr>
            <a:t>Environmental</a:t>
          </a:r>
        </a:p>
        <a:p>
          <a:pPr lvl="0" algn="l" defTabSz="1244600">
            <a:lnSpc>
              <a:spcPct val="100000"/>
            </a:lnSpc>
            <a:spcBef>
              <a:spcPct val="0"/>
            </a:spcBef>
            <a:spcAft>
              <a:spcPts val="600"/>
            </a:spcAft>
          </a:pPr>
          <a:r>
            <a:rPr lang="en-GB" sz="2200" kern="1200" dirty="0" err="1" smtClean="0">
              <a:solidFill>
                <a:schemeClr val="tx1"/>
              </a:solidFill>
            </a:rPr>
            <a:t>Overstimulating</a:t>
          </a:r>
          <a:r>
            <a:rPr lang="en-GB" sz="2200" kern="1200" dirty="0" smtClean="0">
              <a:solidFill>
                <a:schemeClr val="tx1"/>
              </a:solidFill>
            </a:rPr>
            <a:t> environments e.g. Busy/ noisy places, bright lights</a:t>
          </a:r>
        </a:p>
        <a:p>
          <a:pPr lvl="0" algn="l" defTabSz="1244600">
            <a:lnSpc>
              <a:spcPct val="100000"/>
            </a:lnSpc>
            <a:spcBef>
              <a:spcPct val="0"/>
            </a:spcBef>
            <a:spcAft>
              <a:spcPts val="600"/>
            </a:spcAft>
          </a:pPr>
          <a:r>
            <a:rPr lang="en-GB" sz="2200" kern="1200" dirty="0" smtClean="0">
              <a:solidFill>
                <a:schemeClr val="tx1"/>
              </a:solidFill>
            </a:rPr>
            <a:t>Lack of rest places</a:t>
          </a:r>
        </a:p>
      </dsp:txBody>
      <dsp:txXfrm>
        <a:off x="4266680" y="2231961"/>
        <a:ext cx="3511809" cy="2087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0D030-0E71-43D2-9DD5-3F39D9DC626B}">
      <dsp:nvSpPr>
        <dsp:cNvPr id="0" name=""/>
        <dsp:cNvSpPr/>
      </dsp:nvSpPr>
      <dsp:spPr>
        <a:xfrm>
          <a:off x="2231469" y="2213151"/>
          <a:ext cx="1633061" cy="163306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a:t>Communication</a:t>
          </a:r>
        </a:p>
      </dsp:txBody>
      <dsp:txXfrm>
        <a:off x="2470625" y="2452307"/>
        <a:ext cx="1154749" cy="1154749"/>
      </dsp:txXfrm>
    </dsp:sp>
    <dsp:sp modelId="{E459D109-E73D-4901-B838-6ED575F6BF3F}">
      <dsp:nvSpPr>
        <dsp:cNvPr id="0" name=""/>
        <dsp:cNvSpPr/>
      </dsp:nvSpPr>
      <dsp:spPr>
        <a:xfrm rot="10800000">
          <a:off x="572187" y="2796970"/>
          <a:ext cx="1568021" cy="4654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B2D2DC-F058-41B5-BC3C-2191A3557A04}">
      <dsp:nvSpPr>
        <dsp:cNvPr id="0" name=""/>
        <dsp:cNvSpPr/>
      </dsp:nvSpPr>
      <dsp:spPr>
        <a:xfrm>
          <a:off x="615" y="2572425"/>
          <a:ext cx="1143142" cy="91451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GB" sz="1400" kern="1200" dirty="0"/>
            <a:t>Thinking</a:t>
          </a:r>
        </a:p>
      </dsp:txBody>
      <dsp:txXfrm>
        <a:off x="27400" y="2599210"/>
        <a:ext cx="1089572" cy="860944"/>
      </dsp:txXfrm>
    </dsp:sp>
    <dsp:sp modelId="{10B80195-2176-4996-8EC3-D9D2A025EA92}">
      <dsp:nvSpPr>
        <dsp:cNvPr id="0" name=""/>
        <dsp:cNvSpPr/>
      </dsp:nvSpPr>
      <dsp:spPr>
        <a:xfrm rot="12960000">
          <a:off x="895292" y="1802554"/>
          <a:ext cx="1568021" cy="4654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1760A79-C63A-4F84-9924-E065FF6A098A}">
      <dsp:nvSpPr>
        <dsp:cNvPr id="0" name=""/>
        <dsp:cNvSpPr/>
      </dsp:nvSpPr>
      <dsp:spPr>
        <a:xfrm>
          <a:off x="473453" y="1117178"/>
          <a:ext cx="1143142" cy="91451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GB" sz="1400" kern="1200" dirty="0"/>
            <a:t>Processing</a:t>
          </a:r>
        </a:p>
      </dsp:txBody>
      <dsp:txXfrm>
        <a:off x="500238" y="1143963"/>
        <a:ext cx="1089572" cy="860944"/>
      </dsp:txXfrm>
    </dsp:sp>
    <dsp:sp modelId="{23C723B2-80BE-42F7-BFD8-AFF03BB0E920}">
      <dsp:nvSpPr>
        <dsp:cNvPr id="0" name=""/>
        <dsp:cNvSpPr/>
      </dsp:nvSpPr>
      <dsp:spPr>
        <a:xfrm rot="15120000">
          <a:off x="1741193" y="1187971"/>
          <a:ext cx="1568021" cy="4654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3E16F5B-3F4E-4ED6-84B5-A4CC455B0702}">
      <dsp:nvSpPr>
        <dsp:cNvPr id="0" name=""/>
        <dsp:cNvSpPr/>
      </dsp:nvSpPr>
      <dsp:spPr>
        <a:xfrm>
          <a:off x="1711360" y="217787"/>
          <a:ext cx="1143142" cy="91451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GB" sz="1400" kern="1200" dirty="0"/>
            <a:t>Recognising emotions</a:t>
          </a:r>
        </a:p>
      </dsp:txBody>
      <dsp:txXfrm>
        <a:off x="1738145" y="244572"/>
        <a:ext cx="1089572" cy="860944"/>
      </dsp:txXfrm>
    </dsp:sp>
    <dsp:sp modelId="{7C1A551C-1EC8-41E0-80DE-B4C319A7874F}">
      <dsp:nvSpPr>
        <dsp:cNvPr id="0" name=""/>
        <dsp:cNvSpPr/>
      </dsp:nvSpPr>
      <dsp:spPr>
        <a:xfrm rot="17280000">
          <a:off x="2786784" y="1187971"/>
          <a:ext cx="1568021" cy="4654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660FB68-51B9-43BB-A6C6-6DABE5D8E855}">
      <dsp:nvSpPr>
        <dsp:cNvPr id="0" name=""/>
        <dsp:cNvSpPr/>
      </dsp:nvSpPr>
      <dsp:spPr>
        <a:xfrm>
          <a:off x="3241496" y="217787"/>
          <a:ext cx="1143142" cy="91451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GB" sz="1400" kern="1200" dirty="0"/>
            <a:t>Humour</a:t>
          </a:r>
        </a:p>
      </dsp:txBody>
      <dsp:txXfrm>
        <a:off x="3268281" y="244572"/>
        <a:ext cx="1089572" cy="860944"/>
      </dsp:txXfrm>
    </dsp:sp>
    <dsp:sp modelId="{49172F60-4D49-4E40-90A5-860F2EA02C16}">
      <dsp:nvSpPr>
        <dsp:cNvPr id="0" name=""/>
        <dsp:cNvSpPr/>
      </dsp:nvSpPr>
      <dsp:spPr>
        <a:xfrm rot="19440000">
          <a:off x="3632685" y="1802554"/>
          <a:ext cx="1568021" cy="4654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7E5F84F-CB98-462F-9276-670E8EADD92A}">
      <dsp:nvSpPr>
        <dsp:cNvPr id="0" name=""/>
        <dsp:cNvSpPr/>
      </dsp:nvSpPr>
      <dsp:spPr>
        <a:xfrm>
          <a:off x="4479403" y="1117178"/>
          <a:ext cx="1143142" cy="91451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GB" sz="1400" kern="1200" dirty="0"/>
            <a:t>Social rules</a:t>
          </a:r>
        </a:p>
      </dsp:txBody>
      <dsp:txXfrm>
        <a:off x="4506188" y="1143963"/>
        <a:ext cx="1089572" cy="860944"/>
      </dsp:txXfrm>
    </dsp:sp>
    <dsp:sp modelId="{8F005928-52F3-4C96-9D44-1E98149EDDF9}">
      <dsp:nvSpPr>
        <dsp:cNvPr id="0" name=""/>
        <dsp:cNvSpPr/>
      </dsp:nvSpPr>
      <dsp:spPr>
        <a:xfrm>
          <a:off x="3955791" y="2796970"/>
          <a:ext cx="1568021" cy="4654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398E14B-114D-4E75-A7EC-65C0DE5BABC8}">
      <dsp:nvSpPr>
        <dsp:cNvPr id="0" name=""/>
        <dsp:cNvSpPr/>
      </dsp:nvSpPr>
      <dsp:spPr>
        <a:xfrm>
          <a:off x="4952241" y="2572425"/>
          <a:ext cx="1143142" cy="91451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GB" sz="1400" kern="1200" dirty="0"/>
            <a:t>Recognising &amp; remembering</a:t>
          </a:r>
        </a:p>
      </dsp:txBody>
      <dsp:txXfrm>
        <a:off x="4979026" y="2599210"/>
        <a:ext cx="1089572" cy="8609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0CC92-5E9F-4E88-B01F-37297A759C0E}">
      <dsp:nvSpPr>
        <dsp:cNvPr id="0" name=""/>
        <dsp:cNvSpPr/>
      </dsp:nvSpPr>
      <dsp:spPr>
        <a:xfrm>
          <a:off x="3168399" y="1452712"/>
          <a:ext cx="1549900" cy="13915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a:solidFill>
                <a:schemeClr val="tx1"/>
              </a:solidFill>
            </a:rPr>
            <a:t>Communication</a:t>
          </a:r>
          <a:endParaRPr lang="en-GB" sz="800" kern="1200" dirty="0">
            <a:solidFill>
              <a:schemeClr val="tx1"/>
            </a:solidFill>
          </a:endParaRPr>
        </a:p>
      </dsp:txBody>
      <dsp:txXfrm>
        <a:off x="3395377" y="1656505"/>
        <a:ext cx="1095944" cy="984000"/>
      </dsp:txXfrm>
    </dsp:sp>
    <dsp:sp modelId="{9B148C9F-0F5A-4C78-9183-59143ED99D33}">
      <dsp:nvSpPr>
        <dsp:cNvPr id="0" name=""/>
        <dsp:cNvSpPr/>
      </dsp:nvSpPr>
      <dsp:spPr>
        <a:xfrm rot="16200000">
          <a:off x="3758011" y="1255208"/>
          <a:ext cx="370677" cy="24329"/>
        </a:xfrm>
        <a:custGeom>
          <a:avLst/>
          <a:gdLst/>
          <a:ahLst/>
          <a:cxnLst/>
          <a:rect l="0" t="0" r="0" b="0"/>
          <a:pathLst>
            <a:path>
              <a:moveTo>
                <a:pt x="0" y="12164"/>
              </a:moveTo>
              <a:lnTo>
                <a:pt x="370677" y="121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934083" y="1258106"/>
        <a:ext cx="18533" cy="18533"/>
      </dsp:txXfrm>
    </dsp:sp>
    <dsp:sp modelId="{54F0A98E-8FCD-4B36-8FF1-7DE70067B333}">
      <dsp:nvSpPr>
        <dsp:cNvPr id="0" name=""/>
        <dsp:cNvSpPr/>
      </dsp:nvSpPr>
      <dsp:spPr>
        <a:xfrm>
          <a:off x="3410342" y="16019"/>
          <a:ext cx="1066015" cy="106601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GB" sz="1100" kern="1200" dirty="0">
              <a:solidFill>
                <a:schemeClr val="tx1"/>
              </a:solidFill>
            </a:rPr>
            <a:t>Friendships</a:t>
          </a:r>
        </a:p>
      </dsp:txBody>
      <dsp:txXfrm>
        <a:off x="3566456" y="172133"/>
        <a:ext cx="753787" cy="753787"/>
      </dsp:txXfrm>
    </dsp:sp>
    <dsp:sp modelId="{2F488FDF-734B-4D24-9C22-0A4B7DE7DA1E}">
      <dsp:nvSpPr>
        <dsp:cNvPr id="0" name=""/>
        <dsp:cNvSpPr/>
      </dsp:nvSpPr>
      <dsp:spPr>
        <a:xfrm rot="19285714">
          <a:off x="4487259" y="1572844"/>
          <a:ext cx="325385" cy="24329"/>
        </a:xfrm>
        <a:custGeom>
          <a:avLst/>
          <a:gdLst/>
          <a:ahLst/>
          <a:cxnLst/>
          <a:rect l="0" t="0" r="0" b="0"/>
          <a:pathLst>
            <a:path>
              <a:moveTo>
                <a:pt x="0" y="12164"/>
              </a:moveTo>
              <a:lnTo>
                <a:pt x="325385" y="121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641817" y="1576874"/>
        <a:ext cx="16269" cy="16269"/>
      </dsp:txXfrm>
    </dsp:sp>
    <dsp:sp modelId="{74881A84-5AF8-4817-B9E9-7CAEE2B8C68B}">
      <dsp:nvSpPr>
        <dsp:cNvPr id="0" name=""/>
        <dsp:cNvSpPr/>
      </dsp:nvSpPr>
      <dsp:spPr>
        <a:xfrm>
          <a:off x="4660864" y="618239"/>
          <a:ext cx="1066015" cy="1066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kern="1200" dirty="0">
              <a:solidFill>
                <a:schemeClr val="tx1"/>
              </a:solidFill>
            </a:rPr>
            <a:t>Relationships</a:t>
          </a:r>
        </a:p>
      </dsp:txBody>
      <dsp:txXfrm>
        <a:off x="4816978" y="774353"/>
        <a:ext cx="753787" cy="753787"/>
      </dsp:txXfrm>
    </dsp:sp>
    <dsp:sp modelId="{E40B222D-8CD3-46ED-AFA8-F6748CF386C6}">
      <dsp:nvSpPr>
        <dsp:cNvPr id="0" name=""/>
        <dsp:cNvSpPr/>
      </dsp:nvSpPr>
      <dsp:spPr>
        <a:xfrm rot="771429">
          <a:off x="4690700" y="2340709"/>
          <a:ext cx="296093" cy="24329"/>
        </a:xfrm>
        <a:custGeom>
          <a:avLst/>
          <a:gdLst/>
          <a:ahLst/>
          <a:cxnLst/>
          <a:rect l="0" t="0" r="0" b="0"/>
          <a:pathLst>
            <a:path>
              <a:moveTo>
                <a:pt x="0" y="12164"/>
              </a:moveTo>
              <a:lnTo>
                <a:pt x="296093" y="121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831344" y="2345471"/>
        <a:ext cx="14804" cy="14804"/>
      </dsp:txXfrm>
    </dsp:sp>
    <dsp:sp modelId="{E5311C5D-456A-4FB1-A05D-A77B2D9A2A58}">
      <dsp:nvSpPr>
        <dsp:cNvPr id="0" name=""/>
        <dsp:cNvSpPr/>
      </dsp:nvSpPr>
      <dsp:spPr>
        <a:xfrm>
          <a:off x="4969718" y="1971415"/>
          <a:ext cx="1066015" cy="106601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solidFill>
                <a:schemeClr val="tx1"/>
              </a:solidFill>
            </a:rPr>
            <a:t>Self- identity</a:t>
          </a:r>
        </a:p>
      </dsp:txBody>
      <dsp:txXfrm>
        <a:off x="5125832" y="2127529"/>
        <a:ext cx="753787" cy="753787"/>
      </dsp:txXfrm>
    </dsp:sp>
    <dsp:sp modelId="{86E1F9E0-CD2E-4795-A224-D4B554EEF2C1}">
      <dsp:nvSpPr>
        <dsp:cNvPr id="0" name=""/>
        <dsp:cNvSpPr/>
      </dsp:nvSpPr>
      <dsp:spPr>
        <a:xfrm rot="3857143">
          <a:off x="4149679" y="2936094"/>
          <a:ext cx="357622" cy="24329"/>
        </a:xfrm>
        <a:custGeom>
          <a:avLst/>
          <a:gdLst/>
          <a:ahLst/>
          <a:cxnLst/>
          <a:rect l="0" t="0" r="0" b="0"/>
          <a:pathLst>
            <a:path>
              <a:moveTo>
                <a:pt x="0" y="12164"/>
              </a:moveTo>
              <a:lnTo>
                <a:pt x="357622" y="121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319550" y="2939318"/>
        <a:ext cx="17881" cy="17881"/>
      </dsp:txXfrm>
    </dsp:sp>
    <dsp:sp modelId="{5859398F-8CB9-476A-A387-FBCC994C1B60}">
      <dsp:nvSpPr>
        <dsp:cNvPr id="0" name=""/>
        <dsp:cNvSpPr/>
      </dsp:nvSpPr>
      <dsp:spPr>
        <a:xfrm>
          <a:off x="4104330" y="3056578"/>
          <a:ext cx="1066015" cy="106601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solidFill>
                <a:schemeClr val="tx1"/>
              </a:solidFill>
            </a:rPr>
            <a:t>Well-being</a:t>
          </a:r>
        </a:p>
      </dsp:txBody>
      <dsp:txXfrm>
        <a:off x="4260444" y="3212692"/>
        <a:ext cx="753787" cy="753787"/>
      </dsp:txXfrm>
    </dsp:sp>
    <dsp:sp modelId="{AFCE13C2-2274-471C-9B27-08CEF0B3BC58}">
      <dsp:nvSpPr>
        <dsp:cNvPr id="0" name=""/>
        <dsp:cNvSpPr/>
      </dsp:nvSpPr>
      <dsp:spPr>
        <a:xfrm rot="6942857">
          <a:off x="3379397" y="2936094"/>
          <a:ext cx="357622" cy="24329"/>
        </a:xfrm>
        <a:custGeom>
          <a:avLst/>
          <a:gdLst/>
          <a:ahLst/>
          <a:cxnLst/>
          <a:rect l="0" t="0" r="0" b="0"/>
          <a:pathLst>
            <a:path>
              <a:moveTo>
                <a:pt x="0" y="12164"/>
              </a:moveTo>
              <a:lnTo>
                <a:pt x="357622" y="121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549268" y="2939318"/>
        <a:ext cx="17881" cy="17881"/>
      </dsp:txXfrm>
    </dsp:sp>
    <dsp:sp modelId="{0AFA7F12-FF69-43FA-A7FC-7B8D9403C7A2}">
      <dsp:nvSpPr>
        <dsp:cNvPr id="0" name=""/>
        <dsp:cNvSpPr/>
      </dsp:nvSpPr>
      <dsp:spPr>
        <a:xfrm>
          <a:off x="2716354" y="3056578"/>
          <a:ext cx="1066015" cy="106601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a:solidFill>
                <a:schemeClr val="tx1"/>
              </a:solidFill>
            </a:rPr>
            <a:t>Confidence</a:t>
          </a:r>
        </a:p>
      </dsp:txBody>
      <dsp:txXfrm>
        <a:off x="2872468" y="3212692"/>
        <a:ext cx="753787" cy="753787"/>
      </dsp:txXfrm>
    </dsp:sp>
    <dsp:sp modelId="{F80DA890-0893-4506-9474-4D9CC78BBE71}">
      <dsp:nvSpPr>
        <dsp:cNvPr id="0" name=""/>
        <dsp:cNvSpPr/>
      </dsp:nvSpPr>
      <dsp:spPr>
        <a:xfrm rot="10028571">
          <a:off x="2899906" y="2340709"/>
          <a:ext cx="296093" cy="24329"/>
        </a:xfrm>
        <a:custGeom>
          <a:avLst/>
          <a:gdLst/>
          <a:ahLst/>
          <a:cxnLst/>
          <a:rect l="0" t="0" r="0" b="0"/>
          <a:pathLst>
            <a:path>
              <a:moveTo>
                <a:pt x="0" y="12164"/>
              </a:moveTo>
              <a:lnTo>
                <a:pt x="296093" y="121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040550" y="2345471"/>
        <a:ext cx="14804" cy="14804"/>
      </dsp:txXfrm>
    </dsp:sp>
    <dsp:sp modelId="{668FB27D-ABFC-4ADF-94DB-B9E9F1AED054}">
      <dsp:nvSpPr>
        <dsp:cNvPr id="0" name=""/>
        <dsp:cNvSpPr/>
      </dsp:nvSpPr>
      <dsp:spPr>
        <a:xfrm>
          <a:off x="1850966" y="1971415"/>
          <a:ext cx="1066015" cy="106601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solidFill>
                <a:schemeClr val="tx1"/>
              </a:solidFill>
            </a:rPr>
            <a:t>Online</a:t>
          </a:r>
          <a:endParaRPr lang="en-GB" sz="1000" kern="1200" dirty="0">
            <a:solidFill>
              <a:schemeClr val="tx1"/>
            </a:solidFill>
          </a:endParaRPr>
        </a:p>
      </dsp:txBody>
      <dsp:txXfrm>
        <a:off x="2007080" y="2127529"/>
        <a:ext cx="753787" cy="753787"/>
      </dsp:txXfrm>
    </dsp:sp>
    <dsp:sp modelId="{84B833D6-4669-4DCF-913A-6FAE4C9DB35A}">
      <dsp:nvSpPr>
        <dsp:cNvPr id="0" name=""/>
        <dsp:cNvSpPr/>
      </dsp:nvSpPr>
      <dsp:spPr>
        <a:xfrm rot="13114286">
          <a:off x="3074055" y="1572844"/>
          <a:ext cx="325385" cy="24329"/>
        </a:xfrm>
        <a:custGeom>
          <a:avLst/>
          <a:gdLst/>
          <a:ahLst/>
          <a:cxnLst/>
          <a:rect l="0" t="0" r="0" b="0"/>
          <a:pathLst>
            <a:path>
              <a:moveTo>
                <a:pt x="0" y="12164"/>
              </a:moveTo>
              <a:lnTo>
                <a:pt x="325385" y="1216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228613" y="1576874"/>
        <a:ext cx="16269" cy="16269"/>
      </dsp:txXfrm>
    </dsp:sp>
    <dsp:sp modelId="{E09DCE44-8656-4F15-A0C9-F3EBF8026BCB}">
      <dsp:nvSpPr>
        <dsp:cNvPr id="0" name=""/>
        <dsp:cNvSpPr/>
      </dsp:nvSpPr>
      <dsp:spPr>
        <a:xfrm>
          <a:off x="2159820" y="618239"/>
          <a:ext cx="1066015" cy="106601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kern="1200" dirty="0">
              <a:solidFill>
                <a:schemeClr val="tx1"/>
              </a:solidFill>
            </a:rPr>
            <a:t>Workplace</a:t>
          </a:r>
        </a:p>
      </dsp:txBody>
      <dsp:txXfrm>
        <a:off x="2315934" y="774353"/>
        <a:ext cx="753787" cy="75378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522FE28-39A1-4332-A0E0-30DC7C46AA33}" type="datetimeFigureOut">
              <a:rPr lang="en-GB" smtClean="0"/>
              <a:t>13/10/2022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7B88695-55AC-4EA5-B24A-50610C5AEE82}" type="slidenum">
              <a:rPr lang="en-GB" smtClean="0"/>
              <a:t>‹#›</a:t>
            </a:fld>
            <a:endParaRPr lang="en-GB"/>
          </a:p>
        </p:txBody>
      </p:sp>
    </p:spTree>
    <p:extLst>
      <p:ext uri="{BB962C8B-B14F-4D97-AF65-F5344CB8AC3E}">
        <p14:creationId xmlns:p14="http://schemas.microsoft.com/office/powerpoint/2010/main" val="4132502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A10AF19-D84C-4459-BC38-79BB697A9DCA}" type="datetimeFigureOut">
              <a:rPr lang="en-GB" smtClean="0"/>
              <a:t>13/10/2022</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102B84-D256-443D-BBDC-2C55BA3B1EAF}" type="slidenum">
              <a:rPr lang="en-GB" smtClean="0"/>
              <a:t>‹#›</a:t>
            </a:fld>
            <a:endParaRPr lang="en-GB"/>
          </a:p>
        </p:txBody>
      </p:sp>
    </p:spTree>
    <p:extLst>
      <p:ext uri="{BB962C8B-B14F-4D97-AF65-F5344CB8AC3E}">
        <p14:creationId xmlns:p14="http://schemas.microsoft.com/office/powerpoint/2010/main" val="4051897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spilt the consequences that a brain injury can have into four broad categories....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And I’m going to speak a little about each of these in turn</a:t>
            </a:r>
          </a:p>
          <a:p>
            <a:endParaRPr lang="en-GB" dirty="0"/>
          </a:p>
        </p:txBody>
      </p:sp>
      <p:sp>
        <p:nvSpPr>
          <p:cNvPr id="4" name="Slide Number Placeholder 3"/>
          <p:cNvSpPr>
            <a:spLocks noGrp="1"/>
          </p:cNvSpPr>
          <p:nvPr>
            <p:ph type="sldNum" sz="quarter" idx="10"/>
          </p:nvPr>
        </p:nvSpPr>
        <p:spPr/>
        <p:txBody>
          <a:bodyPr/>
          <a:lstStyle/>
          <a:p>
            <a:fld id="{440CBEFD-21B6-4726-AC22-36E636957B57}" type="slidenum">
              <a:rPr lang="en-GB" smtClean="0"/>
              <a:pPr/>
              <a:t>6</a:t>
            </a:fld>
            <a:endParaRPr lang="en-GB"/>
          </a:p>
        </p:txBody>
      </p:sp>
    </p:spTree>
    <p:extLst>
      <p:ext uri="{BB962C8B-B14F-4D97-AF65-F5344CB8AC3E}">
        <p14:creationId xmlns:p14="http://schemas.microsoft.com/office/powerpoint/2010/main" val="1951805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Identify yourself every time you see the patient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Tell them briefly what has happened to them and where they are e.g. You had a fall and you’re in the hospital</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Provide a whiteboard near the patients bedside to display information e.g. Day, date, location and the names of the staff members looking after them</a:t>
            </a:r>
          </a:p>
          <a:p>
            <a:endParaRPr lang="en-GB" sz="1200" dirty="0" smtClean="0"/>
          </a:p>
          <a:p>
            <a:r>
              <a:rPr lang="en-GB" sz="1200" dirty="0" smtClean="0"/>
              <a:t>Patients can only be oriented to day, date etc. if they are given the opportunity to learn it</a:t>
            </a:r>
          </a:p>
          <a:p>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Seek specialist neuropsychiatric medication advice if the patient is agitated/ distressed. Certain medications can increase confusion, depress PTA scores and increase challenging behaviour (e.g. </a:t>
            </a:r>
            <a:r>
              <a:rPr lang="en-GB" sz="1200" dirty="0" err="1" smtClean="0"/>
              <a:t>neuroleptics</a:t>
            </a:r>
            <a:r>
              <a:rPr lang="en-GB" sz="1200" dirty="0" smtClean="0"/>
              <a:t>; benzodiazepines)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Avoid sensory-overstimulation - The brain is struggling to cope with the injury, and too much stimulation is best avoided e.g. noisy environments and bright lights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440CBEFD-21B6-4726-AC22-36E636957B57}" type="slidenum">
              <a:rPr lang="en-GB" smtClean="0"/>
              <a:pPr/>
              <a:t>23</a:t>
            </a:fld>
            <a:endParaRPr lang="en-GB"/>
          </a:p>
        </p:txBody>
      </p:sp>
    </p:spTree>
    <p:extLst>
      <p:ext uri="{BB962C8B-B14F-4D97-AF65-F5344CB8AC3E}">
        <p14:creationId xmlns:p14="http://schemas.microsoft.com/office/powerpoint/2010/main" val="340394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a person presents with a delusion e.g. They think they are working at the hospital or need to leave to go to a meeting, it may be best not to challenge them. If you try to correct them and tell them they have had a brain injury and are in hospital they may be very distressed</a:t>
            </a:r>
            <a:r>
              <a:rPr lang="en-GB" baseline="0" dirty="0" smtClean="0"/>
              <a:t> but they will forget this information again very quickly. It may be better to distract/redirect them instead e.g. Oh </a:t>
            </a:r>
            <a:r>
              <a:rPr lang="en-GB" baseline="0" dirty="0" err="1" smtClean="0"/>
              <a:t>i</a:t>
            </a:r>
            <a:r>
              <a:rPr lang="en-GB" baseline="0" dirty="0" smtClean="0"/>
              <a:t> think that work meeting has been delayed, lets get a cup of tea first</a:t>
            </a:r>
          </a:p>
          <a:p>
            <a:r>
              <a:rPr lang="en-GB" baseline="0" dirty="0" smtClean="0"/>
              <a:t>Avoid testing the persons memory by excessively questioning them. Think of how distressing it may be for the patient to be constantly quizzed by staff and family members when they do not know the answers to the questions</a:t>
            </a:r>
          </a:p>
          <a:p>
            <a:r>
              <a:rPr lang="en-GB" baseline="0" dirty="0" smtClean="0"/>
              <a:t>Instead encourage family members to....</a:t>
            </a:r>
          </a:p>
          <a:p>
            <a:r>
              <a:rPr lang="en-GB" baseline="0" dirty="0" smtClean="0"/>
              <a:t>Help to educate families on PTA by providing information about what is happening to their loved one e.g. Headway leaflets </a:t>
            </a:r>
          </a:p>
          <a:p>
            <a:r>
              <a:rPr lang="en-GB" dirty="0" smtClean="0"/>
              <a:t>1:1 observation may be needed to prevent the patient from wandering on the ward which may increase their risk of falls or</a:t>
            </a:r>
            <a:r>
              <a:rPr lang="en-GB" baseline="0" dirty="0" smtClean="0"/>
              <a:t> from absconding from the ward</a:t>
            </a:r>
            <a:endParaRPr lang="en-GB" dirty="0"/>
          </a:p>
        </p:txBody>
      </p:sp>
      <p:sp>
        <p:nvSpPr>
          <p:cNvPr id="4" name="Slide Number Placeholder 3"/>
          <p:cNvSpPr>
            <a:spLocks noGrp="1"/>
          </p:cNvSpPr>
          <p:nvPr>
            <p:ph type="sldNum" sz="quarter" idx="10"/>
          </p:nvPr>
        </p:nvSpPr>
        <p:spPr/>
        <p:txBody>
          <a:bodyPr/>
          <a:lstStyle/>
          <a:p>
            <a:fld id="{440CBEFD-21B6-4726-AC22-36E636957B57}" type="slidenum">
              <a:rPr lang="en-GB" smtClean="0"/>
              <a:pPr/>
              <a:t>24</a:t>
            </a:fld>
            <a:endParaRPr lang="en-GB"/>
          </a:p>
        </p:txBody>
      </p:sp>
    </p:spTree>
    <p:extLst>
      <p:ext uri="{BB962C8B-B14F-4D97-AF65-F5344CB8AC3E}">
        <p14:creationId xmlns:p14="http://schemas.microsoft.com/office/powerpoint/2010/main" val="2382058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0CBEFD-21B6-4726-AC22-36E636957B57}" type="slidenum">
              <a:rPr lang="en-GB" smtClean="0"/>
              <a:pPr/>
              <a:t>26</a:t>
            </a:fld>
            <a:endParaRPr lang="en-GB"/>
          </a:p>
        </p:txBody>
      </p:sp>
    </p:spTree>
    <p:extLst>
      <p:ext uri="{BB962C8B-B14F-4D97-AF65-F5344CB8AC3E}">
        <p14:creationId xmlns:p14="http://schemas.microsoft.com/office/powerpoint/2010/main" val="132405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chemeClr val="accent1"/>
              </a:solidFill>
            </a:endParaRPr>
          </a:p>
        </p:txBody>
      </p:sp>
      <p:sp>
        <p:nvSpPr>
          <p:cNvPr id="4" name="Slide Number Placeholder 3"/>
          <p:cNvSpPr>
            <a:spLocks noGrp="1"/>
          </p:cNvSpPr>
          <p:nvPr>
            <p:ph type="sldNum" sz="quarter" idx="10"/>
          </p:nvPr>
        </p:nvSpPr>
        <p:spPr/>
        <p:txBody>
          <a:bodyPr/>
          <a:lstStyle/>
          <a:p>
            <a:fld id="{3F5B6FFB-96C7-4B99-83C2-11F4B6AC2DE2}" type="slidenum">
              <a:rPr lang="en-GB" smtClean="0"/>
              <a:t>29</a:t>
            </a:fld>
            <a:endParaRPr lang="en-GB"/>
          </a:p>
        </p:txBody>
      </p:sp>
    </p:spTree>
    <p:extLst>
      <p:ext uri="{BB962C8B-B14F-4D97-AF65-F5344CB8AC3E}">
        <p14:creationId xmlns:p14="http://schemas.microsoft.com/office/powerpoint/2010/main" val="3084047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1C62F6-417D-45A9-8F4C-7E6D4193D61B}" type="slidenum">
              <a:rPr lang="en-GB" smtClean="0"/>
              <a:pPr/>
              <a:t>34</a:t>
            </a:fld>
            <a:endParaRPr lang="en-GB"/>
          </a:p>
        </p:txBody>
      </p:sp>
    </p:spTree>
    <p:extLst>
      <p:ext uri="{BB962C8B-B14F-4D97-AF65-F5344CB8AC3E}">
        <p14:creationId xmlns:p14="http://schemas.microsoft.com/office/powerpoint/2010/main" val="3745934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u="sng" dirty="0" smtClean="0">
                <a:solidFill>
                  <a:schemeClr val="tx1"/>
                </a:solidFill>
              </a:rPr>
              <a:t>Prioritising</a:t>
            </a:r>
            <a:r>
              <a:rPr lang="en-GB" sz="1200" b="1" dirty="0" smtClean="0">
                <a:solidFill>
                  <a:schemeClr val="tx1"/>
                </a:solidFill>
              </a:rPr>
              <a:t>:  which tasks are essential? In an inpatient setting educating family on fatigue and potential impact of long family visits</a:t>
            </a:r>
          </a:p>
          <a:p>
            <a:endParaRPr lang="en-GB" dirty="0"/>
          </a:p>
        </p:txBody>
      </p:sp>
      <p:sp>
        <p:nvSpPr>
          <p:cNvPr id="4" name="Slide Number Placeholder 3"/>
          <p:cNvSpPr>
            <a:spLocks noGrp="1"/>
          </p:cNvSpPr>
          <p:nvPr>
            <p:ph type="sldNum" sz="quarter" idx="10"/>
          </p:nvPr>
        </p:nvSpPr>
        <p:spPr/>
        <p:txBody>
          <a:bodyPr/>
          <a:lstStyle/>
          <a:p>
            <a:fld id="{440CBEFD-21B6-4726-AC22-36E636957B57}" type="slidenum">
              <a:rPr lang="en-GB" smtClean="0"/>
              <a:pPr/>
              <a:t>38</a:t>
            </a:fld>
            <a:endParaRPr lang="en-GB"/>
          </a:p>
        </p:txBody>
      </p:sp>
    </p:spTree>
    <p:extLst>
      <p:ext uri="{BB962C8B-B14F-4D97-AF65-F5344CB8AC3E}">
        <p14:creationId xmlns:p14="http://schemas.microsoft.com/office/powerpoint/2010/main" val="2384622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Benefit of electronic aids over paper diary</a:t>
            </a:r>
            <a:endParaRPr lang="en-GB" dirty="0"/>
          </a:p>
        </p:txBody>
      </p:sp>
      <p:sp>
        <p:nvSpPr>
          <p:cNvPr id="4" name="Slide Number Placeholder 3"/>
          <p:cNvSpPr>
            <a:spLocks noGrp="1"/>
          </p:cNvSpPr>
          <p:nvPr>
            <p:ph type="sldNum" sz="quarter" idx="10"/>
          </p:nvPr>
        </p:nvSpPr>
        <p:spPr/>
        <p:txBody>
          <a:bodyPr/>
          <a:lstStyle/>
          <a:p>
            <a:fld id="{440CBEFD-21B6-4726-AC22-36E636957B57}" type="slidenum">
              <a:rPr lang="en-GB" smtClean="0"/>
              <a:pPr/>
              <a:t>40</a:t>
            </a:fld>
            <a:endParaRPr lang="en-GB"/>
          </a:p>
        </p:txBody>
      </p:sp>
    </p:spTree>
    <p:extLst>
      <p:ext uri="{BB962C8B-B14F-4D97-AF65-F5344CB8AC3E}">
        <p14:creationId xmlns:p14="http://schemas.microsoft.com/office/powerpoint/2010/main" val="1341157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First up we have the potential physical consequences of brain injury which </a:t>
            </a:r>
            <a:r>
              <a:rPr lang="en-GB" dirty="0" err="1" smtClean="0"/>
              <a:t>i</a:t>
            </a:r>
            <a:r>
              <a:rPr lang="en-GB" dirty="0" smtClean="0"/>
              <a:t> will cover very briefly as you will be</a:t>
            </a:r>
            <a:r>
              <a:rPr lang="en-GB" baseline="0" dirty="0" smtClean="0"/>
              <a:t> getting more detail on these from our </a:t>
            </a:r>
            <a:r>
              <a:rPr lang="en-GB" baseline="0" dirty="0" err="1" smtClean="0"/>
              <a:t>physios</a:t>
            </a:r>
            <a:r>
              <a:rPr lang="en-GB" baseline="0" dirty="0" smtClean="0"/>
              <a:t> in their presentation later this morning</a:t>
            </a:r>
            <a:endParaRPr lang="en-GB" dirty="0" smtClean="0"/>
          </a:p>
          <a:p>
            <a:endParaRPr lang="en-GB" dirty="0" smtClean="0"/>
          </a:p>
          <a:p>
            <a:r>
              <a:rPr lang="en-GB" dirty="0" smtClean="0"/>
              <a:t>People can have difficulties with dizziness and balance following BI</a:t>
            </a:r>
          </a:p>
          <a:p>
            <a:endParaRPr lang="en-GB" dirty="0" smtClean="0"/>
          </a:p>
          <a:p>
            <a:r>
              <a:rPr lang="en-GB" dirty="0" smtClean="0"/>
              <a:t>They can</a:t>
            </a:r>
            <a:r>
              <a:rPr lang="en-GB" baseline="0" dirty="0" smtClean="0"/>
              <a:t> have weakness in their upper or lower limbs of down one side of the body and they can be </a:t>
            </a:r>
            <a:r>
              <a:rPr lang="en-GB" baseline="0" dirty="0" err="1" smtClean="0"/>
              <a:t>pysically</a:t>
            </a:r>
            <a:r>
              <a:rPr lang="en-GB" baseline="0" dirty="0" smtClean="0"/>
              <a:t> </a:t>
            </a:r>
            <a:r>
              <a:rPr lang="en-GB" baseline="0" dirty="0" err="1" smtClean="0"/>
              <a:t>deconsitoned</a:t>
            </a:r>
            <a:r>
              <a:rPr lang="en-GB" baseline="0" dirty="0" smtClean="0"/>
              <a:t> as a result of a lengthy hospital stay</a:t>
            </a:r>
          </a:p>
          <a:p>
            <a:endParaRPr lang="en-GB" baseline="0" dirty="0" smtClean="0"/>
          </a:p>
          <a:p>
            <a:r>
              <a:rPr lang="en-GB" baseline="0" dirty="0" smtClean="0"/>
              <a:t>They can have increased muscle tone which means that there is too much tension in the muscles and they are tight and tense even when at rest and all of these are issues that can lead to increased risk of falls</a:t>
            </a:r>
          </a:p>
          <a:p>
            <a:endParaRPr lang="en-GB" baseline="0" dirty="0" smtClean="0"/>
          </a:p>
          <a:p>
            <a:r>
              <a:rPr lang="en-GB" baseline="0" dirty="0" smtClean="0"/>
              <a:t>Fatigue is a very common consequence of brain injury, even mild brain injury and the vast majority of patients we see will have problems with fatigue</a:t>
            </a:r>
          </a:p>
          <a:p>
            <a:endParaRPr lang="en-GB" baseline="0" dirty="0" smtClean="0"/>
          </a:p>
          <a:p>
            <a:r>
              <a:rPr lang="en-GB" baseline="0" dirty="0" smtClean="0"/>
              <a:t>Seizures are not uncommon in the early stages following brain injury and unfortunately people who have had a brain injury are at increased risk of developing epilepsy in the months and years following injury</a:t>
            </a:r>
          </a:p>
          <a:p>
            <a:endParaRPr lang="en-GB" baseline="0" dirty="0" smtClean="0"/>
          </a:p>
          <a:p>
            <a:r>
              <a:rPr lang="en-GB" baseline="0" dirty="0" smtClean="0"/>
              <a:t>People can have problems with pain which can include ongoing headaches. People may also have suffered orthopaedic injuries and may experience pain as a result of these.</a:t>
            </a:r>
          </a:p>
          <a:p>
            <a:endParaRPr lang="en-GB" baseline="0" dirty="0" smtClean="0"/>
          </a:p>
          <a:p>
            <a:r>
              <a:rPr lang="en-GB" baseline="0" dirty="0" smtClean="0"/>
              <a:t>They can also experience a range of sensory changes including visual changes which can include visual field deficits, inattention, reduced visual acuity, double vision and more. They can have problems with hearing including tinnitus, changes to smell and taste (people often prefer very </a:t>
            </a:r>
            <a:r>
              <a:rPr lang="en-GB" baseline="0" dirty="0" err="1" smtClean="0"/>
              <a:t>swet</a:t>
            </a:r>
            <a:r>
              <a:rPr lang="en-GB" baseline="0" dirty="0" smtClean="0"/>
              <a:t> or salty foods after injury)</a:t>
            </a:r>
            <a:endParaRPr lang="en-GB" dirty="0"/>
          </a:p>
        </p:txBody>
      </p:sp>
      <p:sp>
        <p:nvSpPr>
          <p:cNvPr id="4" name="Slide Number Placeholder 3"/>
          <p:cNvSpPr>
            <a:spLocks noGrp="1"/>
          </p:cNvSpPr>
          <p:nvPr>
            <p:ph type="sldNum" sz="quarter" idx="10"/>
          </p:nvPr>
        </p:nvSpPr>
        <p:spPr/>
        <p:txBody>
          <a:bodyPr/>
          <a:lstStyle/>
          <a:p>
            <a:fld id="{440CBEFD-21B6-4726-AC22-36E636957B57}" type="slidenum">
              <a:rPr lang="en-GB" smtClean="0"/>
              <a:pPr/>
              <a:t>7</a:t>
            </a:fld>
            <a:endParaRPr lang="en-GB"/>
          </a:p>
        </p:txBody>
      </p:sp>
    </p:spTree>
    <p:extLst>
      <p:ext uri="{BB962C8B-B14F-4D97-AF65-F5344CB8AC3E}">
        <p14:creationId xmlns:p14="http://schemas.microsoft.com/office/powerpoint/2010/main" val="304026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Attention – 3 broad types</a:t>
            </a:r>
          </a:p>
          <a:p>
            <a:r>
              <a:rPr lang="en-GB" dirty="0" smtClean="0"/>
              <a:t>Sustained </a:t>
            </a:r>
            <a:r>
              <a:rPr lang="en-GB" dirty="0" err="1" smtClean="0"/>
              <a:t>att</a:t>
            </a:r>
            <a:r>
              <a:rPr lang="en-GB" dirty="0" smtClean="0"/>
              <a:t> – being able to hold your attention on something</a:t>
            </a:r>
          </a:p>
          <a:p>
            <a:r>
              <a:rPr lang="en-GB" dirty="0" smtClean="0"/>
              <a:t>Alternating/switching attention – being able to switch back and forth between two different tasks</a:t>
            </a:r>
          </a:p>
          <a:p>
            <a:r>
              <a:rPr lang="en-GB" dirty="0" smtClean="0"/>
              <a:t>Divided </a:t>
            </a:r>
            <a:r>
              <a:rPr lang="en-GB" dirty="0" err="1" smtClean="0"/>
              <a:t>att</a:t>
            </a:r>
            <a:r>
              <a:rPr lang="en-GB" dirty="0" smtClean="0"/>
              <a:t> – being able to multi-tasks, do more than one activity at</a:t>
            </a:r>
            <a:r>
              <a:rPr lang="en-GB" baseline="0" dirty="0" smtClean="0"/>
              <a:t> the same time</a:t>
            </a:r>
          </a:p>
          <a:p>
            <a:endParaRPr lang="en-GB" baseline="0" dirty="0" smtClean="0"/>
          </a:p>
          <a:p>
            <a:r>
              <a:rPr lang="en-GB" baseline="0" dirty="0" smtClean="0"/>
              <a:t>Memory</a:t>
            </a:r>
          </a:p>
          <a:p>
            <a:r>
              <a:rPr lang="en-GB" baseline="0" dirty="0" smtClean="0"/>
              <a:t>Memory for past events is generally preserved</a:t>
            </a:r>
          </a:p>
          <a:p>
            <a:r>
              <a:rPr lang="en-GB" baseline="0" dirty="0" smtClean="0"/>
              <a:t>Immediate memory impacted – how well we can learn and take in new information</a:t>
            </a:r>
          </a:p>
          <a:p>
            <a:r>
              <a:rPr lang="en-GB" baseline="0" dirty="0" smtClean="0"/>
              <a:t>Delayed memory – how well we can remember what we have learned after a delay</a:t>
            </a:r>
          </a:p>
          <a:p>
            <a:r>
              <a:rPr lang="en-GB" baseline="0" dirty="0" smtClean="0"/>
              <a:t>Prospective memory – remember to do things in the future e.g. take meds</a:t>
            </a:r>
          </a:p>
          <a:p>
            <a:endParaRPr lang="en-GB" baseline="0" dirty="0" smtClean="0"/>
          </a:p>
          <a:p>
            <a:r>
              <a:rPr lang="en-GB" baseline="0" dirty="0" smtClean="0"/>
              <a:t>Working memory – holding information for a brief time e.g. briefly remember a phone number before writing it down or doing mental arithmetic – </a:t>
            </a:r>
            <a:r>
              <a:rPr lang="en-GB" baseline="0" dirty="0" err="1" smtClean="0"/>
              <a:t>nanalogy</a:t>
            </a:r>
            <a:r>
              <a:rPr lang="en-GB" baseline="0" dirty="0" smtClean="0"/>
              <a:t> of the mental blackboard</a:t>
            </a:r>
          </a:p>
          <a:p>
            <a:endParaRPr lang="en-GB" baseline="0" dirty="0" smtClean="0"/>
          </a:p>
          <a:p>
            <a:r>
              <a:rPr lang="en-GB" baseline="0" dirty="0" smtClean="0"/>
              <a:t>Speed of thinking – often reduced following brain injury. May be noticeable in conversation – allow extra time to respond</a:t>
            </a:r>
          </a:p>
          <a:p>
            <a:endParaRPr lang="en-GB" baseline="0" dirty="0" smtClean="0"/>
          </a:p>
          <a:p>
            <a:r>
              <a:rPr lang="en-GB" baseline="0" dirty="0" smtClean="0"/>
              <a:t>EF – refer to later presentation</a:t>
            </a:r>
          </a:p>
          <a:p>
            <a:endParaRPr lang="en-GB" baseline="0" dirty="0" smtClean="0"/>
          </a:p>
          <a:p>
            <a:r>
              <a:rPr lang="en-GB" baseline="0" dirty="0" smtClean="0"/>
              <a:t>SC – verbose, tangential – refer to later presentation</a:t>
            </a:r>
          </a:p>
          <a:p>
            <a:endParaRPr lang="en-GB" baseline="0" dirty="0" smtClean="0"/>
          </a:p>
          <a:p>
            <a:r>
              <a:rPr lang="en-GB" baseline="0" dirty="0" smtClean="0"/>
              <a:t>Insight – lack of awareness of their difficulties, can be a significant barrier to rehab and can impact on safety</a:t>
            </a:r>
          </a:p>
          <a:p>
            <a:endParaRPr lang="en-GB" dirty="0"/>
          </a:p>
        </p:txBody>
      </p:sp>
      <p:sp>
        <p:nvSpPr>
          <p:cNvPr id="4" name="Slide Number Placeholder 3"/>
          <p:cNvSpPr>
            <a:spLocks noGrp="1"/>
          </p:cNvSpPr>
          <p:nvPr>
            <p:ph type="sldNum" sz="quarter" idx="10"/>
          </p:nvPr>
        </p:nvSpPr>
        <p:spPr/>
        <p:txBody>
          <a:bodyPr/>
          <a:lstStyle/>
          <a:p>
            <a:fld id="{440CBEFD-21B6-4726-AC22-36E636957B57}" type="slidenum">
              <a:rPr lang="en-GB" smtClean="0"/>
              <a:pPr/>
              <a:t>8</a:t>
            </a:fld>
            <a:endParaRPr lang="en-GB"/>
          </a:p>
        </p:txBody>
      </p:sp>
    </p:spTree>
    <p:extLst>
      <p:ext uri="{BB962C8B-B14F-4D97-AF65-F5344CB8AC3E}">
        <p14:creationId xmlns:p14="http://schemas.microsoft.com/office/powerpoint/2010/main" val="115460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Brain injury is a massive sudden change. People can feel low and hopeless about the future and</a:t>
            </a:r>
            <a:r>
              <a:rPr lang="en-GB" baseline="0" dirty="0" smtClean="0"/>
              <a:t> very anxious (about falling/ bleed of further aneurysms)</a:t>
            </a:r>
          </a:p>
          <a:p>
            <a:endParaRPr lang="en-GB" baseline="0" dirty="0" smtClean="0"/>
          </a:p>
          <a:p>
            <a:r>
              <a:rPr lang="en-GB" baseline="0" dirty="0" smtClean="0"/>
              <a:t>Can struggle to adjust – life and the future doesn’t look the same. In the early stages (acute), they may not yet know what they need to adjust to</a:t>
            </a:r>
          </a:p>
          <a:p>
            <a:endParaRPr lang="en-GB" baseline="0" dirty="0" smtClean="0"/>
          </a:p>
          <a:p>
            <a:r>
              <a:rPr lang="en-GB" baseline="0" dirty="0" smtClean="0"/>
              <a:t>Anger – may be psychological in nature (angry about what has happened to them/what they have lost) or organic (loss of control of emotions due to frontal lobe damage).</a:t>
            </a:r>
          </a:p>
          <a:p>
            <a:endParaRPr lang="en-GB" baseline="0" dirty="0" smtClean="0"/>
          </a:p>
          <a:p>
            <a:r>
              <a:rPr lang="en-GB" baseline="0" dirty="0" smtClean="0"/>
              <a:t>Personality – may be disinhibited (make hurtful comments), again mention SCD</a:t>
            </a:r>
          </a:p>
          <a:p>
            <a:endParaRPr lang="en-GB" baseline="0" dirty="0" smtClean="0"/>
          </a:p>
          <a:p>
            <a:r>
              <a:rPr lang="en-GB" baseline="0" dirty="0" err="1" smtClean="0"/>
              <a:t>Lability</a:t>
            </a:r>
            <a:r>
              <a:rPr lang="en-GB" baseline="0" dirty="0" smtClean="0"/>
              <a:t> – loss of control of their emotions, very tearful or sometimes inappropriate laughter</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40CBEFD-21B6-4726-AC22-36E636957B57}" type="slidenum">
              <a:rPr lang="en-GB" smtClean="0"/>
              <a:pPr/>
              <a:t>9</a:t>
            </a:fld>
            <a:endParaRPr lang="en-GB"/>
          </a:p>
        </p:txBody>
      </p:sp>
    </p:spTree>
    <p:extLst>
      <p:ext uri="{BB962C8B-B14F-4D97-AF65-F5344CB8AC3E}">
        <p14:creationId xmlns:p14="http://schemas.microsoft.com/office/powerpoint/2010/main" val="221693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Driving is a huge</a:t>
            </a:r>
            <a:r>
              <a:rPr lang="en-GB" baseline="0" dirty="0" smtClean="0"/>
              <a:t> issue for people. Must make them aware it is their duty to inform DVLA that they have had a brain injury. Common to lose license for at least 6 months and sometimes longer (e.g. seizures). Some people may require a driving assessment at Scottish driving assessment centre</a:t>
            </a:r>
            <a:endParaRPr lang="en-GB" dirty="0"/>
          </a:p>
        </p:txBody>
      </p:sp>
      <p:sp>
        <p:nvSpPr>
          <p:cNvPr id="4" name="Slide Number Placeholder 3"/>
          <p:cNvSpPr>
            <a:spLocks noGrp="1"/>
          </p:cNvSpPr>
          <p:nvPr>
            <p:ph type="sldNum" sz="quarter" idx="10"/>
          </p:nvPr>
        </p:nvSpPr>
        <p:spPr/>
        <p:txBody>
          <a:bodyPr/>
          <a:lstStyle/>
          <a:p>
            <a:fld id="{440CBEFD-21B6-4726-AC22-36E636957B57}" type="slidenum">
              <a:rPr lang="en-GB" smtClean="0"/>
              <a:pPr/>
              <a:t>10</a:t>
            </a:fld>
            <a:endParaRPr lang="en-GB"/>
          </a:p>
        </p:txBody>
      </p:sp>
    </p:spTree>
    <p:extLst>
      <p:ext uri="{BB962C8B-B14F-4D97-AF65-F5344CB8AC3E}">
        <p14:creationId xmlns:p14="http://schemas.microsoft.com/office/powerpoint/2010/main" val="14830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Headway Brain Injury Identity Card is designed to help police officers and staff more easily identify brain injury survivors and ensure that they receive an appropriate response and support.</a:t>
            </a:r>
          </a:p>
          <a:p>
            <a:r>
              <a:rPr lang="en-GB" sz="1200" b="0" i="0" kern="1200" dirty="0">
                <a:solidFill>
                  <a:schemeClr val="tx1"/>
                </a:solidFill>
                <a:effectLst/>
                <a:latin typeface="+mn-lt"/>
                <a:ea typeface="+mn-ea"/>
                <a:cs typeface="+mn-cs"/>
              </a:rPr>
              <a:t>The card can also provide brain injury survivors with added confidence in everyday social scenarios.</a:t>
            </a:r>
          </a:p>
          <a:p>
            <a:r>
              <a:rPr lang="en-GB" sz="1200" b="0" i="0" kern="1200" dirty="0">
                <a:solidFill>
                  <a:schemeClr val="tx1"/>
                </a:solidFill>
                <a:effectLst/>
                <a:latin typeface="+mn-lt"/>
                <a:ea typeface="+mn-ea"/>
                <a:cs typeface="+mn-cs"/>
              </a:rPr>
              <a:t>Each card is personalised, helping the card holder to explain the effects of their brain injury and request any support they may need.</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At national level, the Scottish Acquired Brain Injury Network—SABIN—was established in 2007 with the key objective of enabling improvements in and access to services in Scotland for children and adults with ABI. It comprises service user representatives, healthcare professionals, service providers and voluntary sector groups. SABIN published the traumatic brain injury in adults standards, which ensure a joined-up approach to immediate and long-term care for people with an acquired head injury. To achieve those aims, it works with partners to bring together healthcare professionals, service providers, parents, carers and voluntary sector groups who support brain-injured patients. SABIN undertakes events and workshops to raise awareness, including the Brain Detectives event for children who have a relative with a brain injury, which provides education on the effects of such injuries.</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1D35D62-C06B-40EF-85F6-FC0ECE4699AA}" type="slidenum">
              <a:rPr lang="en-GB" smtClean="0"/>
              <a:t>13</a:t>
            </a:fld>
            <a:endParaRPr lang="en-GB"/>
          </a:p>
        </p:txBody>
      </p:sp>
    </p:spTree>
    <p:extLst>
      <p:ext uri="{BB962C8B-B14F-4D97-AF65-F5344CB8AC3E}">
        <p14:creationId xmlns:p14="http://schemas.microsoft.com/office/powerpoint/2010/main" val="338835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74688" y="808038"/>
            <a:ext cx="5387975" cy="40417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3788" y="5118725"/>
            <a:ext cx="5390305" cy="48493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30637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Disorientation</a:t>
            </a:r>
            <a:r>
              <a:rPr lang="en-GB" baseline="0" dirty="0" smtClean="0"/>
              <a:t>  - they may not know what year it is, where they are (may think they’re at home) or be able to recognise familiar people like friends and family</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Inability to lay down</a:t>
            </a:r>
            <a:r>
              <a:rPr lang="en-GB" baseline="0" dirty="0" smtClean="0"/>
              <a:t> new memories – even if you’ve just provided them with information they may forget it almost instantly</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Reduced awareness – may be unaware they have had an injury and are in hospital</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And they</a:t>
            </a:r>
            <a:r>
              <a:rPr lang="en-GB" baseline="0" dirty="0" smtClean="0"/>
              <a:t> may be likely to wander and attempt to leave the ward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Disinhibition</a:t>
            </a:r>
            <a:r>
              <a:rPr lang="en-GB" baseline="0" dirty="0" smtClean="0"/>
              <a:t> – taking their clothes off, sexualised or otherwise inappropriate behaviour. And family will tell you that the person would never have acted this way before and would be mortified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Or in more rare cases...more docile</a:t>
            </a:r>
            <a:endParaRPr lang="en-GB" dirty="0" smtClean="0"/>
          </a:p>
          <a:p>
            <a:endParaRPr lang="en-GB" dirty="0"/>
          </a:p>
        </p:txBody>
      </p:sp>
      <p:sp>
        <p:nvSpPr>
          <p:cNvPr id="4" name="Slide Number Placeholder 3"/>
          <p:cNvSpPr>
            <a:spLocks noGrp="1"/>
          </p:cNvSpPr>
          <p:nvPr>
            <p:ph type="sldNum" sz="quarter" idx="10"/>
          </p:nvPr>
        </p:nvSpPr>
        <p:spPr/>
        <p:txBody>
          <a:bodyPr/>
          <a:lstStyle/>
          <a:p>
            <a:fld id="{440CBEFD-21B6-4726-AC22-36E636957B57}" type="slidenum">
              <a:rPr lang="en-GB" smtClean="0"/>
              <a:pPr/>
              <a:t>21</a:t>
            </a:fld>
            <a:endParaRPr lang="en-GB"/>
          </a:p>
        </p:txBody>
      </p:sp>
    </p:spTree>
    <p:extLst>
      <p:ext uri="{BB962C8B-B14F-4D97-AF65-F5344CB8AC3E}">
        <p14:creationId xmlns:p14="http://schemas.microsoft.com/office/powerpoint/2010/main" val="3500229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For all the reasons already mentioned, it is vital to know when someone is in PTA and when they might be emerging</a:t>
            </a:r>
          </a:p>
          <a:p>
            <a:endParaRPr lang="en-GB" dirty="0" smtClean="0"/>
          </a:p>
          <a:p>
            <a:r>
              <a:rPr lang="en-GB" dirty="0" smtClean="0"/>
              <a:t>The lower the score the deeper in PTA the individual is</a:t>
            </a:r>
            <a:endParaRPr lang="en-GB" dirty="0"/>
          </a:p>
        </p:txBody>
      </p:sp>
      <p:sp>
        <p:nvSpPr>
          <p:cNvPr id="4" name="Slide Number Placeholder 3"/>
          <p:cNvSpPr>
            <a:spLocks noGrp="1"/>
          </p:cNvSpPr>
          <p:nvPr>
            <p:ph type="sldNum" sz="quarter" idx="10"/>
          </p:nvPr>
        </p:nvSpPr>
        <p:spPr/>
        <p:txBody>
          <a:bodyPr/>
          <a:lstStyle/>
          <a:p>
            <a:fld id="{440CBEFD-21B6-4726-AC22-36E636957B57}" type="slidenum">
              <a:rPr lang="en-GB" smtClean="0"/>
              <a:pPr/>
              <a:t>22</a:t>
            </a:fld>
            <a:endParaRPr lang="en-GB"/>
          </a:p>
        </p:txBody>
      </p:sp>
    </p:spTree>
    <p:extLst>
      <p:ext uri="{BB962C8B-B14F-4D97-AF65-F5344CB8AC3E}">
        <p14:creationId xmlns:p14="http://schemas.microsoft.com/office/powerpoint/2010/main" val="1440077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1301"/>
            <a:ext cx="7772400" cy="2387600"/>
          </a:xfrm>
        </p:spPr>
        <p:txBody>
          <a:bodyPr anchor="b"/>
          <a:lstStyle>
            <a:lvl1pPr algn="ctr">
              <a:defRPr sz="6000" baseline="0">
                <a:solidFill>
                  <a:schemeClr val="tx1"/>
                </a:solidFill>
                <a:effectLst>
                  <a:glow rad="165100">
                    <a:schemeClr val="bg1">
                      <a:alpha val="25000"/>
                    </a:schemeClr>
                  </a:glo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4393052"/>
            <a:ext cx="6858000" cy="1655762"/>
          </a:xfrm>
        </p:spPr>
        <p:txBody>
          <a:bodyPr/>
          <a:lstStyle>
            <a:lvl1pPr marL="0" indent="0" algn="ctr">
              <a:buNone/>
              <a:defRPr sz="2400">
                <a:solidFill>
                  <a:schemeClr val="tx1"/>
                </a:solidFill>
                <a:effectLst>
                  <a:glow rad="152400">
                    <a:schemeClr val="bg1">
                      <a:alpha val="3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46151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550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9788"/>
            <a:ext cx="7886700" cy="1500187"/>
          </a:xfrm>
        </p:spPr>
        <p:txBody>
          <a:bodyPr>
            <a:normAutofit/>
          </a:bodyPr>
          <a:lstStyle>
            <a:lvl1pPr marL="0" indent="0">
              <a:buNone/>
              <a:defRPr sz="2800" baseline="0">
                <a:solidFill>
                  <a:srgbClr val="00206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0" name="Title 9">
            <a:extLst>
              <a:ext uri="{FF2B5EF4-FFF2-40B4-BE49-F238E27FC236}">
                <a16:creationId xmlns:a16="http://schemas.microsoft.com/office/drawing/2014/main" id="{E2E20EF6-F22B-4949-B1C9-838CEA0641B1}"/>
              </a:ext>
            </a:extLst>
          </p:cNvPr>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01670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08815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08815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53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428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42858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470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3738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5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40445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79341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1378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416743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baseline="0">
          <a:solidFill>
            <a:srgbClr val="7030A0"/>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baseline="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baseline="0">
          <a:solidFill>
            <a:srgbClr val="002060"/>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baseline="0">
          <a:solidFill>
            <a:srgbClr val="002060"/>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baseline="0">
          <a:solidFill>
            <a:srgbClr val="002060"/>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baseline="0">
          <a:solidFill>
            <a:srgbClr val="002060"/>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acquiredbraininjury-education.scot.nhs.uk/" TargetMode="External"/><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headway.org.uk/"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2.bin"/><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E3Lvbp_HbAhVGa8AKHQ3bDNUQjRx6BAgBEAU&amp;url=https://www.123rf.com/photo_26082852_old-man-being-confused-and-forgetful.html&amp;psig=AOvVaw34hlMS3CwbDLaHYGM8TUXI&amp;ust=153010180532501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jO2-yxpufbAhWlsKQKHQMICJ8QjRx6BAgBEAU&amp;url=https://primarylanguages.network/jlnblog/2017/8/26/coordinators-checklists&amp;psig=AOvVaw0iY731A5OVXOSV8jyscgkW&amp;ust=152975789291244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s://journals.sagepub.com/doi/10.1177/026921551038919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0BA0-9170-EF47-92EA-726C1836FDD6}"/>
              </a:ext>
            </a:extLst>
          </p:cNvPr>
          <p:cNvSpPr>
            <a:spLocks noGrp="1"/>
          </p:cNvSpPr>
          <p:nvPr>
            <p:ph type="ctrTitle"/>
          </p:nvPr>
        </p:nvSpPr>
        <p:spPr>
          <a:xfrm>
            <a:off x="685800" y="1599232"/>
            <a:ext cx="7772400" cy="1287659"/>
          </a:xfrm>
        </p:spPr>
        <p:txBody>
          <a:bodyPr>
            <a:normAutofit/>
          </a:bodyPr>
          <a:lstStyle/>
          <a:p>
            <a:r>
              <a:rPr lang="en-GB" sz="2800" dirty="0">
                <a:effectLst/>
              </a:rPr>
              <a:t>A Community Brain Injury Team's approach to working with the cognitive and emotional sequelae following brain injury</a:t>
            </a:r>
            <a:endParaRPr lang="en-GB" sz="2800" dirty="0">
              <a:solidFill>
                <a:schemeClr val="tx1"/>
              </a:solidFill>
              <a:effectLst/>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556" y="3010989"/>
            <a:ext cx="4380887" cy="26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64967" y="5791976"/>
            <a:ext cx="8014063" cy="523220"/>
          </a:xfrm>
          <a:prstGeom prst="rect">
            <a:avLst/>
          </a:prstGeom>
          <a:noFill/>
        </p:spPr>
        <p:txBody>
          <a:bodyPr wrap="square" rtlCol="0">
            <a:spAutoFit/>
          </a:bodyPr>
          <a:lstStyle/>
          <a:p>
            <a:pPr algn="ctr"/>
            <a:r>
              <a:rPr lang="en-GB" sz="2800" dirty="0" smtClean="0"/>
              <a:t>Dr Pamela Brown &amp; Dr Jane Moir</a:t>
            </a:r>
            <a:endParaRPr lang="en-GB" sz="2800" dirty="0"/>
          </a:p>
        </p:txBody>
      </p:sp>
    </p:spTree>
    <p:extLst>
      <p:ext uri="{BB962C8B-B14F-4D97-AF65-F5344CB8AC3E}">
        <p14:creationId xmlns:p14="http://schemas.microsoft.com/office/powerpoint/2010/main" val="220288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1854739" y="1700808"/>
            <a:ext cx="7787208" cy="4206453"/>
          </a:xfrm>
        </p:spPr>
        <p:txBody>
          <a:bodyPr>
            <a:normAutofit fontScale="92500" lnSpcReduction="10000"/>
          </a:bodyPr>
          <a:lstStyle/>
          <a:p>
            <a:r>
              <a:rPr lang="en-GB" sz="2400" dirty="0" smtClean="0">
                <a:cs typeface="Arial" panose="020B0604020202020204" pitchFamily="34" charset="0"/>
              </a:rPr>
              <a:t>Loss of independence e.g. driving</a:t>
            </a:r>
          </a:p>
          <a:p>
            <a:r>
              <a:rPr lang="en-GB" sz="2400" dirty="0" smtClean="0">
                <a:cs typeface="Arial" panose="020B0604020202020204" pitchFamily="34" charset="0"/>
              </a:rPr>
              <a:t>Communication changes</a:t>
            </a:r>
          </a:p>
          <a:p>
            <a:r>
              <a:rPr lang="en-GB" sz="2400" dirty="0" smtClean="0">
                <a:cs typeface="Arial" panose="020B0604020202020204" pitchFamily="34" charset="0"/>
              </a:rPr>
              <a:t>Lack of structure to the day</a:t>
            </a:r>
          </a:p>
          <a:p>
            <a:r>
              <a:rPr lang="en-GB" sz="2400" dirty="0" smtClean="0">
                <a:cs typeface="Arial" panose="020B0604020202020204" pitchFamily="34" charset="0"/>
              </a:rPr>
              <a:t>Difficulty retaining/ finding </a:t>
            </a:r>
            <a:r>
              <a:rPr lang="en-GB" sz="2400" dirty="0" smtClean="0">
                <a:cs typeface="Arial" panose="020B0604020202020204" pitchFamily="34" charset="0"/>
              </a:rPr>
              <a:t>employment</a:t>
            </a:r>
          </a:p>
          <a:p>
            <a:r>
              <a:rPr lang="en-GB" sz="2400" dirty="0" smtClean="0">
                <a:cs typeface="Arial" panose="020B0604020202020204" pitchFamily="34" charset="0"/>
              </a:rPr>
              <a:t>Change in financial circumstances</a:t>
            </a:r>
            <a:endParaRPr lang="en-GB" sz="2400" dirty="0" smtClean="0">
              <a:cs typeface="Arial" panose="020B0604020202020204" pitchFamily="34" charset="0"/>
            </a:endParaRPr>
          </a:p>
          <a:p>
            <a:r>
              <a:rPr lang="en-GB" sz="2400" dirty="0" smtClean="0">
                <a:cs typeface="Arial" panose="020B0604020202020204" pitchFamily="34" charset="0"/>
              </a:rPr>
              <a:t>Change in relationships</a:t>
            </a:r>
          </a:p>
          <a:p>
            <a:r>
              <a:rPr lang="en-GB" sz="2400" dirty="0" smtClean="0">
                <a:cs typeface="Arial" panose="020B0604020202020204" pitchFamily="34" charset="0"/>
              </a:rPr>
              <a:t>Reduced social circle</a:t>
            </a:r>
          </a:p>
          <a:p>
            <a:r>
              <a:rPr lang="en-GB" sz="2400" dirty="0" smtClean="0">
                <a:cs typeface="Arial" panose="020B0604020202020204" pitchFamily="34" charset="0"/>
              </a:rPr>
              <a:t>Loss of role e.g. </a:t>
            </a:r>
            <a:r>
              <a:rPr lang="en-GB" sz="2400" dirty="0" smtClean="0">
                <a:cs typeface="Arial" panose="020B0604020202020204" pitchFamily="34" charset="0"/>
              </a:rPr>
              <a:t>family</a:t>
            </a:r>
          </a:p>
          <a:p>
            <a:r>
              <a:rPr lang="en-GB" sz="2400" dirty="0" smtClean="0">
                <a:cs typeface="Arial" panose="020B0604020202020204" pitchFamily="34" charset="0"/>
              </a:rPr>
              <a:t>Increased risk of mental health and substance misuse difficulties</a:t>
            </a:r>
            <a:endParaRPr lang="en-GB" sz="2400" dirty="0" smtClean="0">
              <a:cs typeface="Arial" panose="020B0604020202020204" pitchFamily="34" charset="0"/>
            </a:endParaRPr>
          </a:p>
          <a:p>
            <a:r>
              <a:rPr lang="en-GB" sz="2400" dirty="0" smtClean="0">
                <a:cs typeface="Arial" panose="020B0604020202020204" pitchFamily="34" charset="0"/>
              </a:rPr>
              <a:t>Inability to continue with sports/ hobbies</a:t>
            </a:r>
          </a:p>
          <a:p>
            <a:endParaRPr lang="en-GB" dirty="0"/>
          </a:p>
        </p:txBody>
      </p:sp>
      <p:pic>
        <p:nvPicPr>
          <p:cNvPr id="4100" name="Picture 4" descr="C:\Users\moirja\AppData\Local\Microsoft\Windows\Temporary Internet Files\Content.IE5\4R43GXA5\7_17_1v[1].gif"/>
          <p:cNvPicPr>
            <a:picLocks noChangeAspect="1" noChangeArrowheads="1" noCrop="1"/>
          </p:cNvPicPr>
          <p:nvPr/>
        </p:nvPicPr>
        <p:blipFill>
          <a:blip r:embed="rId3" cstate="print"/>
          <a:srcRect/>
          <a:stretch>
            <a:fillRect/>
          </a:stretch>
        </p:blipFill>
        <p:spPr bwMode="auto">
          <a:xfrm>
            <a:off x="7064120" y="3122254"/>
            <a:ext cx="1814136" cy="1584176"/>
          </a:xfrm>
          <a:prstGeom prst="rect">
            <a:avLst/>
          </a:prstGeom>
          <a:noFill/>
        </p:spPr>
      </p:pic>
      <p:pic>
        <p:nvPicPr>
          <p:cNvPr id="4101" name="Picture 5" descr="C:\Users\moirja\AppData\Local\Microsoft\Windows\Temporary Internet Files\Content.IE5\9O5GVE17\395px-Korean_Traffic_sign_(No_Thoroughfare_for_Vehicles).svg[1].png"/>
          <p:cNvPicPr>
            <a:picLocks noChangeAspect="1" noChangeArrowheads="1"/>
          </p:cNvPicPr>
          <p:nvPr/>
        </p:nvPicPr>
        <p:blipFill>
          <a:blip r:embed="rId4" cstate="print"/>
          <a:srcRect/>
          <a:stretch>
            <a:fillRect/>
          </a:stretch>
        </p:blipFill>
        <p:spPr bwMode="auto">
          <a:xfrm>
            <a:off x="7064120" y="1263306"/>
            <a:ext cx="1588197" cy="1584176"/>
          </a:xfrm>
          <a:prstGeom prst="rect">
            <a:avLst/>
          </a:prstGeom>
          <a:noFill/>
        </p:spPr>
      </p:pic>
      <p:sp>
        <p:nvSpPr>
          <p:cNvPr id="10" name="Title 1"/>
          <p:cNvSpPr txBox="1">
            <a:spLocks/>
          </p:cNvSpPr>
          <p:nvPr/>
        </p:nvSpPr>
        <p:spPr>
          <a:xfrm>
            <a:off x="395536" y="283170"/>
            <a:ext cx="8229600" cy="14176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500" b="1" dirty="0" smtClean="0">
                <a:solidFill>
                  <a:schemeClr val="accent2">
                    <a:lumMod val="75000"/>
                  </a:schemeClr>
                </a:solidFill>
              </a:rPr>
              <a:t>Consequences of brain injury</a:t>
            </a:r>
            <a:br>
              <a:rPr lang="en-GB" sz="4500" b="1" dirty="0" smtClean="0">
                <a:solidFill>
                  <a:schemeClr val="accent2">
                    <a:lumMod val="75000"/>
                  </a:schemeClr>
                </a:solidFill>
              </a:rPr>
            </a:br>
            <a:r>
              <a:rPr lang="en-GB" sz="4500" b="1" dirty="0" smtClean="0">
                <a:solidFill>
                  <a:schemeClr val="accent2">
                    <a:lumMod val="75000"/>
                  </a:schemeClr>
                </a:solidFill>
              </a:rPr>
              <a:t> - Social</a:t>
            </a:r>
            <a:endParaRPr lang="en-GB" sz="4500" b="1" dirty="0">
              <a:solidFill>
                <a:schemeClr val="accent2">
                  <a:lumMod val="75000"/>
                </a:schemeClr>
              </a:solidFill>
            </a:endParaRPr>
          </a:p>
        </p:txBody>
      </p:sp>
      <p:pic>
        <p:nvPicPr>
          <p:cNvPr id="3077" name="Picture 5" descr="C:\Users\rumneyh\AppData\Local\Microsoft\Windows\INetCache\IE\0GK9H0AY\argument-clipar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847482"/>
            <a:ext cx="1854738" cy="1623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16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oirja\AppData\Local\Microsoft\Windows\Temporary Internet Files\Content.IE5\9O5GVE17\Green_man_shadow[1].png"/>
          <p:cNvPicPr>
            <a:picLocks noChangeAspect="1" noChangeArrowheads="1"/>
          </p:cNvPicPr>
          <p:nvPr/>
        </p:nvPicPr>
        <p:blipFill>
          <a:blip r:embed="rId2" cstate="print"/>
          <a:stretch>
            <a:fillRect/>
          </a:stretch>
        </p:blipFill>
        <p:spPr bwMode="auto">
          <a:xfrm>
            <a:off x="3543540" y="818606"/>
            <a:ext cx="1883434" cy="4747821"/>
          </a:xfrm>
          <a:prstGeom prst="rect">
            <a:avLst/>
          </a:prstGeom>
          <a:noFill/>
        </p:spPr>
      </p:pic>
      <p:sp>
        <p:nvSpPr>
          <p:cNvPr id="5" name="Content Placeholder 2"/>
          <p:cNvSpPr txBox="1">
            <a:spLocks/>
          </p:cNvSpPr>
          <p:nvPr/>
        </p:nvSpPr>
        <p:spPr>
          <a:xfrm>
            <a:off x="217715" y="397950"/>
            <a:ext cx="3657600" cy="10781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7030A0"/>
              </a:buClr>
              <a:buFont typeface="Arial" panose="020B0604020202020204" pitchFamily="34" charset="0"/>
              <a:buNone/>
              <a:defRPr sz="2800" kern="1200" baseline="0">
                <a:solidFill>
                  <a:srgbClr val="002060"/>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rgbClr val="7030A0"/>
              </a:buClr>
              <a:buFont typeface="Arial" panose="020B0604020202020204" pitchFamily="34" charset="0"/>
              <a:buNone/>
              <a:defRPr sz="2000" kern="1200" baseline="0">
                <a:solidFill>
                  <a:schemeClr val="tx1">
                    <a:tint val="75000"/>
                  </a:schemeClr>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rgbClr val="7030A0"/>
              </a:buClr>
              <a:buFont typeface="Arial" panose="020B0604020202020204" pitchFamily="34" charset="0"/>
              <a:buNone/>
              <a:defRPr sz="1800" kern="1200" baseline="0">
                <a:solidFill>
                  <a:schemeClr val="tx1">
                    <a:tint val="75000"/>
                  </a:schemeClr>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rgbClr val="7030A0"/>
              </a:buClr>
              <a:buFont typeface="Arial" panose="020B0604020202020204" pitchFamily="34" charset="0"/>
              <a:buNone/>
              <a:defRPr sz="1600" kern="1200" baseline="0">
                <a:solidFill>
                  <a:schemeClr val="tx1">
                    <a:tint val="75000"/>
                  </a:schemeClr>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rgbClr val="7030A0"/>
              </a:buClr>
              <a:buFont typeface="Arial" panose="020B0604020202020204" pitchFamily="34" charset="0"/>
              <a:buNone/>
              <a:defRPr sz="1600" kern="1200" baseline="0">
                <a:solidFill>
                  <a:schemeClr val="tx1">
                    <a:tint val="75000"/>
                  </a:schemeClr>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Aft>
                <a:spcPts val="600"/>
              </a:spcAft>
            </a:pPr>
            <a:r>
              <a:rPr lang="en-GB" sz="3200" b="1" dirty="0" smtClean="0"/>
              <a:t>Background </a:t>
            </a:r>
            <a:r>
              <a:rPr lang="en-GB" sz="3200" b="1" dirty="0" smtClean="0"/>
              <a:t>Factors</a:t>
            </a:r>
            <a:endParaRPr lang="en-GB" dirty="0" smtClean="0"/>
          </a:p>
        </p:txBody>
      </p:sp>
      <p:sp>
        <p:nvSpPr>
          <p:cNvPr id="7" name="Content Placeholder 2"/>
          <p:cNvSpPr txBox="1">
            <a:spLocks/>
          </p:cNvSpPr>
          <p:nvPr/>
        </p:nvSpPr>
        <p:spPr>
          <a:xfrm>
            <a:off x="5364479" y="397949"/>
            <a:ext cx="3940629" cy="5589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endParaRPr lang="en-GB" sz="3200" b="1" dirty="0">
              <a:solidFill>
                <a:schemeClr val="accent1">
                  <a:lumMod val="50000"/>
                </a:schemeClr>
              </a:solidFill>
            </a:endParaRPr>
          </a:p>
        </p:txBody>
      </p:sp>
      <p:sp>
        <p:nvSpPr>
          <p:cNvPr id="2" name="Rectangle 1"/>
          <p:cNvSpPr/>
          <p:nvPr/>
        </p:nvSpPr>
        <p:spPr>
          <a:xfrm>
            <a:off x="5426974" y="1638244"/>
            <a:ext cx="4572000" cy="3108543"/>
          </a:xfrm>
          <a:prstGeom prst="rect">
            <a:avLst/>
          </a:prstGeom>
        </p:spPr>
        <p:txBody>
          <a:bodyPr>
            <a:spAutoFit/>
          </a:bodyPr>
          <a:lstStyle/>
          <a:p>
            <a:r>
              <a:rPr lang="en-GB" sz="2800" dirty="0">
                <a:solidFill>
                  <a:srgbClr val="002060"/>
                </a:solidFill>
              </a:rPr>
              <a:t>Social </a:t>
            </a:r>
            <a:r>
              <a:rPr lang="en-GB" sz="2800" dirty="0" smtClean="0">
                <a:solidFill>
                  <a:srgbClr val="002060"/>
                </a:solidFill>
              </a:rPr>
              <a:t>deprivation</a:t>
            </a:r>
          </a:p>
          <a:p>
            <a:endParaRPr lang="en-GB" sz="2800" dirty="0">
              <a:solidFill>
                <a:srgbClr val="002060"/>
              </a:solidFill>
            </a:endParaRPr>
          </a:p>
          <a:p>
            <a:r>
              <a:rPr lang="en-GB" sz="2800" dirty="0" smtClean="0">
                <a:solidFill>
                  <a:srgbClr val="002060"/>
                </a:solidFill>
              </a:rPr>
              <a:t>Homelessness</a:t>
            </a:r>
          </a:p>
          <a:p>
            <a:endParaRPr lang="en-GB" sz="2800" dirty="0">
              <a:solidFill>
                <a:srgbClr val="002060"/>
              </a:solidFill>
            </a:endParaRPr>
          </a:p>
          <a:p>
            <a:r>
              <a:rPr lang="en-GB" sz="2800" dirty="0" smtClean="0">
                <a:solidFill>
                  <a:srgbClr val="002060"/>
                </a:solidFill>
              </a:rPr>
              <a:t>Unemployment</a:t>
            </a:r>
          </a:p>
          <a:p>
            <a:endParaRPr lang="en-GB" sz="2800" dirty="0">
              <a:solidFill>
                <a:srgbClr val="002060"/>
              </a:solidFill>
            </a:endParaRPr>
          </a:p>
          <a:p>
            <a:r>
              <a:rPr lang="en-GB" sz="2800" dirty="0">
                <a:solidFill>
                  <a:srgbClr val="002060"/>
                </a:solidFill>
              </a:rPr>
              <a:t>Relationship difficulties</a:t>
            </a:r>
            <a:endParaRPr lang="en-GB" sz="2800" dirty="0">
              <a:solidFill>
                <a:srgbClr val="002060"/>
              </a:solidFill>
            </a:endParaRPr>
          </a:p>
        </p:txBody>
      </p:sp>
      <p:sp>
        <p:nvSpPr>
          <p:cNvPr id="3" name="TextBox 2"/>
          <p:cNvSpPr txBox="1"/>
          <p:nvPr/>
        </p:nvSpPr>
        <p:spPr>
          <a:xfrm>
            <a:off x="217715" y="1638244"/>
            <a:ext cx="3325825" cy="4247317"/>
          </a:xfrm>
          <a:prstGeom prst="rect">
            <a:avLst/>
          </a:prstGeom>
          <a:noFill/>
        </p:spPr>
        <p:txBody>
          <a:bodyPr wrap="square" rtlCol="0">
            <a:spAutoFit/>
          </a:bodyPr>
          <a:lstStyle/>
          <a:p>
            <a:r>
              <a:rPr lang="en-GB" sz="2800" dirty="0">
                <a:solidFill>
                  <a:srgbClr val="002060"/>
                </a:solidFill>
              </a:rPr>
              <a:t>Pre-existing mental </a:t>
            </a:r>
            <a:r>
              <a:rPr lang="en-GB" sz="2800" dirty="0" smtClean="0">
                <a:solidFill>
                  <a:srgbClr val="002060"/>
                </a:solidFill>
              </a:rPr>
              <a:t>health</a:t>
            </a:r>
          </a:p>
          <a:p>
            <a:endParaRPr lang="en-GB" sz="2800" dirty="0">
              <a:solidFill>
                <a:srgbClr val="002060"/>
              </a:solidFill>
            </a:endParaRPr>
          </a:p>
          <a:p>
            <a:r>
              <a:rPr lang="en-GB" sz="2800" dirty="0">
                <a:solidFill>
                  <a:srgbClr val="002060"/>
                </a:solidFill>
              </a:rPr>
              <a:t>Pre-existing physical </a:t>
            </a:r>
            <a:r>
              <a:rPr lang="en-GB" sz="2800" dirty="0" smtClean="0">
                <a:solidFill>
                  <a:srgbClr val="002060"/>
                </a:solidFill>
              </a:rPr>
              <a:t>health</a:t>
            </a:r>
          </a:p>
          <a:p>
            <a:endParaRPr lang="en-GB" sz="2800" dirty="0">
              <a:solidFill>
                <a:srgbClr val="002060"/>
              </a:solidFill>
            </a:endParaRPr>
          </a:p>
          <a:p>
            <a:r>
              <a:rPr lang="en-GB" sz="2800" dirty="0" smtClean="0">
                <a:solidFill>
                  <a:srgbClr val="002060"/>
                </a:solidFill>
              </a:rPr>
              <a:t>Addiction</a:t>
            </a:r>
          </a:p>
          <a:p>
            <a:endParaRPr lang="en-GB" sz="2800" dirty="0">
              <a:solidFill>
                <a:srgbClr val="002060"/>
              </a:solidFill>
            </a:endParaRPr>
          </a:p>
          <a:p>
            <a:r>
              <a:rPr lang="en-GB" sz="2800" dirty="0">
                <a:solidFill>
                  <a:srgbClr val="002060"/>
                </a:solidFill>
              </a:rPr>
              <a:t>Debt </a:t>
            </a:r>
          </a:p>
          <a:p>
            <a:endParaRPr lang="en-GB" dirty="0"/>
          </a:p>
        </p:txBody>
      </p:sp>
    </p:spTree>
    <p:extLst>
      <p:ext uri="{BB962C8B-B14F-4D97-AF65-F5344CB8AC3E}">
        <p14:creationId xmlns:p14="http://schemas.microsoft.com/office/powerpoint/2010/main" val="326980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Inter-agency Working</a:t>
            </a:r>
            <a:endParaRPr lang="en-GB" dirty="0"/>
          </a:p>
        </p:txBody>
      </p:sp>
      <p:sp>
        <p:nvSpPr>
          <p:cNvPr id="4" name="Content Placeholder 2"/>
          <p:cNvSpPr txBox="1">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chemeClr val="accent1">
                    <a:lumMod val="50000"/>
                  </a:schemeClr>
                </a:solidFill>
              </a:rPr>
              <a:t>Social Work</a:t>
            </a:r>
          </a:p>
          <a:p>
            <a:pPr marL="0" indent="0">
              <a:buNone/>
            </a:pPr>
            <a:r>
              <a:rPr lang="en-GB" dirty="0" smtClean="0">
                <a:solidFill>
                  <a:schemeClr val="accent1">
                    <a:lumMod val="50000"/>
                  </a:schemeClr>
                </a:solidFill>
              </a:rPr>
              <a:t>Other health services</a:t>
            </a:r>
          </a:p>
          <a:p>
            <a:pPr marL="0" indent="0">
              <a:buNone/>
            </a:pPr>
            <a:r>
              <a:rPr lang="en-GB" dirty="0" smtClean="0">
                <a:solidFill>
                  <a:schemeClr val="accent1">
                    <a:lumMod val="50000"/>
                  </a:schemeClr>
                </a:solidFill>
              </a:rPr>
              <a:t>Community Mental </a:t>
            </a:r>
          </a:p>
          <a:p>
            <a:pPr marL="0" indent="0">
              <a:buNone/>
            </a:pPr>
            <a:r>
              <a:rPr lang="en-GB" dirty="0" smtClean="0">
                <a:solidFill>
                  <a:schemeClr val="accent1">
                    <a:lumMod val="50000"/>
                  </a:schemeClr>
                </a:solidFill>
              </a:rPr>
              <a:t>Addictions Services</a:t>
            </a:r>
          </a:p>
          <a:p>
            <a:pPr marL="0" indent="0">
              <a:buNone/>
            </a:pPr>
            <a:r>
              <a:rPr lang="en-GB" dirty="0" smtClean="0">
                <a:solidFill>
                  <a:schemeClr val="accent1">
                    <a:lumMod val="50000"/>
                  </a:schemeClr>
                </a:solidFill>
              </a:rPr>
              <a:t>Active Health</a:t>
            </a:r>
          </a:p>
          <a:p>
            <a:pPr marL="0" indent="0">
              <a:buNone/>
            </a:pPr>
            <a:r>
              <a:rPr lang="en-GB" dirty="0" smtClean="0">
                <a:solidFill>
                  <a:schemeClr val="accent1">
                    <a:lumMod val="50000"/>
                  </a:schemeClr>
                </a:solidFill>
              </a:rPr>
              <a:t>Money Matters</a:t>
            </a:r>
          </a:p>
          <a:p>
            <a:pPr marL="0" indent="0">
              <a:buNone/>
            </a:pPr>
            <a:r>
              <a:rPr lang="en-GB" dirty="0" smtClean="0">
                <a:solidFill>
                  <a:schemeClr val="accent1">
                    <a:lumMod val="50000"/>
                  </a:schemeClr>
                </a:solidFill>
              </a:rPr>
              <a:t>Citizens Advice</a:t>
            </a:r>
          </a:p>
        </p:txBody>
      </p:sp>
      <p:sp>
        <p:nvSpPr>
          <p:cNvPr id="3" name="TextBox 2"/>
          <p:cNvSpPr txBox="1"/>
          <p:nvPr/>
        </p:nvSpPr>
        <p:spPr>
          <a:xfrm>
            <a:off x="4650377" y="1825625"/>
            <a:ext cx="3396343" cy="3831818"/>
          </a:xfrm>
          <a:prstGeom prst="rect">
            <a:avLst/>
          </a:prstGeom>
          <a:noFill/>
        </p:spPr>
        <p:txBody>
          <a:bodyPr wrap="square" rtlCol="0">
            <a:spAutoFit/>
          </a:bodyPr>
          <a:lstStyle/>
          <a:p>
            <a:pPr>
              <a:spcAft>
                <a:spcPts val="600"/>
              </a:spcAft>
            </a:pPr>
            <a:r>
              <a:rPr lang="en-GB" sz="2800" dirty="0" err="1" smtClean="0">
                <a:solidFill>
                  <a:srgbClr val="002060"/>
                </a:solidFill>
              </a:rPr>
              <a:t>Therapet</a:t>
            </a:r>
            <a:endParaRPr lang="en-GB" sz="2800" dirty="0" smtClean="0">
              <a:solidFill>
                <a:srgbClr val="002060"/>
              </a:solidFill>
            </a:endParaRPr>
          </a:p>
          <a:p>
            <a:pPr>
              <a:spcAft>
                <a:spcPts val="600"/>
              </a:spcAft>
            </a:pPr>
            <a:r>
              <a:rPr lang="en-GB" sz="2800" dirty="0" smtClean="0">
                <a:solidFill>
                  <a:srgbClr val="002060"/>
                </a:solidFill>
              </a:rPr>
              <a:t>Visibility</a:t>
            </a:r>
          </a:p>
          <a:p>
            <a:pPr>
              <a:spcAft>
                <a:spcPts val="600"/>
              </a:spcAft>
            </a:pPr>
            <a:r>
              <a:rPr lang="en-GB" sz="2800" dirty="0" smtClean="0">
                <a:solidFill>
                  <a:srgbClr val="002060"/>
                </a:solidFill>
              </a:rPr>
              <a:t>Falls team</a:t>
            </a:r>
          </a:p>
          <a:p>
            <a:pPr>
              <a:spcAft>
                <a:spcPts val="600"/>
              </a:spcAft>
            </a:pPr>
            <a:r>
              <a:rPr lang="en-GB" sz="2800" dirty="0" smtClean="0">
                <a:solidFill>
                  <a:srgbClr val="002060"/>
                </a:solidFill>
              </a:rPr>
              <a:t>Veterans services</a:t>
            </a:r>
          </a:p>
          <a:p>
            <a:pPr>
              <a:spcAft>
                <a:spcPts val="600"/>
              </a:spcAft>
            </a:pPr>
            <a:r>
              <a:rPr lang="en-GB" sz="2800" dirty="0">
                <a:solidFill>
                  <a:schemeClr val="accent1">
                    <a:lumMod val="50000"/>
                  </a:schemeClr>
                </a:solidFill>
              </a:rPr>
              <a:t>Carers Association</a:t>
            </a:r>
          </a:p>
          <a:p>
            <a:endParaRPr lang="en-GB" sz="2600" dirty="0" smtClean="0">
              <a:solidFill>
                <a:srgbClr val="002060"/>
              </a:solidFill>
            </a:endParaRPr>
          </a:p>
          <a:p>
            <a:endParaRPr lang="en-GB" sz="2600" dirty="0" smtClean="0">
              <a:solidFill>
                <a:srgbClr val="002060"/>
              </a:solidFill>
            </a:endParaRPr>
          </a:p>
          <a:p>
            <a:endParaRPr lang="en-GB" sz="2600" dirty="0"/>
          </a:p>
        </p:txBody>
      </p:sp>
    </p:spTree>
    <p:extLst>
      <p:ext uri="{BB962C8B-B14F-4D97-AF65-F5344CB8AC3E}">
        <p14:creationId xmlns:p14="http://schemas.microsoft.com/office/powerpoint/2010/main" val="399696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1922-6788-45C9-87B4-090B4A2C1768}"/>
              </a:ext>
            </a:extLst>
          </p:cNvPr>
          <p:cNvSpPr>
            <a:spLocks noGrp="1"/>
          </p:cNvSpPr>
          <p:nvPr>
            <p:ph type="title"/>
          </p:nvPr>
        </p:nvSpPr>
        <p:spPr/>
        <p:txBody>
          <a:bodyPr/>
          <a:lstStyle/>
          <a:p>
            <a:r>
              <a:rPr lang="en-GB" dirty="0"/>
              <a:t>Resources</a:t>
            </a:r>
          </a:p>
        </p:txBody>
      </p:sp>
      <p:pic>
        <p:nvPicPr>
          <p:cNvPr id="4" name="Content Placeholder 3">
            <a:extLst>
              <a:ext uri="{FF2B5EF4-FFF2-40B4-BE49-F238E27FC236}">
                <a16:creationId xmlns:a16="http://schemas.microsoft.com/office/drawing/2014/main" id="{C3BBCED4-A0D2-4BF7-9839-2CA95D45B921}"/>
              </a:ext>
            </a:extLst>
          </p:cNvPr>
          <p:cNvPicPr>
            <a:picLocks noGrp="1"/>
          </p:cNvPicPr>
          <p:nvPr>
            <p:ph idx="1"/>
          </p:nvPr>
        </p:nvPicPr>
        <p:blipFill rotWithShape="1">
          <a:blip r:embed="rId3"/>
          <a:srcRect t="19719" r="1950" b="22230"/>
          <a:stretch/>
        </p:blipFill>
        <p:spPr bwMode="auto">
          <a:xfrm>
            <a:off x="1547664" y="2204864"/>
            <a:ext cx="7345511" cy="31944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DBD232C0-B2AE-466A-97C7-E3DA1A695BF4}"/>
              </a:ext>
            </a:extLst>
          </p:cNvPr>
          <p:cNvSpPr txBox="1"/>
          <p:nvPr/>
        </p:nvSpPr>
        <p:spPr>
          <a:xfrm>
            <a:off x="2088071" y="1273975"/>
            <a:ext cx="6264696" cy="369332"/>
          </a:xfrm>
          <a:prstGeom prst="rect">
            <a:avLst/>
          </a:prstGeom>
          <a:noFill/>
        </p:spPr>
        <p:txBody>
          <a:bodyPr wrap="square" rtlCol="0">
            <a:spAutoFit/>
          </a:bodyPr>
          <a:lstStyle/>
          <a:p>
            <a:r>
              <a:rPr lang="en-GB" b="1" dirty="0"/>
              <a:t>Headway</a:t>
            </a:r>
            <a:r>
              <a:rPr lang="en-GB" dirty="0"/>
              <a:t> – Information Library – </a:t>
            </a:r>
            <a:r>
              <a:rPr lang="en-GB" dirty="0">
                <a:hlinkClick r:id="rId4"/>
              </a:rPr>
              <a:t>www.headway.org.uk</a:t>
            </a:r>
            <a:r>
              <a:rPr lang="en-GB" dirty="0"/>
              <a:t> </a:t>
            </a:r>
          </a:p>
        </p:txBody>
      </p:sp>
      <p:pic>
        <p:nvPicPr>
          <p:cNvPr id="6" name="Content Placeholder 4">
            <a:extLst>
              <a:ext uri="{FF2B5EF4-FFF2-40B4-BE49-F238E27FC236}">
                <a16:creationId xmlns:a16="http://schemas.microsoft.com/office/drawing/2014/main" id="{1E7F0923-60DD-4776-9282-BE1FADD0386A}"/>
              </a:ext>
            </a:extLst>
          </p:cNvPr>
          <p:cNvPicPr>
            <a:picLocks noChangeAspect="1"/>
          </p:cNvPicPr>
          <p:nvPr/>
        </p:nvPicPr>
        <p:blipFill rotWithShape="1">
          <a:blip r:embed="rId5"/>
          <a:srcRect l="10597" t="23276" r="12241" b="12805"/>
          <a:stretch/>
        </p:blipFill>
        <p:spPr bwMode="auto">
          <a:xfrm>
            <a:off x="721146" y="1187450"/>
            <a:ext cx="7724117" cy="47988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92307526-E690-4426-A126-6DA9223F308B}"/>
              </a:ext>
            </a:extLst>
          </p:cNvPr>
          <p:cNvPicPr/>
          <p:nvPr/>
        </p:nvPicPr>
        <p:blipFill rotWithShape="1">
          <a:blip r:embed="rId6"/>
          <a:srcRect t="20606" r="1285" b="5170"/>
          <a:stretch/>
        </p:blipFill>
        <p:spPr bwMode="auto">
          <a:xfrm>
            <a:off x="1259632" y="1617961"/>
            <a:ext cx="6840760" cy="4368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E78317B-C1BB-45EA-85BA-7C36686A58BA}"/>
              </a:ext>
            </a:extLst>
          </p:cNvPr>
          <p:cNvPicPr/>
          <p:nvPr/>
        </p:nvPicPr>
        <p:blipFill rotWithShape="1">
          <a:blip r:embed="rId7"/>
          <a:srcRect l="1667" t="4431" r="2000" b="7608"/>
          <a:stretch/>
        </p:blipFill>
        <p:spPr bwMode="auto">
          <a:xfrm>
            <a:off x="933984" y="1294205"/>
            <a:ext cx="7571381" cy="46004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5FB8F3F5-DD20-4B35-AA3F-F2690CCC72FA}"/>
              </a:ext>
            </a:extLst>
          </p:cNvPr>
          <p:cNvSpPr txBox="1"/>
          <p:nvPr/>
        </p:nvSpPr>
        <p:spPr>
          <a:xfrm>
            <a:off x="1439652" y="6072787"/>
            <a:ext cx="7561533" cy="461665"/>
          </a:xfrm>
          <a:prstGeom prst="rect">
            <a:avLst/>
          </a:prstGeom>
          <a:noFill/>
        </p:spPr>
        <p:txBody>
          <a:bodyPr wrap="square" rtlCol="0">
            <a:spAutoFit/>
          </a:bodyPr>
          <a:lstStyle/>
          <a:p>
            <a:r>
              <a:rPr lang="en-GB" sz="2400" dirty="0">
                <a:hlinkClick r:id="rId8"/>
              </a:rPr>
              <a:t>   www.acquiredbraininjury-education.scot.nhs.uk/</a:t>
            </a:r>
            <a:endParaRPr lang="en-GB" sz="2400" dirty="0"/>
          </a:p>
        </p:txBody>
      </p:sp>
    </p:spTree>
    <p:extLst>
      <p:ext uri="{BB962C8B-B14F-4D97-AF65-F5344CB8AC3E}">
        <p14:creationId xmlns:p14="http://schemas.microsoft.com/office/powerpoint/2010/main" val="279386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8650" y="1579417"/>
            <a:ext cx="7886700" cy="4248727"/>
          </a:xfrm>
        </p:spPr>
        <p:txBody>
          <a:bodyPr>
            <a:normAutofit fontScale="47500" lnSpcReduction="20000"/>
          </a:bodyPr>
          <a:lstStyle/>
          <a:p>
            <a:endParaRPr lang="en-GB" sz="3800" dirty="0" smtClean="0"/>
          </a:p>
          <a:p>
            <a:r>
              <a:rPr lang="en-GB" sz="3800" dirty="0" smtClean="0"/>
              <a:t>Working with the individual (and family)</a:t>
            </a:r>
          </a:p>
          <a:p>
            <a:endParaRPr lang="en-GB" sz="3800" dirty="0" smtClean="0"/>
          </a:p>
          <a:p>
            <a:pPr marL="214313" indent="-214313">
              <a:lnSpc>
                <a:spcPct val="107000"/>
              </a:lnSpc>
              <a:spcAft>
                <a:spcPts val="600"/>
              </a:spcAft>
              <a:buFont typeface="Wingdings" panose="05000000000000000000" pitchFamily="2" charset="2"/>
              <a:buChar char="Ø"/>
            </a:pPr>
            <a:r>
              <a:rPr lang="en-GB" sz="3800" dirty="0" smtClean="0">
                <a:latin typeface="Calibri" panose="020F0502020204030204" pitchFamily="34" charset="0"/>
                <a:ea typeface="Calibri" panose="020F0502020204030204" pitchFamily="34" charset="0"/>
                <a:cs typeface="Times New Roman" panose="02020603050405020304" pitchFamily="18" charset="0"/>
              </a:rPr>
              <a:t>Direct </a:t>
            </a:r>
            <a:r>
              <a:rPr lang="en-GB" sz="3800" dirty="0">
                <a:latin typeface="Calibri" panose="020F0502020204030204" pitchFamily="34" charset="0"/>
                <a:ea typeface="Calibri" panose="020F0502020204030204" pitchFamily="34" charset="0"/>
                <a:cs typeface="Times New Roman" panose="02020603050405020304" pitchFamily="18" charset="0"/>
              </a:rPr>
              <a:t>working: </a:t>
            </a:r>
            <a:r>
              <a:rPr lang="en-GB" sz="3800" dirty="0" smtClean="0">
                <a:latin typeface="Calibri" panose="020F0502020204030204" pitchFamily="34" charset="0"/>
                <a:ea typeface="Calibri" panose="020F0502020204030204" pitchFamily="34" charset="0"/>
                <a:cs typeface="Times New Roman" panose="02020603050405020304" pitchFamily="18" charset="0"/>
              </a:rPr>
              <a:t>neuropsychological assessment to develop cognitive profile</a:t>
            </a:r>
          </a:p>
          <a:p>
            <a:pPr marL="214313" indent="-214313">
              <a:lnSpc>
                <a:spcPct val="107000"/>
              </a:lnSpc>
              <a:spcAft>
                <a:spcPts val="600"/>
              </a:spcAft>
              <a:buFont typeface="Wingdings" panose="05000000000000000000" pitchFamily="2" charset="2"/>
              <a:buChar char="Ø"/>
            </a:pPr>
            <a:r>
              <a:rPr lang="en-GB" sz="3800" dirty="0" smtClean="0">
                <a:latin typeface="Calibri" panose="020F0502020204030204" pitchFamily="34" charset="0"/>
                <a:ea typeface="Calibri" panose="020F0502020204030204" pitchFamily="34" charset="0"/>
                <a:cs typeface="Times New Roman" panose="02020603050405020304" pitchFamily="18" charset="0"/>
              </a:rPr>
              <a:t>Interventions: cognitive </a:t>
            </a:r>
            <a:r>
              <a:rPr lang="en-GB" sz="3800" dirty="0">
                <a:latin typeface="Calibri" panose="020F0502020204030204" pitchFamily="34" charset="0"/>
                <a:ea typeface="Calibri" panose="020F0502020204030204" pitchFamily="34" charset="0"/>
                <a:cs typeface="Times New Roman" panose="02020603050405020304" pitchFamily="18" charset="0"/>
              </a:rPr>
              <a:t>rehabilitation approaches, </a:t>
            </a:r>
            <a:r>
              <a:rPr lang="en-GB" sz="3800" dirty="0" smtClean="0">
                <a:latin typeface="Calibri" panose="020F0502020204030204" pitchFamily="34" charset="0"/>
                <a:ea typeface="Calibri" panose="020F0502020204030204" pitchFamily="34" charset="0"/>
                <a:cs typeface="Times New Roman" panose="02020603050405020304" pitchFamily="18" charset="0"/>
              </a:rPr>
              <a:t> </a:t>
            </a:r>
            <a:r>
              <a:rPr lang="en-GB" sz="3800" dirty="0">
                <a:latin typeface="Calibri" panose="020F0502020204030204" pitchFamily="34" charset="0"/>
                <a:ea typeface="Calibri" panose="020F0502020204030204" pitchFamily="34" charset="0"/>
                <a:cs typeface="Times New Roman" panose="02020603050405020304" pitchFamily="18" charset="0"/>
              </a:rPr>
              <a:t>mood/ </a:t>
            </a:r>
            <a:r>
              <a:rPr lang="en-GB" sz="3800" dirty="0" smtClean="0">
                <a:latin typeface="Calibri" panose="020F0502020204030204" pitchFamily="34" charset="0"/>
                <a:ea typeface="Calibri" panose="020F0502020204030204" pitchFamily="34" charset="0"/>
                <a:cs typeface="Times New Roman" panose="02020603050405020304" pitchFamily="18" charset="0"/>
              </a:rPr>
              <a:t>identity/adjustment/insight</a:t>
            </a:r>
          </a:p>
          <a:p>
            <a:pPr marL="214313" indent="-214313">
              <a:lnSpc>
                <a:spcPct val="107000"/>
              </a:lnSpc>
              <a:spcAft>
                <a:spcPts val="600"/>
              </a:spcAft>
              <a:buFont typeface="Wingdings" panose="05000000000000000000" pitchFamily="2" charset="2"/>
              <a:buChar char="Ø"/>
            </a:pPr>
            <a:r>
              <a:rPr lang="en-GB" sz="3800" dirty="0">
                <a:latin typeface="Calibri" panose="020F0502020204030204" pitchFamily="34" charset="0"/>
                <a:ea typeface="Calibri" panose="020F0502020204030204" pitchFamily="34" charset="0"/>
                <a:cs typeface="Times New Roman" panose="02020603050405020304" pitchFamily="18" charset="0"/>
              </a:rPr>
              <a:t>Learning compensatory strategies and retraining skills. Working with families and </a:t>
            </a:r>
            <a:r>
              <a:rPr lang="en-GB" sz="3800" dirty="0" smtClean="0">
                <a:latin typeface="Calibri" panose="020F0502020204030204" pitchFamily="34" charset="0"/>
                <a:ea typeface="Calibri" panose="020F0502020204030204" pitchFamily="34" charset="0"/>
                <a:cs typeface="Times New Roman" panose="02020603050405020304" pitchFamily="18" charset="0"/>
              </a:rPr>
              <a:t>carers</a:t>
            </a:r>
            <a:endParaRPr lang="en-GB" sz="3800" dirty="0">
              <a:latin typeface="Calibri" panose="020F0502020204030204" pitchFamily="34" charset="0"/>
              <a:ea typeface="Calibri" panose="020F0502020204030204" pitchFamily="34" charset="0"/>
              <a:cs typeface="Times New Roman" panose="02020603050405020304" pitchFamily="18" charset="0"/>
            </a:endParaRPr>
          </a:p>
          <a:p>
            <a:pPr marL="214313" indent="-214313">
              <a:lnSpc>
                <a:spcPct val="107000"/>
              </a:lnSpc>
              <a:spcAft>
                <a:spcPts val="600"/>
              </a:spcAft>
              <a:buFont typeface="Wingdings" panose="05000000000000000000" pitchFamily="2" charset="2"/>
              <a:buChar char="Ø"/>
            </a:pPr>
            <a:r>
              <a:rPr lang="en-GB" sz="3800" dirty="0">
                <a:latin typeface="Calibri" panose="020F0502020204030204" pitchFamily="34" charset="0"/>
                <a:ea typeface="Calibri" panose="020F0502020204030204" pitchFamily="34" charset="0"/>
                <a:cs typeface="Times New Roman" panose="02020603050405020304" pitchFamily="18" charset="0"/>
              </a:rPr>
              <a:t>1:1 or group</a:t>
            </a:r>
          </a:p>
          <a:p>
            <a:pPr marL="214313" indent="-214313">
              <a:lnSpc>
                <a:spcPct val="107000"/>
              </a:lnSpc>
              <a:spcAft>
                <a:spcPts val="600"/>
              </a:spcAft>
              <a:buFont typeface="Wingdings" panose="05000000000000000000" pitchFamily="2" charset="2"/>
              <a:buChar char="Ø"/>
            </a:pPr>
            <a:r>
              <a:rPr lang="en-GB" sz="3800" dirty="0">
                <a:latin typeface="Calibri" panose="020F0502020204030204" pitchFamily="34" charset="0"/>
                <a:ea typeface="Calibri" panose="020F0502020204030204" pitchFamily="34" charset="0"/>
                <a:cs typeface="Times New Roman" panose="02020603050405020304" pitchFamily="18" charset="0"/>
              </a:rPr>
              <a:t>Family work</a:t>
            </a:r>
          </a:p>
          <a:p>
            <a:pPr marL="457200" indent="-457200">
              <a:buFont typeface="Arial" panose="020B0604020202020204" pitchFamily="34" charset="0"/>
              <a:buChar char="•"/>
            </a:pPr>
            <a:endParaRPr lang="en-GB" dirty="0"/>
          </a:p>
          <a:p>
            <a:endParaRPr lang="en-GB" dirty="0"/>
          </a:p>
        </p:txBody>
      </p:sp>
      <p:sp>
        <p:nvSpPr>
          <p:cNvPr id="3" name="Title 2"/>
          <p:cNvSpPr>
            <a:spLocks noGrp="1"/>
          </p:cNvSpPr>
          <p:nvPr>
            <p:ph type="title"/>
          </p:nvPr>
        </p:nvSpPr>
        <p:spPr/>
        <p:txBody>
          <a:bodyPr>
            <a:normAutofit/>
          </a:bodyPr>
          <a:lstStyle/>
          <a:p>
            <a:pPr algn="ctr"/>
            <a:r>
              <a:rPr lang="en-GB" sz="2400" dirty="0"/>
              <a:t>Role of the Psychologist within </a:t>
            </a:r>
            <a:r>
              <a:rPr lang="en-GB" sz="2400" dirty="0" smtClean="0"/>
              <a:t>a brain </a:t>
            </a:r>
            <a:r>
              <a:rPr lang="en-GB" sz="2400" dirty="0"/>
              <a:t>injury rehabilitation setting</a:t>
            </a:r>
          </a:p>
        </p:txBody>
      </p:sp>
      <p:pic>
        <p:nvPicPr>
          <p:cNvPr id="4" name="Picture 3"/>
          <p:cNvPicPr>
            <a:picLocks noChangeAspect="1"/>
          </p:cNvPicPr>
          <p:nvPr/>
        </p:nvPicPr>
        <p:blipFill>
          <a:blip r:embed="rId2"/>
          <a:stretch>
            <a:fillRect/>
          </a:stretch>
        </p:blipFill>
        <p:spPr>
          <a:xfrm>
            <a:off x="6844577" y="4492046"/>
            <a:ext cx="2105025" cy="2171700"/>
          </a:xfrm>
          <a:prstGeom prst="rect">
            <a:avLst/>
          </a:prstGeom>
        </p:spPr>
      </p:pic>
    </p:spTree>
    <p:extLst>
      <p:ext uri="{BB962C8B-B14F-4D97-AF65-F5344CB8AC3E}">
        <p14:creationId xmlns:p14="http://schemas.microsoft.com/office/powerpoint/2010/main" val="417635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14C9-BC1A-42AC-84DD-68ACC6521711}"/>
              </a:ext>
            </a:extLst>
          </p:cNvPr>
          <p:cNvSpPr>
            <a:spLocks noGrp="1"/>
          </p:cNvSpPr>
          <p:nvPr>
            <p:ph type="title"/>
          </p:nvPr>
        </p:nvSpPr>
        <p:spPr>
          <a:xfrm>
            <a:off x="628650" y="365127"/>
            <a:ext cx="7886700" cy="1066510"/>
          </a:xfrm>
        </p:spPr>
        <p:txBody>
          <a:bodyPr>
            <a:normAutofit/>
          </a:bodyPr>
          <a:lstStyle/>
          <a:p>
            <a:pPr algn="ctr"/>
            <a:r>
              <a:rPr lang="en-GB" sz="2400" dirty="0" smtClean="0"/>
              <a:t>Role of the Psychologist working within the Team</a:t>
            </a:r>
            <a:endParaRPr lang="en-GB" sz="2400" dirty="0"/>
          </a:p>
        </p:txBody>
      </p:sp>
      <p:sp>
        <p:nvSpPr>
          <p:cNvPr id="3" name="Content Placeholder 2">
            <a:extLst>
              <a:ext uri="{FF2B5EF4-FFF2-40B4-BE49-F238E27FC236}">
                <a16:creationId xmlns:a16="http://schemas.microsoft.com/office/drawing/2014/main" id="{91006335-3BD8-4373-9A58-3B606253F2D6}"/>
              </a:ext>
            </a:extLst>
          </p:cNvPr>
          <p:cNvSpPr>
            <a:spLocks noGrp="1"/>
          </p:cNvSpPr>
          <p:nvPr>
            <p:ph idx="1"/>
          </p:nvPr>
        </p:nvSpPr>
        <p:spPr>
          <a:xfrm>
            <a:off x="628650" y="1089891"/>
            <a:ext cx="7886700" cy="4904509"/>
          </a:xfrm>
        </p:spPr>
        <p:txBody>
          <a:bodyPr>
            <a:normAutofit fontScale="85000" lnSpcReduction="20000"/>
          </a:bodyPr>
          <a:lstStyle/>
          <a:p>
            <a:endParaRPr lang="en-GB" sz="2000" dirty="0">
              <a:latin typeface="Calibri" panose="020F0502020204030204" pitchFamily="34" charset="0"/>
              <a:ea typeface="Calibri" panose="020F0502020204030204" pitchFamily="34" charset="0"/>
              <a:cs typeface="Times New Roman" panose="02020603050405020304" pitchFamily="18" charset="0"/>
            </a:endParaRPr>
          </a:p>
          <a:p>
            <a:r>
              <a:rPr lang="en-GB" sz="2000" dirty="0">
                <a:latin typeface="Calibri" panose="020F0502020204030204" pitchFamily="34" charset="0"/>
                <a:ea typeface="Calibri" panose="020F0502020204030204" pitchFamily="34" charset="0"/>
                <a:cs typeface="Times New Roman" panose="02020603050405020304" pitchFamily="18" charset="0"/>
              </a:rPr>
              <a:t>Positive working and learning environment - </a:t>
            </a:r>
            <a:r>
              <a:rPr lang="en-GB" sz="2000" dirty="0">
                <a:latin typeface="Calibri" panose="020F0502020204030204" pitchFamily="34" charset="0"/>
                <a:cs typeface="Times New Roman" panose="02020603050405020304" pitchFamily="18" charset="0"/>
              </a:rPr>
              <a:t>Training, consultation, supervision, reflective practice, shared learning, managing risk, </a:t>
            </a:r>
            <a:r>
              <a:rPr lang="en-GB" sz="2000" dirty="0" smtClean="0">
                <a:latin typeface="Calibri" panose="020F0502020204030204" pitchFamily="34" charset="0"/>
                <a:cs typeface="Times New Roman" panose="02020603050405020304" pitchFamily="18" charset="0"/>
              </a:rPr>
              <a:t>collaborative working </a:t>
            </a:r>
          </a:p>
          <a:p>
            <a:pPr marL="0" indent="0" algn="ctr">
              <a:lnSpc>
                <a:spcPct val="107000"/>
              </a:lnSpc>
              <a:buNone/>
            </a:pPr>
            <a:endParaRPr lang="en-GB" sz="2000" b="1" dirty="0" smtClean="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buNone/>
            </a:pPr>
            <a:r>
              <a:rPr lang="en-GB" sz="2000" b="1" dirty="0" smtClean="0">
                <a:latin typeface="Calibri" panose="020F0502020204030204" pitchFamily="34" charset="0"/>
                <a:ea typeface="Calibri" panose="020F0502020204030204" pitchFamily="34" charset="0"/>
                <a:cs typeface="Times New Roman" panose="02020603050405020304" pitchFamily="18" charset="0"/>
              </a:rPr>
              <a:t>Neuropsychological </a:t>
            </a:r>
            <a:r>
              <a:rPr lang="en-GB" sz="2000" b="1" dirty="0">
                <a:latin typeface="Calibri" panose="020F0502020204030204" pitchFamily="34" charset="0"/>
                <a:ea typeface="Calibri" panose="020F0502020204030204" pitchFamily="34" charset="0"/>
                <a:cs typeface="Times New Roman" panose="02020603050405020304" pitchFamily="18" charset="0"/>
              </a:rPr>
              <a:t>Rehabilitation = concerned with the amelioration of cognitive, emotional, psychosocial and behavioural deficits caused by an insult to the brain…… </a:t>
            </a:r>
            <a:r>
              <a:rPr lang="en-GB" sz="2000" dirty="0">
                <a:latin typeface="Calibri" panose="020F0502020204030204" pitchFamily="34" charset="0"/>
                <a:ea typeface="Calibri" panose="020F0502020204030204" pitchFamily="34" charset="0"/>
                <a:cs typeface="Times New Roman" panose="02020603050405020304" pitchFamily="18" charset="0"/>
              </a:rPr>
              <a:t>(Wilson, 2013)</a:t>
            </a:r>
          </a:p>
          <a:p>
            <a:pPr marL="0" indent="0" algn="ctr">
              <a:lnSpc>
                <a:spcPct val="107000"/>
              </a:lnSpc>
              <a:buNone/>
            </a:pPr>
            <a:r>
              <a:rPr lang="en-GB" sz="2000" b="1" dirty="0">
                <a:latin typeface="Calibri" panose="020F0502020204030204" pitchFamily="34" charset="0"/>
                <a:ea typeface="Calibri" panose="020F0502020204030204" pitchFamily="34" charset="0"/>
                <a:cs typeface="Times New Roman" panose="02020603050405020304" pitchFamily="18" charset="0"/>
              </a:rPr>
              <a:t>To achieve their optimum level of physical, psychological, social, and vocational wellbeing </a:t>
            </a:r>
            <a:r>
              <a:rPr lang="en-GB" sz="2000" dirty="0">
                <a:latin typeface="Calibri" panose="020F0502020204030204" pitchFamily="34" charset="0"/>
                <a:ea typeface="Calibri" panose="020F0502020204030204" pitchFamily="34" charset="0"/>
                <a:cs typeface="Times New Roman" panose="02020603050405020304" pitchFamily="18" charset="0"/>
              </a:rPr>
              <a:t>(McLellan, 1991)</a:t>
            </a:r>
          </a:p>
          <a:p>
            <a:pPr marL="0" indent="0">
              <a:buNone/>
            </a:pPr>
            <a:endParaRPr lang="en-GB" sz="2000" dirty="0" smtClean="0">
              <a:latin typeface="Calibri" panose="020F0502020204030204" pitchFamily="34" charset="0"/>
              <a:ea typeface="Calibri" panose="020F0502020204030204" pitchFamily="34" charset="0"/>
              <a:cs typeface="Times New Roman" panose="02020603050405020304" pitchFamily="18" charset="0"/>
            </a:endParaRPr>
          </a:p>
          <a:p>
            <a:pPr marL="214313" indent="-214313">
              <a:lnSpc>
                <a:spcPct val="107000"/>
              </a:lnSpc>
              <a:spcAft>
                <a:spcPts val="600"/>
              </a:spcAft>
              <a:buFont typeface="Wingdings" panose="05000000000000000000" pitchFamily="2" charset="2"/>
              <a:buChar char="Ø"/>
            </a:pPr>
            <a:r>
              <a:rPr lang="en-GB" sz="2000" dirty="0">
                <a:latin typeface="Calibri" panose="020F0502020204030204" pitchFamily="34" charset="0"/>
                <a:ea typeface="Calibri" panose="020F0502020204030204" pitchFamily="34" charset="0"/>
                <a:cs typeface="Times New Roman" panose="02020603050405020304" pitchFamily="18" charset="0"/>
              </a:rPr>
              <a:t>Drawing on range of clinical/neuropsychological </a:t>
            </a:r>
            <a:r>
              <a:rPr lang="en-GB" sz="2000" dirty="0" smtClean="0">
                <a:latin typeface="Calibri" panose="020F0502020204030204" pitchFamily="34" charset="0"/>
                <a:ea typeface="Calibri" panose="020F0502020204030204" pitchFamily="34" charset="0"/>
                <a:cs typeface="Times New Roman" panose="02020603050405020304" pitchFamily="18" charset="0"/>
              </a:rPr>
              <a:t>models</a:t>
            </a: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latin typeface="Calibri" panose="020F0502020204030204" pitchFamily="34" charset="0"/>
              <a:cs typeface="Times New Roman" panose="02020603050405020304" pitchFamily="18" charset="0"/>
            </a:endParaRPr>
          </a:p>
          <a:p>
            <a:r>
              <a:rPr lang="en-GB" sz="2000" dirty="0" smtClean="0">
                <a:latin typeface="Calibri" panose="020F0502020204030204" pitchFamily="34" charset="0"/>
                <a:cs typeface="Times New Roman" panose="02020603050405020304" pitchFamily="18" charset="0"/>
              </a:rPr>
              <a:t>Holistic formulation which considers wider context of the individual</a:t>
            </a:r>
          </a:p>
          <a:p>
            <a:pPr marL="257175" indent="-257175">
              <a:lnSpc>
                <a:spcPct val="107000"/>
              </a:lnSpc>
              <a:buFont typeface="Calibri" panose="020F0502020204030204" pitchFamily="34" charset="0"/>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Shared understanding (within team and between team and individual) Formulation within a biopsychosocial framework (WHO-ICF)</a:t>
            </a:r>
          </a:p>
          <a:p>
            <a:pPr marL="257175" indent="-257175">
              <a:lnSpc>
                <a:spcPct val="107000"/>
              </a:lnSpc>
              <a:buFont typeface="Calibri" panose="020F0502020204030204" pitchFamily="34" charset="0"/>
              <a:buChar char="-"/>
            </a:pPr>
            <a:r>
              <a:rPr lang="en-GB" sz="2000" dirty="0" smtClean="0">
                <a:latin typeface="Calibri" panose="020F0502020204030204" pitchFamily="34" charset="0"/>
                <a:ea typeface="Calibri" panose="020F0502020204030204" pitchFamily="34" charset="0"/>
                <a:cs typeface="Times New Roman" panose="02020603050405020304" pitchFamily="18" charset="0"/>
              </a:rPr>
              <a:t>Meaningful, functional goal-directed activities</a:t>
            </a:r>
          </a:p>
          <a:p>
            <a:pPr marL="0" indent="0">
              <a:buNone/>
            </a:pPr>
            <a:endParaRPr lang="en-GB" dirty="0">
              <a:latin typeface="Calibri" panose="020F0502020204030204" pitchFamily="34" charset="0"/>
              <a:cs typeface="Times New Roman" panose="02020603050405020304" pitchFamily="18" charset="0"/>
            </a:endParaRPr>
          </a:p>
          <a:p>
            <a:pPr marL="0" indent="0">
              <a:buNone/>
            </a:pPr>
            <a:endParaRPr lang="en-GB"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650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3138608" y="2015209"/>
            <a:ext cx="2657583" cy="486384"/>
          </a:xfrm>
          <a:prstGeom prst="rect">
            <a:avLst/>
          </a:prstGeom>
          <a:noFill/>
          <a:ln>
            <a:noFill/>
          </a:ln>
        </p:spPr>
        <p:txBody>
          <a:bodyPr spcFirstLastPara="1" wrap="square" lIns="67500" tIns="35100" rIns="67500" bIns="35100" anchor="t" anchorCtr="0">
            <a:spAutoFit/>
          </a:bodyPr>
          <a:lstStyle/>
          <a:p>
            <a:pPr algn="ctr"/>
            <a:r>
              <a:rPr lang="en-US" sz="2700" b="1" dirty="0">
                <a:solidFill>
                  <a:srgbClr val="E46C0A"/>
                </a:solidFill>
                <a:latin typeface="Calibri"/>
                <a:ea typeface="Calibri"/>
                <a:cs typeface="Calibri"/>
                <a:sym typeface="Calibri"/>
              </a:rPr>
              <a:t>Brain pathology</a:t>
            </a:r>
            <a:endParaRPr sz="2700" b="1" dirty="0">
              <a:solidFill>
                <a:srgbClr val="E46C0A"/>
              </a:solidFill>
              <a:latin typeface="Calibri"/>
              <a:ea typeface="Calibri"/>
              <a:cs typeface="Calibri"/>
              <a:sym typeface="Calibri"/>
            </a:endParaRPr>
          </a:p>
        </p:txBody>
      </p:sp>
      <p:sp>
        <p:nvSpPr>
          <p:cNvPr id="89" name="Google Shape;89;p1"/>
          <p:cNvSpPr txBox="1"/>
          <p:nvPr/>
        </p:nvSpPr>
        <p:spPr>
          <a:xfrm>
            <a:off x="1380880" y="3182039"/>
            <a:ext cx="1599009" cy="486384"/>
          </a:xfrm>
          <a:prstGeom prst="rect">
            <a:avLst/>
          </a:prstGeom>
          <a:noFill/>
          <a:ln>
            <a:noFill/>
          </a:ln>
        </p:spPr>
        <p:txBody>
          <a:bodyPr spcFirstLastPara="1" wrap="square" lIns="67500" tIns="35100" rIns="67500" bIns="35100" anchor="t" anchorCtr="0">
            <a:spAutoFit/>
          </a:bodyPr>
          <a:lstStyle/>
          <a:p>
            <a:pPr algn="ctr"/>
            <a:r>
              <a:rPr lang="en-US" sz="2700" b="1" dirty="0">
                <a:solidFill>
                  <a:schemeClr val="accent2"/>
                </a:solidFill>
                <a:latin typeface="Calibri"/>
                <a:ea typeface="Calibri"/>
                <a:cs typeface="Calibri"/>
                <a:sym typeface="Calibri"/>
              </a:rPr>
              <a:t>Cognition</a:t>
            </a:r>
            <a:endParaRPr sz="2700" b="1" dirty="0">
              <a:solidFill>
                <a:schemeClr val="accent2"/>
              </a:solidFill>
              <a:latin typeface="Calibri"/>
              <a:ea typeface="Calibri"/>
              <a:cs typeface="Calibri"/>
              <a:sym typeface="Calibri"/>
            </a:endParaRPr>
          </a:p>
        </p:txBody>
      </p:sp>
      <p:sp>
        <p:nvSpPr>
          <p:cNvPr id="90" name="Google Shape;90;p1"/>
          <p:cNvSpPr txBox="1"/>
          <p:nvPr/>
        </p:nvSpPr>
        <p:spPr>
          <a:xfrm>
            <a:off x="3722493" y="3179338"/>
            <a:ext cx="1717568" cy="1317381"/>
          </a:xfrm>
          <a:prstGeom prst="rect">
            <a:avLst/>
          </a:prstGeom>
          <a:noFill/>
          <a:ln>
            <a:noFill/>
          </a:ln>
        </p:spPr>
        <p:txBody>
          <a:bodyPr spcFirstLastPara="1" wrap="square" lIns="67500" tIns="35100" rIns="67500" bIns="35100" anchor="t" anchorCtr="0">
            <a:spAutoFit/>
          </a:bodyPr>
          <a:lstStyle/>
          <a:p>
            <a:pPr algn="ctr"/>
            <a:r>
              <a:rPr lang="en-US" sz="2700" b="1" dirty="0">
                <a:solidFill>
                  <a:srgbClr val="C0504D"/>
                </a:solidFill>
                <a:latin typeface="Calibri"/>
                <a:ea typeface="Calibri"/>
                <a:cs typeface="Calibri"/>
                <a:sym typeface="Calibri"/>
              </a:rPr>
              <a:t>Affect</a:t>
            </a:r>
            <a:endParaRPr sz="1051" dirty="0"/>
          </a:p>
          <a:p>
            <a:endParaRPr sz="2700">
              <a:solidFill>
                <a:srgbClr val="0066CC"/>
              </a:solidFill>
              <a:latin typeface="Calibri"/>
              <a:ea typeface="Calibri"/>
              <a:cs typeface="Calibri"/>
              <a:sym typeface="Calibri"/>
            </a:endParaRPr>
          </a:p>
          <a:p>
            <a:endParaRPr sz="2700">
              <a:solidFill>
                <a:srgbClr val="0066CC"/>
              </a:solidFill>
              <a:latin typeface="Calibri"/>
              <a:ea typeface="Calibri"/>
              <a:cs typeface="Calibri"/>
              <a:sym typeface="Calibri"/>
            </a:endParaRPr>
          </a:p>
        </p:txBody>
      </p:sp>
      <p:sp>
        <p:nvSpPr>
          <p:cNvPr id="91" name="Google Shape;91;p1"/>
          <p:cNvSpPr txBox="1"/>
          <p:nvPr/>
        </p:nvSpPr>
        <p:spPr>
          <a:xfrm>
            <a:off x="6294589" y="3198058"/>
            <a:ext cx="1428751" cy="486384"/>
          </a:xfrm>
          <a:prstGeom prst="rect">
            <a:avLst/>
          </a:prstGeom>
          <a:noFill/>
          <a:ln>
            <a:noFill/>
          </a:ln>
        </p:spPr>
        <p:txBody>
          <a:bodyPr spcFirstLastPara="1" wrap="square" lIns="67500" tIns="35100" rIns="67500" bIns="35100" anchor="t" anchorCtr="0">
            <a:spAutoFit/>
          </a:bodyPr>
          <a:lstStyle/>
          <a:p>
            <a:pPr algn="ctr"/>
            <a:r>
              <a:rPr lang="en-US" sz="2700" b="1" dirty="0">
                <a:solidFill>
                  <a:schemeClr val="accent2"/>
                </a:solidFill>
                <a:latin typeface="Calibri"/>
                <a:ea typeface="Calibri"/>
                <a:cs typeface="Calibri"/>
                <a:sym typeface="Calibri"/>
              </a:rPr>
              <a:t>Physical</a:t>
            </a:r>
            <a:endParaRPr sz="2700" b="1" dirty="0">
              <a:solidFill>
                <a:schemeClr val="accent2"/>
              </a:solidFill>
              <a:latin typeface="Calibri"/>
              <a:ea typeface="Calibri"/>
              <a:cs typeface="Calibri"/>
              <a:sym typeface="Calibri"/>
            </a:endParaRPr>
          </a:p>
        </p:txBody>
      </p:sp>
      <p:sp>
        <p:nvSpPr>
          <p:cNvPr id="92" name="Google Shape;92;p1"/>
          <p:cNvSpPr txBox="1"/>
          <p:nvPr/>
        </p:nvSpPr>
        <p:spPr>
          <a:xfrm>
            <a:off x="3441400" y="4739656"/>
            <a:ext cx="2056208" cy="901882"/>
          </a:xfrm>
          <a:prstGeom prst="rect">
            <a:avLst/>
          </a:prstGeom>
          <a:noFill/>
          <a:ln>
            <a:noFill/>
          </a:ln>
        </p:spPr>
        <p:txBody>
          <a:bodyPr spcFirstLastPara="1" wrap="square" lIns="67500" tIns="35100" rIns="67500" bIns="35100" anchor="t" anchorCtr="0">
            <a:spAutoFit/>
          </a:bodyPr>
          <a:lstStyle/>
          <a:p>
            <a:pPr algn="ctr"/>
            <a:r>
              <a:rPr lang="en-US" sz="2700" b="1" dirty="0">
                <a:solidFill>
                  <a:srgbClr val="31859C"/>
                </a:solidFill>
                <a:latin typeface="Calibri"/>
                <a:ea typeface="Calibri"/>
                <a:cs typeface="Calibri"/>
                <a:sym typeface="Calibri"/>
              </a:rPr>
              <a:t>Functional abilities</a:t>
            </a:r>
            <a:endParaRPr sz="2700" b="1" dirty="0">
              <a:solidFill>
                <a:srgbClr val="31859C"/>
              </a:solidFill>
              <a:latin typeface="Calibri"/>
              <a:ea typeface="Calibri"/>
              <a:cs typeface="Calibri"/>
              <a:sym typeface="Calibri"/>
            </a:endParaRPr>
          </a:p>
        </p:txBody>
      </p:sp>
      <p:cxnSp>
        <p:nvCxnSpPr>
          <p:cNvPr id="93" name="Google Shape;93;p1"/>
          <p:cNvCxnSpPr/>
          <p:nvPr/>
        </p:nvCxnSpPr>
        <p:spPr>
          <a:xfrm>
            <a:off x="2959434" y="3474929"/>
            <a:ext cx="1028700" cy="1191"/>
          </a:xfrm>
          <a:prstGeom prst="straightConnector1">
            <a:avLst/>
          </a:prstGeom>
          <a:noFill/>
          <a:ln w="25550" cap="flat" cmpd="sng">
            <a:solidFill>
              <a:srgbClr val="000000"/>
            </a:solidFill>
            <a:prstDash val="solid"/>
            <a:miter lim="800000"/>
            <a:headEnd type="triangle" w="med" len="med"/>
            <a:tailEnd type="triangle" w="med" len="med"/>
          </a:ln>
        </p:spPr>
      </p:cxnSp>
      <p:cxnSp>
        <p:nvCxnSpPr>
          <p:cNvPr id="94" name="Google Shape;94;p1"/>
          <p:cNvCxnSpPr/>
          <p:nvPr/>
        </p:nvCxnSpPr>
        <p:spPr>
          <a:xfrm>
            <a:off x="4465789" y="2550683"/>
            <a:ext cx="1191" cy="571500"/>
          </a:xfrm>
          <a:prstGeom prst="straightConnector1">
            <a:avLst/>
          </a:prstGeom>
          <a:noFill/>
          <a:ln w="25550" cap="flat" cmpd="sng">
            <a:solidFill>
              <a:srgbClr val="000000"/>
            </a:solidFill>
            <a:prstDash val="solid"/>
            <a:miter lim="800000"/>
            <a:headEnd type="none" w="med" len="med"/>
            <a:tailEnd type="triangle" w="med" len="med"/>
          </a:ln>
        </p:spPr>
      </p:cxnSp>
      <p:cxnSp>
        <p:nvCxnSpPr>
          <p:cNvPr id="95" name="Google Shape;95;p1"/>
          <p:cNvCxnSpPr/>
          <p:nvPr/>
        </p:nvCxnSpPr>
        <p:spPr>
          <a:xfrm flipH="1">
            <a:off x="2565161" y="2462149"/>
            <a:ext cx="679143" cy="660039"/>
          </a:xfrm>
          <a:prstGeom prst="straightConnector1">
            <a:avLst/>
          </a:prstGeom>
          <a:noFill/>
          <a:ln w="25550" cap="flat" cmpd="sng">
            <a:solidFill>
              <a:srgbClr val="000000"/>
            </a:solidFill>
            <a:prstDash val="solid"/>
            <a:miter lim="800000"/>
            <a:headEnd type="none" w="med" len="med"/>
            <a:tailEnd type="triangle" w="med" len="med"/>
          </a:ln>
        </p:spPr>
      </p:cxnSp>
      <p:cxnSp>
        <p:nvCxnSpPr>
          <p:cNvPr id="96" name="Google Shape;96;p1"/>
          <p:cNvCxnSpPr/>
          <p:nvPr/>
        </p:nvCxnSpPr>
        <p:spPr>
          <a:xfrm>
            <a:off x="5665935" y="2436386"/>
            <a:ext cx="800100" cy="742951"/>
          </a:xfrm>
          <a:prstGeom prst="straightConnector1">
            <a:avLst/>
          </a:prstGeom>
          <a:noFill/>
          <a:ln w="25550" cap="flat" cmpd="sng">
            <a:solidFill>
              <a:srgbClr val="000000"/>
            </a:solidFill>
            <a:prstDash val="solid"/>
            <a:miter lim="800000"/>
            <a:headEnd type="none" w="med" len="med"/>
            <a:tailEnd type="triangle" w="med" len="med"/>
          </a:ln>
        </p:spPr>
      </p:cxnSp>
      <p:cxnSp>
        <p:nvCxnSpPr>
          <p:cNvPr id="97" name="Google Shape;97;p1"/>
          <p:cNvCxnSpPr/>
          <p:nvPr/>
        </p:nvCxnSpPr>
        <p:spPr>
          <a:xfrm>
            <a:off x="2010509" y="3987364"/>
            <a:ext cx="657531" cy="679928"/>
          </a:xfrm>
          <a:prstGeom prst="straightConnector1">
            <a:avLst/>
          </a:prstGeom>
          <a:noFill/>
          <a:ln w="25550" cap="flat" cmpd="sng">
            <a:solidFill>
              <a:srgbClr val="000000"/>
            </a:solidFill>
            <a:prstDash val="solid"/>
            <a:miter lim="800000"/>
            <a:headEnd type="none" w="med" len="med"/>
            <a:tailEnd type="triangle" w="med" len="med"/>
          </a:ln>
        </p:spPr>
      </p:cxnSp>
      <p:cxnSp>
        <p:nvCxnSpPr>
          <p:cNvPr id="98" name="Google Shape;98;p1"/>
          <p:cNvCxnSpPr/>
          <p:nvPr/>
        </p:nvCxnSpPr>
        <p:spPr>
          <a:xfrm flipH="1">
            <a:off x="6018041" y="3987366"/>
            <a:ext cx="748359" cy="841519"/>
          </a:xfrm>
          <a:prstGeom prst="straightConnector1">
            <a:avLst/>
          </a:prstGeom>
          <a:noFill/>
          <a:ln w="25550" cap="flat" cmpd="sng">
            <a:solidFill>
              <a:srgbClr val="000000"/>
            </a:solidFill>
            <a:prstDash val="solid"/>
            <a:miter lim="800000"/>
            <a:headEnd type="none" w="med" len="med"/>
            <a:tailEnd type="triangle" w="med" len="med"/>
          </a:ln>
        </p:spPr>
      </p:cxnSp>
      <p:cxnSp>
        <p:nvCxnSpPr>
          <p:cNvPr id="99" name="Google Shape;99;p1"/>
          <p:cNvCxnSpPr/>
          <p:nvPr/>
        </p:nvCxnSpPr>
        <p:spPr>
          <a:xfrm>
            <a:off x="5094435" y="3469964"/>
            <a:ext cx="1028700" cy="1191"/>
          </a:xfrm>
          <a:prstGeom prst="straightConnector1">
            <a:avLst/>
          </a:prstGeom>
          <a:noFill/>
          <a:ln w="25550" cap="flat" cmpd="sng">
            <a:solidFill>
              <a:srgbClr val="000000"/>
            </a:solidFill>
            <a:prstDash val="solid"/>
            <a:miter lim="800000"/>
            <a:headEnd type="triangle" w="med" len="med"/>
            <a:tailEnd type="triangle" w="med" len="med"/>
          </a:ln>
        </p:spPr>
      </p:cxnSp>
      <p:sp>
        <p:nvSpPr>
          <p:cNvPr id="100" name="Google Shape;100;p1"/>
          <p:cNvSpPr/>
          <p:nvPr/>
        </p:nvSpPr>
        <p:spPr>
          <a:xfrm>
            <a:off x="2751286" y="2826911"/>
            <a:ext cx="3543300" cy="352425"/>
          </a:xfrm>
          <a:custGeom>
            <a:avLst/>
            <a:gdLst/>
            <a:ahLst/>
            <a:cxnLst/>
            <a:rect l="l" t="t" r="r" b="b"/>
            <a:pathLst>
              <a:path w="2976" h="296" extrusionOk="0">
                <a:moveTo>
                  <a:pt x="0" y="248"/>
                </a:moveTo>
                <a:cubicBezTo>
                  <a:pt x="544" y="124"/>
                  <a:pt x="1088" y="0"/>
                  <a:pt x="1584" y="8"/>
                </a:cubicBezTo>
                <a:cubicBezTo>
                  <a:pt x="2080" y="16"/>
                  <a:pt x="2528" y="156"/>
                  <a:pt x="2976" y="296"/>
                </a:cubicBezTo>
              </a:path>
            </a:pathLst>
          </a:custGeom>
          <a:noFill/>
          <a:ln w="25550" cap="flat" cmpd="sng">
            <a:solidFill>
              <a:srgbClr val="000000"/>
            </a:solidFill>
            <a:prstDash val="solid"/>
            <a:round/>
            <a:headEnd type="none" w="sm" len="sm"/>
            <a:tailEnd type="none" w="sm" len="sm"/>
          </a:ln>
        </p:spPr>
        <p:txBody>
          <a:bodyPr spcFirstLastPara="1" wrap="square" lIns="68569" tIns="34275" rIns="68569" bIns="34275" anchor="ctr" anchorCtr="0">
            <a:noAutofit/>
          </a:bodyPr>
          <a:lstStyle/>
          <a:p>
            <a:endParaRPr sz="2700">
              <a:solidFill>
                <a:schemeClr val="dk1"/>
              </a:solidFill>
              <a:latin typeface="Calibri"/>
              <a:ea typeface="Calibri"/>
              <a:cs typeface="Calibri"/>
              <a:sym typeface="Calibri"/>
            </a:endParaRPr>
          </a:p>
        </p:txBody>
      </p:sp>
      <p:sp>
        <p:nvSpPr>
          <p:cNvPr id="101" name="Google Shape;101;p1"/>
          <p:cNvSpPr txBox="1"/>
          <p:nvPr/>
        </p:nvSpPr>
        <p:spPr>
          <a:xfrm>
            <a:off x="5339852" y="4021274"/>
            <a:ext cx="735323" cy="486384"/>
          </a:xfrm>
          <a:prstGeom prst="rect">
            <a:avLst/>
          </a:prstGeom>
          <a:noFill/>
          <a:ln>
            <a:noFill/>
          </a:ln>
        </p:spPr>
        <p:txBody>
          <a:bodyPr spcFirstLastPara="1" wrap="square" lIns="67500" tIns="35100" rIns="67500" bIns="35100" anchor="t" anchorCtr="0">
            <a:spAutoFit/>
          </a:bodyPr>
          <a:lstStyle/>
          <a:p>
            <a:r>
              <a:rPr lang="en-US" sz="2700" dirty="0">
                <a:solidFill>
                  <a:srgbClr val="C0504D"/>
                </a:solidFill>
                <a:latin typeface="Calibri"/>
                <a:ea typeface="Calibri"/>
                <a:cs typeface="Calibri"/>
                <a:sym typeface="Calibri"/>
              </a:rPr>
              <a:t>Loss</a:t>
            </a:r>
            <a:endParaRPr sz="1051" dirty="0"/>
          </a:p>
        </p:txBody>
      </p:sp>
      <p:sp>
        <p:nvSpPr>
          <p:cNvPr id="102" name="Google Shape;102;p1"/>
          <p:cNvSpPr txBox="1"/>
          <p:nvPr/>
        </p:nvSpPr>
        <p:spPr>
          <a:xfrm>
            <a:off x="2473080" y="3884326"/>
            <a:ext cx="1081232" cy="486384"/>
          </a:xfrm>
          <a:prstGeom prst="rect">
            <a:avLst/>
          </a:prstGeom>
          <a:noFill/>
          <a:ln>
            <a:noFill/>
          </a:ln>
        </p:spPr>
        <p:txBody>
          <a:bodyPr spcFirstLastPara="1" wrap="square" lIns="67500" tIns="35100" rIns="67500" bIns="35100" anchor="t" anchorCtr="0">
            <a:spAutoFit/>
          </a:bodyPr>
          <a:lstStyle/>
          <a:p>
            <a:r>
              <a:rPr lang="en-US" sz="2700" dirty="0">
                <a:solidFill>
                  <a:srgbClr val="C0504D"/>
                </a:solidFill>
                <a:latin typeface="Calibri"/>
                <a:ea typeface="Calibri"/>
                <a:cs typeface="Calibri"/>
                <a:sym typeface="Calibri"/>
              </a:rPr>
              <a:t>Insight</a:t>
            </a:r>
            <a:endParaRPr sz="1051" dirty="0"/>
          </a:p>
        </p:txBody>
      </p:sp>
      <p:cxnSp>
        <p:nvCxnSpPr>
          <p:cNvPr id="103" name="Google Shape;103;p1"/>
          <p:cNvCxnSpPr/>
          <p:nvPr/>
        </p:nvCxnSpPr>
        <p:spPr>
          <a:xfrm rot="10800000" flipH="1">
            <a:off x="5097684" y="4407962"/>
            <a:ext cx="285751" cy="347663"/>
          </a:xfrm>
          <a:prstGeom prst="straightConnector1">
            <a:avLst/>
          </a:prstGeom>
          <a:noFill/>
          <a:ln w="25550" cap="flat" cmpd="sng">
            <a:solidFill>
              <a:srgbClr val="000000"/>
            </a:solidFill>
            <a:prstDash val="solid"/>
            <a:miter lim="800000"/>
            <a:headEnd type="none" w="med" len="med"/>
            <a:tailEnd type="triangle" w="med" len="med"/>
          </a:ln>
        </p:spPr>
      </p:cxnSp>
      <p:cxnSp>
        <p:nvCxnSpPr>
          <p:cNvPr id="104" name="Google Shape;104;p1"/>
          <p:cNvCxnSpPr/>
          <p:nvPr/>
        </p:nvCxnSpPr>
        <p:spPr>
          <a:xfrm rot="10800000">
            <a:off x="5016154" y="3811622"/>
            <a:ext cx="286495" cy="336975"/>
          </a:xfrm>
          <a:prstGeom prst="straightConnector1">
            <a:avLst/>
          </a:prstGeom>
          <a:noFill/>
          <a:ln w="25550" cap="flat" cmpd="sng">
            <a:solidFill>
              <a:srgbClr val="000000"/>
            </a:solidFill>
            <a:prstDash val="solid"/>
            <a:miter lim="800000"/>
            <a:headEnd type="none" w="med" len="med"/>
            <a:tailEnd type="triangle" w="med" len="med"/>
          </a:ln>
        </p:spPr>
      </p:cxnSp>
      <p:cxnSp>
        <p:nvCxnSpPr>
          <p:cNvPr id="105" name="Google Shape;105;p1"/>
          <p:cNvCxnSpPr/>
          <p:nvPr/>
        </p:nvCxnSpPr>
        <p:spPr>
          <a:xfrm>
            <a:off x="3512085" y="4407961"/>
            <a:ext cx="342900" cy="285751"/>
          </a:xfrm>
          <a:prstGeom prst="straightConnector1">
            <a:avLst/>
          </a:prstGeom>
          <a:noFill/>
          <a:ln w="25550" cap="flat" cmpd="sng">
            <a:solidFill>
              <a:srgbClr val="000000"/>
            </a:solidFill>
            <a:prstDash val="solid"/>
            <a:miter lim="800000"/>
            <a:headEnd type="none" w="med" len="med"/>
            <a:tailEnd type="triangle" w="med" len="med"/>
          </a:ln>
        </p:spPr>
      </p:cxnSp>
      <p:cxnSp>
        <p:nvCxnSpPr>
          <p:cNvPr id="106" name="Google Shape;106;p1"/>
          <p:cNvCxnSpPr/>
          <p:nvPr/>
        </p:nvCxnSpPr>
        <p:spPr>
          <a:xfrm rot="10800000" flipH="1">
            <a:off x="3590005" y="3785530"/>
            <a:ext cx="264983" cy="290515"/>
          </a:xfrm>
          <a:prstGeom prst="straightConnector1">
            <a:avLst/>
          </a:prstGeom>
          <a:noFill/>
          <a:ln w="25550" cap="flat" cmpd="sng">
            <a:solidFill>
              <a:srgbClr val="000000"/>
            </a:solidFill>
            <a:prstDash val="solid"/>
            <a:miter lim="800000"/>
            <a:headEnd type="none" w="med" len="med"/>
            <a:tailEnd type="triangle" w="med" len="med"/>
          </a:ln>
        </p:spPr>
      </p:cxnSp>
      <p:cxnSp>
        <p:nvCxnSpPr>
          <p:cNvPr id="107" name="Google Shape;107;p1"/>
          <p:cNvCxnSpPr/>
          <p:nvPr/>
        </p:nvCxnSpPr>
        <p:spPr>
          <a:xfrm>
            <a:off x="2751289" y="3699231"/>
            <a:ext cx="285751" cy="228600"/>
          </a:xfrm>
          <a:prstGeom prst="straightConnector1">
            <a:avLst/>
          </a:prstGeom>
          <a:noFill/>
          <a:ln w="25550" cap="flat" cmpd="sng">
            <a:solidFill>
              <a:srgbClr val="000000"/>
            </a:solidFill>
            <a:prstDash val="solid"/>
            <a:miter lim="800000"/>
            <a:headEnd type="none" w="med" len="med"/>
            <a:tailEnd type="triangle" w="med" len="med"/>
          </a:ln>
        </p:spPr>
      </p:cxnSp>
      <p:cxnSp>
        <p:nvCxnSpPr>
          <p:cNvPr id="108" name="Google Shape;108;p1"/>
          <p:cNvCxnSpPr/>
          <p:nvPr/>
        </p:nvCxnSpPr>
        <p:spPr>
          <a:xfrm flipH="1">
            <a:off x="4462036" y="4017466"/>
            <a:ext cx="596" cy="649829"/>
          </a:xfrm>
          <a:prstGeom prst="straightConnector1">
            <a:avLst/>
          </a:prstGeom>
          <a:noFill/>
          <a:ln w="25550" cap="flat" cmpd="sng">
            <a:solidFill>
              <a:srgbClr val="000000"/>
            </a:solidFill>
            <a:prstDash val="solid"/>
            <a:miter lim="800000"/>
            <a:headEnd type="none" w="med" len="med"/>
            <a:tailEnd type="triangle" w="med" len="med"/>
          </a:ln>
        </p:spPr>
      </p:cxnSp>
      <p:sp>
        <p:nvSpPr>
          <p:cNvPr id="109" name="Google Shape;109;p1"/>
          <p:cNvSpPr txBox="1"/>
          <p:nvPr/>
        </p:nvSpPr>
        <p:spPr>
          <a:xfrm>
            <a:off x="6294591" y="1286211"/>
            <a:ext cx="1716881" cy="1317381"/>
          </a:xfrm>
          <a:prstGeom prst="rect">
            <a:avLst/>
          </a:prstGeom>
          <a:noFill/>
          <a:ln>
            <a:noFill/>
          </a:ln>
        </p:spPr>
        <p:txBody>
          <a:bodyPr spcFirstLastPara="1" wrap="square" lIns="67500" tIns="35100" rIns="67500" bIns="35100" anchor="t" anchorCtr="0">
            <a:spAutoFit/>
          </a:bodyPr>
          <a:lstStyle/>
          <a:p>
            <a:pPr algn="ctr"/>
            <a:r>
              <a:rPr lang="en-US" sz="2700" b="1" dirty="0">
                <a:solidFill>
                  <a:srgbClr val="008000"/>
                </a:solidFill>
                <a:latin typeface="Calibri"/>
                <a:ea typeface="Calibri"/>
                <a:cs typeface="Calibri"/>
                <a:sym typeface="Calibri"/>
              </a:rPr>
              <a:t>Sense of identity</a:t>
            </a:r>
            <a:endParaRPr sz="2700" b="1" dirty="0">
              <a:solidFill>
                <a:srgbClr val="008000"/>
              </a:solidFill>
              <a:latin typeface="Calibri"/>
              <a:ea typeface="Calibri"/>
              <a:cs typeface="Calibri"/>
              <a:sym typeface="Calibri"/>
            </a:endParaRPr>
          </a:p>
          <a:p>
            <a:pPr algn="ctr"/>
            <a:endParaRPr sz="2700" dirty="0">
              <a:solidFill>
                <a:srgbClr val="008000"/>
              </a:solidFill>
              <a:latin typeface="Calibri"/>
              <a:ea typeface="Calibri"/>
              <a:cs typeface="Calibri"/>
              <a:sym typeface="Calibri"/>
            </a:endParaRPr>
          </a:p>
        </p:txBody>
      </p:sp>
      <p:sp>
        <p:nvSpPr>
          <p:cNvPr id="110" name="Google Shape;110;p1"/>
          <p:cNvSpPr txBox="1"/>
          <p:nvPr/>
        </p:nvSpPr>
        <p:spPr>
          <a:xfrm>
            <a:off x="1436836" y="1337638"/>
            <a:ext cx="1614488" cy="901882"/>
          </a:xfrm>
          <a:prstGeom prst="rect">
            <a:avLst/>
          </a:prstGeom>
          <a:noFill/>
          <a:ln>
            <a:noFill/>
          </a:ln>
        </p:spPr>
        <p:txBody>
          <a:bodyPr spcFirstLastPara="1" wrap="square" lIns="67500" tIns="35100" rIns="67500" bIns="35100" anchor="t" anchorCtr="0">
            <a:spAutoFit/>
          </a:bodyPr>
          <a:lstStyle/>
          <a:p>
            <a:pPr algn="ctr"/>
            <a:r>
              <a:rPr lang="en-US" sz="2700" b="1" dirty="0">
                <a:solidFill>
                  <a:srgbClr val="008000"/>
                </a:solidFill>
                <a:latin typeface="Calibri"/>
                <a:ea typeface="Calibri"/>
                <a:cs typeface="Calibri"/>
                <a:sym typeface="Calibri"/>
              </a:rPr>
              <a:t>Social factors</a:t>
            </a:r>
            <a:endParaRPr sz="2700" b="1" dirty="0">
              <a:solidFill>
                <a:srgbClr val="008000"/>
              </a:solidFill>
              <a:latin typeface="Calibri"/>
              <a:ea typeface="Calibri"/>
              <a:cs typeface="Calibri"/>
              <a:sym typeface="Calibri"/>
            </a:endParaRPr>
          </a:p>
        </p:txBody>
      </p:sp>
      <p:cxnSp>
        <p:nvCxnSpPr>
          <p:cNvPr id="111" name="Google Shape;111;p1"/>
          <p:cNvCxnSpPr/>
          <p:nvPr/>
        </p:nvCxnSpPr>
        <p:spPr>
          <a:xfrm flipH="1">
            <a:off x="5034910" y="2093483"/>
            <a:ext cx="1431131" cy="1028700"/>
          </a:xfrm>
          <a:prstGeom prst="straightConnector1">
            <a:avLst/>
          </a:prstGeom>
          <a:noFill/>
          <a:ln w="25550" cap="flat" cmpd="sng">
            <a:solidFill>
              <a:srgbClr val="000000"/>
            </a:solidFill>
            <a:prstDash val="dash"/>
            <a:miter lim="800000"/>
            <a:headEnd type="none" w="med" len="med"/>
            <a:tailEnd type="triangle" w="med" len="med"/>
          </a:ln>
        </p:spPr>
      </p:cxnSp>
      <p:cxnSp>
        <p:nvCxnSpPr>
          <p:cNvPr id="112" name="Google Shape;112;p1"/>
          <p:cNvCxnSpPr/>
          <p:nvPr/>
        </p:nvCxnSpPr>
        <p:spPr>
          <a:xfrm>
            <a:off x="2979889" y="2550686"/>
            <a:ext cx="971551" cy="628651"/>
          </a:xfrm>
          <a:prstGeom prst="straightConnector1">
            <a:avLst/>
          </a:prstGeom>
          <a:noFill/>
          <a:ln w="25550" cap="flat" cmpd="sng">
            <a:solidFill>
              <a:srgbClr val="000000"/>
            </a:solidFill>
            <a:prstDash val="dash"/>
            <a:miter lim="800000"/>
            <a:headEnd type="none" w="med" len="med"/>
            <a:tailEnd type="triangle" w="med" len="med"/>
          </a:ln>
        </p:spPr>
      </p:cxnSp>
      <p:cxnSp>
        <p:nvCxnSpPr>
          <p:cNvPr id="113" name="Google Shape;113;p1"/>
          <p:cNvCxnSpPr/>
          <p:nvPr/>
        </p:nvCxnSpPr>
        <p:spPr>
          <a:xfrm>
            <a:off x="1436840" y="2093488"/>
            <a:ext cx="1191" cy="3055991"/>
          </a:xfrm>
          <a:prstGeom prst="straightConnector1">
            <a:avLst/>
          </a:prstGeom>
          <a:noFill/>
          <a:ln w="25550" cap="flat" cmpd="sng">
            <a:solidFill>
              <a:srgbClr val="000000"/>
            </a:solidFill>
            <a:prstDash val="dash"/>
            <a:miter lim="800000"/>
            <a:headEnd type="none" w="med" len="med"/>
            <a:tailEnd type="none" w="med" len="med"/>
          </a:ln>
        </p:spPr>
      </p:cxnSp>
      <p:cxnSp>
        <p:nvCxnSpPr>
          <p:cNvPr id="114" name="Google Shape;114;p1"/>
          <p:cNvCxnSpPr/>
          <p:nvPr/>
        </p:nvCxnSpPr>
        <p:spPr>
          <a:xfrm>
            <a:off x="1436840" y="5153036"/>
            <a:ext cx="1887143" cy="1191"/>
          </a:xfrm>
          <a:prstGeom prst="straightConnector1">
            <a:avLst/>
          </a:prstGeom>
          <a:noFill/>
          <a:ln w="25550" cap="flat" cmpd="sng">
            <a:solidFill>
              <a:srgbClr val="000000"/>
            </a:solidFill>
            <a:prstDash val="dash"/>
            <a:miter lim="800000"/>
            <a:headEnd type="none" w="med" len="med"/>
            <a:tailEnd type="triangle" w="med" len="med"/>
          </a:ln>
        </p:spPr>
      </p:cxnSp>
      <p:sp>
        <p:nvSpPr>
          <p:cNvPr id="115" name="Google Shape;115;p1"/>
          <p:cNvSpPr/>
          <p:nvPr/>
        </p:nvSpPr>
        <p:spPr>
          <a:xfrm>
            <a:off x="5796191" y="5469822"/>
            <a:ext cx="2345531" cy="486384"/>
          </a:xfrm>
          <a:prstGeom prst="rect">
            <a:avLst/>
          </a:prstGeom>
          <a:noFill/>
          <a:ln>
            <a:noFill/>
          </a:ln>
        </p:spPr>
        <p:txBody>
          <a:bodyPr spcFirstLastPara="1" wrap="square" lIns="67500" tIns="35100" rIns="67500" bIns="35100" anchor="t" anchorCtr="0">
            <a:spAutoFit/>
          </a:bodyPr>
          <a:lstStyle/>
          <a:p>
            <a:pPr algn="ctr"/>
            <a:r>
              <a:rPr lang="en-US" sz="2700" b="1" dirty="0">
                <a:solidFill>
                  <a:srgbClr val="558ED5"/>
                </a:solidFill>
                <a:latin typeface="Calibri"/>
                <a:ea typeface="Calibri"/>
                <a:cs typeface="Calibri"/>
                <a:sym typeface="Calibri"/>
              </a:rPr>
              <a:t>Goals</a:t>
            </a:r>
            <a:endParaRPr sz="2700" b="1" dirty="0">
              <a:solidFill>
                <a:srgbClr val="558ED5"/>
              </a:solidFill>
              <a:latin typeface="Calibri"/>
              <a:ea typeface="Calibri"/>
              <a:cs typeface="Calibri"/>
              <a:sym typeface="Calibri"/>
            </a:endParaRPr>
          </a:p>
        </p:txBody>
      </p:sp>
      <p:cxnSp>
        <p:nvCxnSpPr>
          <p:cNvPr id="116" name="Google Shape;116;p1"/>
          <p:cNvCxnSpPr/>
          <p:nvPr/>
        </p:nvCxnSpPr>
        <p:spPr>
          <a:xfrm>
            <a:off x="5665938" y="5279947"/>
            <a:ext cx="628651" cy="361593"/>
          </a:xfrm>
          <a:prstGeom prst="straightConnector1">
            <a:avLst/>
          </a:prstGeom>
          <a:noFill/>
          <a:ln w="25550" cap="flat" cmpd="sng">
            <a:solidFill>
              <a:srgbClr val="000000"/>
            </a:solidFill>
            <a:prstDash val="solid"/>
            <a:miter lim="800000"/>
            <a:headEnd type="none" w="med" len="med"/>
            <a:tailEnd type="triangle" w="med" len="med"/>
          </a:ln>
        </p:spPr>
      </p:cxnSp>
      <p:sp>
        <p:nvSpPr>
          <p:cNvPr id="117" name="Google Shape;117;p1"/>
          <p:cNvSpPr txBox="1"/>
          <p:nvPr/>
        </p:nvSpPr>
        <p:spPr>
          <a:xfrm>
            <a:off x="2976430" y="1216142"/>
            <a:ext cx="3041611" cy="486384"/>
          </a:xfrm>
          <a:prstGeom prst="rect">
            <a:avLst/>
          </a:prstGeom>
          <a:noFill/>
          <a:ln>
            <a:noFill/>
          </a:ln>
        </p:spPr>
        <p:txBody>
          <a:bodyPr spcFirstLastPara="1" wrap="square" lIns="67500" tIns="35100" rIns="67500" bIns="35100" anchor="t" anchorCtr="0">
            <a:spAutoFit/>
          </a:bodyPr>
          <a:lstStyle/>
          <a:p>
            <a:pPr algn="ctr"/>
            <a:r>
              <a:rPr lang="en-US" sz="2700" b="1" dirty="0">
                <a:solidFill>
                  <a:schemeClr val="dk1"/>
                </a:solidFill>
                <a:latin typeface="Calibri"/>
                <a:ea typeface="Calibri"/>
                <a:cs typeface="Calibri"/>
                <a:sym typeface="Calibri"/>
              </a:rPr>
              <a:t>Person</a:t>
            </a:r>
            <a:endParaRPr sz="1051" dirty="0"/>
          </a:p>
        </p:txBody>
      </p:sp>
      <p:cxnSp>
        <p:nvCxnSpPr>
          <p:cNvPr id="118" name="Google Shape;118;p1"/>
          <p:cNvCxnSpPr/>
          <p:nvPr/>
        </p:nvCxnSpPr>
        <p:spPr>
          <a:xfrm>
            <a:off x="4462040" y="1799789"/>
            <a:ext cx="1191" cy="203681"/>
          </a:xfrm>
          <a:prstGeom prst="straightConnector1">
            <a:avLst/>
          </a:prstGeom>
          <a:noFill/>
          <a:ln w="25550" cap="flat" cmpd="sng">
            <a:solidFill>
              <a:srgbClr val="000000"/>
            </a:solidFill>
            <a:prstDash val="solid"/>
            <a:miter lim="800000"/>
            <a:headEnd type="none" w="med" len="med"/>
            <a:tailEnd type="triangle" w="med" len="med"/>
          </a:ln>
        </p:spPr>
      </p:cxnSp>
      <p:sp>
        <p:nvSpPr>
          <p:cNvPr id="119" name="Google Shape;119;p1"/>
          <p:cNvSpPr txBox="1"/>
          <p:nvPr/>
        </p:nvSpPr>
        <p:spPr>
          <a:xfrm>
            <a:off x="12764" y="904714"/>
            <a:ext cx="3995487" cy="623217"/>
          </a:xfrm>
          <a:prstGeom prst="rect">
            <a:avLst/>
          </a:prstGeom>
          <a:noFill/>
          <a:ln>
            <a:noFill/>
          </a:ln>
        </p:spPr>
        <p:txBody>
          <a:bodyPr spcFirstLastPara="1" wrap="square" lIns="68569" tIns="34275" rIns="68569" bIns="34275" anchor="t" anchorCtr="0">
            <a:spAutoFit/>
          </a:bodyPr>
          <a:lstStyle/>
          <a:p>
            <a:r>
              <a:rPr lang="en-US" b="1" dirty="0">
                <a:solidFill>
                  <a:schemeClr val="dk1"/>
                </a:solidFill>
                <a:latin typeface="Calibri"/>
                <a:ea typeface="Calibri"/>
                <a:cs typeface="Calibri"/>
                <a:sym typeface="Calibri"/>
              </a:rPr>
              <a:t>Holistic Neuropsychological Formulation Framework</a:t>
            </a:r>
            <a:endParaRPr b="1"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EAB0C97E-5C11-5A4D-A93A-5C250AFB81DD}"/>
              </a:ext>
            </a:extLst>
          </p:cNvPr>
          <p:cNvSpPr txBox="1"/>
          <p:nvPr/>
        </p:nvSpPr>
        <p:spPr>
          <a:xfrm>
            <a:off x="87182" y="5701433"/>
            <a:ext cx="5572795" cy="276999"/>
          </a:xfrm>
          <a:prstGeom prst="rect">
            <a:avLst/>
          </a:prstGeom>
          <a:noFill/>
        </p:spPr>
        <p:txBody>
          <a:bodyPr wrap="square" rtlCol="0">
            <a:spAutoFit/>
          </a:bodyPr>
          <a:lstStyle/>
          <a:p>
            <a:r>
              <a:rPr lang="en-US" sz="1200" dirty="0"/>
              <a:t>Prof. Jon Evans &amp; Dr Jessica Fish </a:t>
            </a:r>
          </a:p>
        </p:txBody>
      </p:sp>
    </p:spTree>
    <p:extLst>
      <p:ext uri="{BB962C8B-B14F-4D97-AF65-F5344CB8AC3E}">
        <p14:creationId xmlns:p14="http://schemas.microsoft.com/office/powerpoint/2010/main" val="250971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3623"/>
            <a:ext cx="6150973" cy="1325563"/>
          </a:xfrm>
        </p:spPr>
        <p:txBody>
          <a:bodyPr>
            <a:noAutofit/>
          </a:bodyPr>
          <a:lstStyle/>
          <a:p>
            <a:r>
              <a:rPr lang="en-GB" sz="2800" dirty="0"/>
              <a:t>Goal setting and Action Planning (G-AP) </a:t>
            </a:r>
          </a:p>
        </p:txBody>
      </p:sp>
      <p:sp>
        <p:nvSpPr>
          <p:cNvPr id="3" name="Content Placeholder 2"/>
          <p:cNvSpPr>
            <a:spLocks noGrp="1"/>
          </p:cNvSpPr>
          <p:nvPr>
            <p:ph idx="1"/>
          </p:nvPr>
        </p:nvSpPr>
        <p:spPr>
          <a:xfrm>
            <a:off x="442426" y="1474643"/>
            <a:ext cx="7886700" cy="1988993"/>
          </a:xfrm>
        </p:spPr>
        <p:txBody>
          <a:bodyPr>
            <a:normAutofit fontScale="92500"/>
          </a:bodyPr>
          <a:lstStyle/>
          <a:p>
            <a:pPr marL="285750" indent="-285750"/>
            <a:r>
              <a:rPr lang="en-GB" sz="2400" dirty="0"/>
              <a:t>G-AP (</a:t>
            </a:r>
            <a:r>
              <a:rPr lang="en-GB" sz="2400" dirty="0" err="1"/>
              <a:t>Scobie</a:t>
            </a:r>
            <a:r>
              <a:rPr lang="en-GB" sz="2400" dirty="0"/>
              <a:t> et. al., 2011) is a framework to support person centred goal setting practice</a:t>
            </a:r>
          </a:p>
          <a:p>
            <a:pPr marL="285750" indent="-285750"/>
            <a:r>
              <a:rPr lang="en-GB" sz="2400" dirty="0"/>
              <a:t>It helps us to support people to set, work towards, attain and (if necessary) adjust their personal rehabilitation goals</a:t>
            </a:r>
            <a:r>
              <a:rPr lang="en-GB" sz="2400" dirty="0" smtClean="0"/>
              <a:t>.</a:t>
            </a:r>
          </a:p>
          <a:p>
            <a:pPr marL="0" indent="0">
              <a:buNone/>
            </a:pPr>
            <a:r>
              <a:rPr lang="en-GB" b="1" dirty="0" smtClean="0">
                <a:solidFill>
                  <a:schemeClr val="bg1"/>
                </a:solidFill>
              </a:rPr>
              <a:t> Stage</a:t>
            </a:r>
            <a:endParaRPr lang="en-GB" dirty="0"/>
          </a:p>
        </p:txBody>
      </p:sp>
      <p:pic>
        <p:nvPicPr>
          <p:cNvPr id="5" name="Picture 4"/>
          <p:cNvPicPr>
            <a:picLocks noChangeAspect="1"/>
          </p:cNvPicPr>
          <p:nvPr/>
        </p:nvPicPr>
        <p:blipFill>
          <a:blip r:embed="rId2"/>
          <a:stretch>
            <a:fillRect/>
          </a:stretch>
        </p:blipFill>
        <p:spPr>
          <a:xfrm>
            <a:off x="442426" y="3081751"/>
            <a:ext cx="8425402" cy="2627604"/>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230983" y="418011"/>
            <a:ext cx="2636845" cy="862149"/>
          </a:xfrm>
          <a:prstGeom prst="rect">
            <a:avLst/>
          </a:prstGeom>
          <a:noFill/>
          <a:ln>
            <a:noFill/>
          </a:ln>
        </p:spPr>
      </p:pic>
    </p:spTree>
    <p:extLst>
      <p:ext uri="{BB962C8B-B14F-4D97-AF65-F5344CB8AC3E}">
        <p14:creationId xmlns:p14="http://schemas.microsoft.com/office/powerpoint/2010/main" val="322572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p:cNvGraphicFramePr>
            <a:graphicFrameLocks noChangeAspect="1"/>
          </p:cNvGraphicFramePr>
          <p:nvPr>
            <p:extLst>
              <p:ext uri="{D42A27DB-BD31-4B8C-83A1-F6EECF244321}">
                <p14:modId xmlns:p14="http://schemas.microsoft.com/office/powerpoint/2010/main" val="936709082"/>
              </p:ext>
            </p:extLst>
          </p:nvPr>
        </p:nvGraphicFramePr>
        <p:xfrm>
          <a:off x="666206" y="444137"/>
          <a:ext cx="3748086" cy="5304091"/>
        </p:xfrm>
        <a:graphic>
          <a:graphicData uri="http://schemas.openxmlformats.org/presentationml/2006/ole">
            <mc:AlternateContent xmlns:mc="http://schemas.openxmlformats.org/markup-compatibility/2006">
              <mc:Choice xmlns:v="urn:schemas-microsoft-com:vml" Requires="v">
                <p:oleObj spid="_x0000_s2075" name="Acrobat Document" r:id="rId3" imgW="5667219" imgH="8019658" progId="AcroExch.Document.DC">
                  <p:embed/>
                </p:oleObj>
              </mc:Choice>
              <mc:Fallback>
                <p:oleObj name="Acrobat Document" r:id="rId3" imgW="5667219" imgH="8019658" progId="AcroExch.Document.DC">
                  <p:embed/>
                  <p:pic>
                    <p:nvPicPr>
                      <p:cNvPr id="0" name=""/>
                      <p:cNvPicPr/>
                      <p:nvPr/>
                    </p:nvPicPr>
                    <p:blipFill>
                      <a:blip r:embed="rId4"/>
                      <a:stretch>
                        <a:fillRect/>
                      </a:stretch>
                    </p:blipFill>
                    <p:spPr>
                      <a:xfrm>
                        <a:off x="666206" y="444137"/>
                        <a:ext cx="3748086" cy="5304091"/>
                      </a:xfrm>
                      <a:prstGeom prst="rect">
                        <a:avLst/>
                      </a:prstGeom>
                      <a:ln>
                        <a:solidFill>
                          <a:schemeClr val="tx1"/>
                        </a:solid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64394872"/>
              </p:ext>
            </p:extLst>
          </p:nvPr>
        </p:nvGraphicFramePr>
        <p:xfrm>
          <a:off x="4951050" y="417447"/>
          <a:ext cx="3785806" cy="5357470"/>
        </p:xfrm>
        <a:graphic>
          <a:graphicData uri="http://schemas.openxmlformats.org/presentationml/2006/ole">
            <mc:AlternateContent xmlns:mc="http://schemas.openxmlformats.org/markup-compatibility/2006">
              <mc:Choice xmlns:v="urn:schemas-microsoft-com:vml" Requires="v">
                <p:oleObj spid="_x0000_s2076" name="Acrobat Document" r:id="rId5" imgW="5667219" imgH="8019658" progId="AcroExch.Document.DC">
                  <p:embed/>
                </p:oleObj>
              </mc:Choice>
              <mc:Fallback>
                <p:oleObj name="Acrobat Document" r:id="rId5" imgW="5667219" imgH="8019658" progId="AcroExch.Document.DC">
                  <p:embed/>
                  <p:pic>
                    <p:nvPicPr>
                      <p:cNvPr id="0" name=""/>
                      <p:cNvPicPr/>
                      <p:nvPr/>
                    </p:nvPicPr>
                    <p:blipFill>
                      <a:blip r:embed="rId6"/>
                      <a:stretch>
                        <a:fillRect/>
                      </a:stretch>
                    </p:blipFill>
                    <p:spPr>
                      <a:xfrm>
                        <a:off x="4951050" y="417447"/>
                        <a:ext cx="3785806" cy="5357470"/>
                      </a:xfrm>
                      <a:prstGeom prst="rect">
                        <a:avLst/>
                      </a:prstGeom>
                      <a:ln>
                        <a:solidFill>
                          <a:schemeClr val="tx1"/>
                        </a:solidFill>
                      </a:ln>
                    </p:spPr>
                  </p:pic>
                </p:oleObj>
              </mc:Fallback>
            </mc:AlternateContent>
          </a:graphicData>
        </a:graphic>
      </p:graphicFrame>
      <p:sp>
        <p:nvSpPr>
          <p:cNvPr id="18" name="TextBox 17"/>
          <p:cNvSpPr txBox="1"/>
          <p:nvPr/>
        </p:nvSpPr>
        <p:spPr>
          <a:xfrm>
            <a:off x="496389" y="5774917"/>
            <a:ext cx="3095897" cy="369332"/>
          </a:xfrm>
          <a:prstGeom prst="rect">
            <a:avLst/>
          </a:prstGeom>
          <a:noFill/>
        </p:spPr>
        <p:txBody>
          <a:bodyPr wrap="square" rtlCol="0">
            <a:spAutoFit/>
          </a:bodyPr>
          <a:lstStyle/>
          <a:p>
            <a:r>
              <a:rPr lang="en-GB" dirty="0"/>
              <a:t>G-AP (</a:t>
            </a:r>
            <a:r>
              <a:rPr lang="en-GB" dirty="0" err="1"/>
              <a:t>Scobie</a:t>
            </a:r>
            <a:r>
              <a:rPr lang="en-GB" dirty="0"/>
              <a:t> et. al., 2011)</a:t>
            </a:r>
          </a:p>
        </p:txBody>
      </p:sp>
    </p:spTree>
    <p:extLst>
      <p:ext uri="{BB962C8B-B14F-4D97-AF65-F5344CB8AC3E}">
        <p14:creationId xmlns:p14="http://schemas.microsoft.com/office/powerpoint/2010/main" val="2187913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8892-ED0A-7D4A-9104-35C80A2A8D85}"/>
              </a:ext>
            </a:extLst>
          </p:cNvPr>
          <p:cNvSpPr>
            <a:spLocks noGrp="1"/>
          </p:cNvSpPr>
          <p:nvPr>
            <p:ph type="title"/>
          </p:nvPr>
        </p:nvSpPr>
        <p:spPr/>
        <p:txBody>
          <a:bodyPr/>
          <a:lstStyle/>
          <a:p>
            <a:r>
              <a:rPr lang="en-GB" dirty="0" smtClean="0"/>
              <a:t>Case Study – “John”</a:t>
            </a:r>
            <a:endParaRPr lang="en-GB" dirty="0"/>
          </a:p>
        </p:txBody>
      </p:sp>
      <p:sp>
        <p:nvSpPr>
          <p:cNvPr id="3" name="Content Placeholder 2">
            <a:extLst>
              <a:ext uri="{FF2B5EF4-FFF2-40B4-BE49-F238E27FC236}">
                <a16:creationId xmlns:a16="http://schemas.microsoft.com/office/drawing/2014/main" id="{62348D30-BFF2-3242-B7D2-2A0B7FA7C3BD}"/>
              </a:ext>
            </a:extLst>
          </p:cNvPr>
          <p:cNvSpPr>
            <a:spLocks noGrp="1"/>
          </p:cNvSpPr>
          <p:nvPr>
            <p:ph idx="1"/>
          </p:nvPr>
        </p:nvSpPr>
        <p:spPr/>
        <p:txBody>
          <a:bodyPr>
            <a:normAutofit fontScale="92500"/>
          </a:bodyPr>
          <a:lstStyle/>
          <a:p>
            <a:pPr marL="0" indent="0">
              <a:buNone/>
            </a:pPr>
            <a:r>
              <a:rPr lang="en-GB" dirty="0" smtClean="0">
                <a:solidFill>
                  <a:srgbClr val="FF0000"/>
                </a:solidFill>
              </a:rPr>
              <a:t>Disclaimer – Fictional, but true</a:t>
            </a:r>
          </a:p>
          <a:p>
            <a:pPr marL="0" indent="0">
              <a:buNone/>
            </a:pPr>
            <a:endParaRPr lang="en-GB" dirty="0"/>
          </a:p>
          <a:p>
            <a:pPr marL="0" indent="0">
              <a:buNone/>
            </a:pPr>
            <a:r>
              <a:rPr lang="en-GB" sz="2600" dirty="0" smtClean="0"/>
              <a:t>Age 43, forklift driver, lives with wife, son living nearby</a:t>
            </a:r>
          </a:p>
          <a:p>
            <a:pPr marL="0" indent="0">
              <a:buNone/>
            </a:pPr>
            <a:endParaRPr lang="en-GB" sz="2600" dirty="0" smtClean="0"/>
          </a:p>
          <a:p>
            <a:pPr marL="0" indent="0">
              <a:buNone/>
            </a:pPr>
            <a:r>
              <a:rPr lang="en-GB" sz="2600" b="1" u="sng" dirty="0" smtClean="0"/>
              <a:t>BRAIN INJURY</a:t>
            </a:r>
          </a:p>
          <a:p>
            <a:pPr marL="0" indent="0">
              <a:buNone/>
            </a:pPr>
            <a:r>
              <a:rPr lang="en-GB" sz="2600" dirty="0" smtClean="0"/>
              <a:t>fell down stairs.  LOC: 20 </a:t>
            </a:r>
            <a:r>
              <a:rPr lang="en-GB" sz="2600" dirty="0" err="1" smtClean="0"/>
              <a:t>mins</a:t>
            </a:r>
            <a:r>
              <a:rPr lang="en-GB" sz="2600" dirty="0" smtClean="0"/>
              <a:t>, GCS: 6/15, PTA: 2/52</a:t>
            </a:r>
          </a:p>
          <a:p>
            <a:pPr marL="0" indent="0">
              <a:buNone/>
            </a:pPr>
            <a:r>
              <a:rPr lang="en-GB" sz="2600" i="1" dirty="0" smtClean="0"/>
              <a:t>Neuroimaging: </a:t>
            </a:r>
            <a:r>
              <a:rPr lang="en-GB" sz="2600" dirty="0" smtClean="0"/>
              <a:t>right acute subdural haematoma, frontal contusions, orbital roof fracture, right optic disc oedema</a:t>
            </a:r>
          </a:p>
          <a:p>
            <a:pPr marL="0" indent="0">
              <a:buNone/>
            </a:pPr>
            <a:r>
              <a:rPr lang="en-GB" sz="2600" i="1" dirty="0" smtClean="0"/>
              <a:t>Treatment: </a:t>
            </a:r>
            <a:r>
              <a:rPr lang="en-GB" sz="2600" dirty="0" smtClean="0"/>
              <a:t>Managed conservatively</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18179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8650" y="1829788"/>
            <a:ext cx="7886700" cy="4218315"/>
          </a:xfrm>
        </p:spPr>
        <p:txBody>
          <a:bodyPr>
            <a:normAutofit fontScale="92500" lnSpcReduction="20000"/>
          </a:bodyPr>
          <a:lstStyle/>
          <a:p>
            <a:r>
              <a:rPr lang="en-GB" dirty="0" smtClean="0"/>
              <a:t>Team set up in 2014</a:t>
            </a:r>
          </a:p>
          <a:p>
            <a:r>
              <a:rPr lang="en-GB" dirty="0" smtClean="0"/>
              <a:t>Prior to this, only about 20 patients per year were funded for specialist brain injury rehab at a national centre e.g. </a:t>
            </a:r>
            <a:r>
              <a:rPr lang="en-GB" dirty="0" err="1" smtClean="0"/>
              <a:t>Murdostoun</a:t>
            </a:r>
            <a:r>
              <a:rPr lang="en-GB" dirty="0" smtClean="0"/>
              <a:t>. Spiralling costs.</a:t>
            </a:r>
          </a:p>
          <a:p>
            <a:r>
              <a:rPr lang="en-GB" dirty="0" smtClean="0"/>
              <a:t>Far greater numbers requiring rehab but not at threshold for inpatient centre – unmet need</a:t>
            </a:r>
          </a:p>
          <a:p>
            <a:r>
              <a:rPr lang="en-GB" dirty="0" smtClean="0"/>
              <a:t>Community rehab team set up comprising: </a:t>
            </a:r>
            <a:r>
              <a:rPr lang="en-GB" dirty="0"/>
              <a:t>Clinical Psychology, </a:t>
            </a:r>
            <a:r>
              <a:rPr lang="en-GB" dirty="0">
                <a:ea typeface="Times New Roman" pitchFamily="18" charset="0"/>
                <a:cs typeface="Arial" charset="0"/>
              </a:rPr>
              <a:t>Occupational Therapy, Physiotherapy, Speech and Language Therapy, Assistant </a:t>
            </a:r>
            <a:r>
              <a:rPr lang="en-GB" dirty="0" smtClean="0">
                <a:ea typeface="Times New Roman" pitchFamily="18" charset="0"/>
                <a:cs typeface="Arial" charset="0"/>
              </a:rPr>
              <a:t>Practitioner.</a:t>
            </a:r>
          </a:p>
          <a:p>
            <a:r>
              <a:rPr lang="en-GB" dirty="0" smtClean="0">
                <a:ea typeface="Times New Roman" pitchFamily="18" charset="0"/>
                <a:cs typeface="Arial" charset="0"/>
              </a:rPr>
              <a:t>Led to reduced use of national centres for inpatient rehab</a:t>
            </a:r>
            <a:endParaRPr lang="en-GB" dirty="0">
              <a:ea typeface="Times New Roman" pitchFamily="18" charset="0"/>
              <a:cs typeface="Arial" charset="0"/>
            </a:endParaRPr>
          </a:p>
          <a:p>
            <a:endParaRPr lang="en-GB" dirty="0"/>
          </a:p>
        </p:txBody>
      </p:sp>
      <p:sp>
        <p:nvSpPr>
          <p:cNvPr id="3" name="Title 2"/>
          <p:cNvSpPr>
            <a:spLocks noGrp="1"/>
          </p:cNvSpPr>
          <p:nvPr>
            <p:ph type="title"/>
          </p:nvPr>
        </p:nvSpPr>
        <p:spPr/>
        <p:txBody>
          <a:bodyPr/>
          <a:lstStyle/>
          <a:p>
            <a:r>
              <a:rPr lang="en-GB" dirty="0" smtClean="0"/>
              <a:t>Background</a:t>
            </a:r>
            <a:endParaRPr lang="en-GB" dirty="0"/>
          </a:p>
        </p:txBody>
      </p:sp>
    </p:spTree>
    <p:extLst>
      <p:ext uri="{BB962C8B-B14F-4D97-AF65-F5344CB8AC3E}">
        <p14:creationId xmlns:p14="http://schemas.microsoft.com/office/powerpoint/2010/main" val="264373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11277"/>
            <a:ext cx="7886700" cy="5452202"/>
          </a:xfrm>
        </p:spPr>
        <p:txBody>
          <a:bodyPr>
            <a:normAutofit/>
          </a:bodyPr>
          <a:lstStyle/>
          <a:p>
            <a:pPr marL="0" indent="0">
              <a:buNone/>
            </a:pPr>
            <a:r>
              <a:rPr lang="en-GB" sz="2000" b="1" u="sng" dirty="0" smtClean="0"/>
              <a:t>Early Stages – Acute Hospital</a:t>
            </a:r>
            <a:endParaRPr lang="en-GB" sz="2000" b="1" dirty="0" smtClean="0"/>
          </a:p>
          <a:p>
            <a:pPr marL="0" indent="0">
              <a:buNone/>
            </a:pPr>
            <a:endParaRPr lang="en-GB" sz="2400" dirty="0" smtClean="0"/>
          </a:p>
          <a:p>
            <a:pPr marL="0" indent="0">
              <a:buNone/>
            </a:pPr>
            <a:r>
              <a:rPr lang="en-GB" sz="2400" dirty="0" smtClean="0"/>
              <a:t>PTA for 2 weeks – confused/disorientated</a:t>
            </a:r>
          </a:p>
          <a:p>
            <a:pPr marL="0" indent="0">
              <a:buNone/>
            </a:pPr>
            <a:endParaRPr lang="en-GB" sz="2400" dirty="0" smtClean="0"/>
          </a:p>
          <a:p>
            <a:pPr marL="0" indent="0">
              <a:buNone/>
            </a:pPr>
            <a:r>
              <a:rPr lang="en-GB" sz="2400" dirty="0" smtClean="0"/>
              <a:t>Referral to CBIT for agitated behaviour/wandering</a:t>
            </a:r>
          </a:p>
          <a:p>
            <a:pPr marL="0" indent="0">
              <a:buNone/>
            </a:pPr>
            <a:endParaRPr lang="en-GB" sz="2400" dirty="0" smtClean="0"/>
          </a:p>
          <a:p>
            <a:pPr>
              <a:buFontTx/>
              <a:buChar char="-"/>
            </a:pPr>
            <a:r>
              <a:rPr lang="en-GB" sz="2400" dirty="0" smtClean="0"/>
              <a:t>Assessed, guidance for staff on PTA, environmental management, pharmacological advice</a:t>
            </a:r>
          </a:p>
          <a:p>
            <a:pPr>
              <a:buFontTx/>
              <a:buChar char="-"/>
            </a:pPr>
            <a:r>
              <a:rPr lang="en-GB" sz="2400" dirty="0" smtClean="0"/>
              <a:t>Education/support for family (SABIN/Headway)</a:t>
            </a:r>
          </a:p>
          <a:p>
            <a:pPr>
              <a:buFontTx/>
              <a:buChar char="-"/>
            </a:pPr>
            <a:endParaRPr lang="en-GB" sz="2000" dirty="0"/>
          </a:p>
          <a:p>
            <a:pPr>
              <a:buFontTx/>
              <a:buChar char="-"/>
            </a:pPr>
            <a:endParaRPr lang="en-GB" dirty="0"/>
          </a:p>
        </p:txBody>
      </p:sp>
    </p:spTree>
    <p:extLst>
      <p:ext uri="{BB962C8B-B14F-4D97-AF65-F5344CB8AC3E}">
        <p14:creationId xmlns:p14="http://schemas.microsoft.com/office/powerpoint/2010/main" val="286064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352928" cy="1143000"/>
          </a:xfrm>
        </p:spPr>
        <p:txBody>
          <a:bodyPr>
            <a:normAutofit/>
          </a:bodyPr>
          <a:lstStyle/>
          <a:p>
            <a:r>
              <a:rPr lang="en-GB" dirty="0" smtClean="0"/>
              <a:t>Features of PTA</a:t>
            </a:r>
            <a:endParaRPr lang="en-GB" dirty="0"/>
          </a:p>
        </p:txBody>
      </p:sp>
      <p:sp>
        <p:nvSpPr>
          <p:cNvPr id="3" name="Content Placeholder 2"/>
          <p:cNvSpPr>
            <a:spLocks noGrp="1"/>
          </p:cNvSpPr>
          <p:nvPr>
            <p:ph idx="1"/>
          </p:nvPr>
        </p:nvSpPr>
        <p:spPr>
          <a:xfrm>
            <a:off x="518864" y="1639341"/>
            <a:ext cx="8229600" cy="4525963"/>
          </a:xfrm>
        </p:spPr>
        <p:txBody>
          <a:bodyPr>
            <a:normAutofit lnSpcReduction="10000"/>
          </a:bodyPr>
          <a:lstStyle/>
          <a:p>
            <a:r>
              <a:rPr lang="en-GB" dirty="0" smtClean="0"/>
              <a:t>Confusion and disorientation to time, place or person</a:t>
            </a:r>
          </a:p>
          <a:p>
            <a:r>
              <a:rPr lang="en-GB" dirty="0" smtClean="0"/>
              <a:t>Inability to lay down new memories </a:t>
            </a:r>
          </a:p>
          <a:p>
            <a:r>
              <a:rPr lang="en-GB" dirty="0" smtClean="0"/>
              <a:t>Reduced awareness</a:t>
            </a:r>
          </a:p>
          <a:p>
            <a:r>
              <a:rPr lang="en-GB" dirty="0" smtClean="0"/>
              <a:t>Wandering </a:t>
            </a:r>
          </a:p>
          <a:p>
            <a:r>
              <a:rPr lang="en-GB" dirty="0" smtClean="0"/>
              <a:t>Extreme fatigue</a:t>
            </a:r>
          </a:p>
          <a:p>
            <a:r>
              <a:rPr lang="en-GB" dirty="0" smtClean="0"/>
              <a:t>Uncharacteristic behaviours </a:t>
            </a:r>
          </a:p>
          <a:p>
            <a:pPr lvl="1"/>
            <a:r>
              <a:rPr lang="en-GB" dirty="0" smtClean="0"/>
              <a:t>violence, aggression, swearing, shouting and </a:t>
            </a:r>
            <a:r>
              <a:rPr lang="en-GB" dirty="0" err="1" smtClean="0"/>
              <a:t>disinhibition</a:t>
            </a:r>
            <a:endParaRPr lang="en-GB" dirty="0" smtClean="0"/>
          </a:p>
          <a:p>
            <a:pPr lvl="1"/>
            <a:r>
              <a:rPr lang="en-GB" b="1" u="sng" dirty="0" smtClean="0"/>
              <a:t>or</a:t>
            </a:r>
            <a:r>
              <a:rPr lang="en-GB" b="1" dirty="0" smtClean="0"/>
              <a:t> </a:t>
            </a:r>
            <a:r>
              <a:rPr lang="en-GB" dirty="0" smtClean="0"/>
              <a:t>more passive, docile, loving and friendly</a:t>
            </a:r>
          </a:p>
          <a:p>
            <a:endParaRPr lang="en-GB" dirty="0" smtClean="0"/>
          </a:p>
          <a:p>
            <a:endParaRPr lang="en-GB" dirty="0"/>
          </a:p>
          <a:p>
            <a:pPr marL="0" indent="0">
              <a:buNone/>
            </a:pPr>
            <a:endParaRPr lang="en-GB" dirty="0"/>
          </a:p>
        </p:txBody>
      </p:sp>
      <p:pic>
        <p:nvPicPr>
          <p:cNvPr id="12290" name="Picture 2" descr="Related imag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241" y="2251414"/>
            <a:ext cx="2201604" cy="191420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4294967295"/>
          </p:nvPr>
        </p:nvSpPr>
        <p:spPr/>
        <p:txBody>
          <a:bodyPr/>
          <a:lstStyle/>
          <a:p>
            <a:endParaRPr lang="en-GB" dirty="0"/>
          </a:p>
        </p:txBody>
      </p:sp>
    </p:spTree>
    <p:extLst>
      <p:ext uri="{BB962C8B-B14F-4D97-AF65-F5344CB8AC3E}">
        <p14:creationId xmlns:p14="http://schemas.microsoft.com/office/powerpoint/2010/main" val="327143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404664"/>
            <a:ext cx="9011344" cy="567609"/>
          </a:xfrm>
        </p:spPr>
        <p:txBody>
          <a:bodyPr>
            <a:normAutofit fontScale="90000"/>
          </a:bodyPr>
          <a:lstStyle/>
          <a:p>
            <a:pPr algn="ctr"/>
            <a:r>
              <a:rPr lang="en-GB" dirty="0" smtClean="0"/>
              <a:t>Assessing PTA</a:t>
            </a:r>
            <a:endParaRPr lang="en-GB" dirty="0"/>
          </a:p>
        </p:txBody>
      </p:sp>
      <p:sp>
        <p:nvSpPr>
          <p:cNvPr id="3" name="Content Placeholder 2"/>
          <p:cNvSpPr>
            <a:spLocks noGrp="1"/>
          </p:cNvSpPr>
          <p:nvPr>
            <p:ph idx="1"/>
          </p:nvPr>
        </p:nvSpPr>
        <p:spPr>
          <a:xfrm>
            <a:off x="323528" y="1388962"/>
            <a:ext cx="8229600" cy="4838218"/>
          </a:xfrm>
        </p:spPr>
        <p:txBody>
          <a:bodyPr>
            <a:normAutofit fontScale="92500" lnSpcReduction="10000"/>
          </a:bodyPr>
          <a:lstStyle/>
          <a:p>
            <a:pPr marL="0" indent="0">
              <a:buNone/>
            </a:pPr>
            <a:r>
              <a:rPr lang="en-GB" b="1" dirty="0" smtClean="0"/>
              <a:t>Galveston Orientation and Amnesia Test</a:t>
            </a:r>
            <a:r>
              <a:rPr lang="en-GB" dirty="0" smtClean="0"/>
              <a:t> (GOAT)</a:t>
            </a:r>
          </a:p>
          <a:p>
            <a:r>
              <a:rPr lang="en-GB" sz="2100" i="1" dirty="0"/>
              <a:t>What is your name?</a:t>
            </a:r>
          </a:p>
          <a:p>
            <a:r>
              <a:rPr lang="en-GB" sz="2100" i="1" dirty="0"/>
              <a:t>What time/day of the week/date/month is it now?</a:t>
            </a:r>
          </a:p>
          <a:p>
            <a:r>
              <a:rPr lang="en-GB" sz="2100" i="1" dirty="0"/>
              <a:t>Where are you now? (City and Building)</a:t>
            </a:r>
          </a:p>
          <a:p>
            <a:r>
              <a:rPr lang="en-GB" sz="2100" i="1" dirty="0"/>
              <a:t>When were you admitted to hospital?</a:t>
            </a:r>
          </a:p>
          <a:p>
            <a:r>
              <a:rPr lang="en-GB" sz="2100" i="1" dirty="0"/>
              <a:t>How did you get here?</a:t>
            </a:r>
          </a:p>
          <a:p>
            <a:r>
              <a:rPr lang="en-GB" sz="2100" i="1" dirty="0"/>
              <a:t>What is the first thing you can remember after your injury?</a:t>
            </a:r>
          </a:p>
          <a:p>
            <a:pPr marL="0" indent="0">
              <a:buNone/>
            </a:pPr>
            <a:endParaRPr lang="en-GB" dirty="0" smtClean="0"/>
          </a:p>
          <a:p>
            <a:r>
              <a:rPr lang="en-GB" sz="2200" dirty="0"/>
              <a:t>Q</a:t>
            </a:r>
            <a:r>
              <a:rPr lang="en-GB" sz="2200" dirty="0" smtClean="0"/>
              <a:t>uick and easy to administer in ward environment</a:t>
            </a:r>
          </a:p>
          <a:p>
            <a:r>
              <a:rPr lang="en-GB" sz="2200" dirty="0"/>
              <a:t>S</a:t>
            </a:r>
            <a:r>
              <a:rPr lang="en-GB" sz="2200" dirty="0" smtClean="0"/>
              <a:t>cored from 0-100 </a:t>
            </a:r>
          </a:p>
          <a:p>
            <a:r>
              <a:rPr lang="en-GB" sz="2200" dirty="0" smtClean="0"/>
              <a:t>A score of ≥76 on 3 consecutive days = out of PTA</a:t>
            </a:r>
          </a:p>
          <a:p>
            <a:pPr marL="0" indent="0">
              <a:buNone/>
            </a:pPr>
            <a:r>
              <a:rPr lang="en-GB" sz="2200" b="1" dirty="0">
                <a:solidFill>
                  <a:schemeClr val="tx2"/>
                </a:solidFill>
              </a:rPr>
              <a:t>76-100 = Normal 	66-75 = Borderline 	    &lt; 66 = Impaired </a:t>
            </a:r>
          </a:p>
          <a:p>
            <a:pPr marL="0" indent="0">
              <a:buNone/>
            </a:pPr>
            <a:endParaRPr lang="en-GB" dirty="0" smtClean="0"/>
          </a:p>
          <a:p>
            <a:endParaRPr lang="en-GB" sz="2200" dirty="0"/>
          </a:p>
        </p:txBody>
      </p:sp>
      <p:sp>
        <p:nvSpPr>
          <p:cNvPr id="4" name="Footer Placeholder 3"/>
          <p:cNvSpPr>
            <a:spLocks noGrp="1"/>
          </p:cNvSpPr>
          <p:nvPr>
            <p:ph type="ftr" sz="quarter" idx="4294967295"/>
          </p:nvPr>
        </p:nvSpPr>
        <p:spPr/>
        <p:txBody>
          <a:bodyPr/>
          <a:lstStyle/>
          <a:p>
            <a:endParaRPr lang="en-GB" dirty="0"/>
          </a:p>
        </p:txBody>
      </p:sp>
    </p:spTree>
    <p:extLst>
      <p:ext uri="{BB962C8B-B14F-4D97-AF65-F5344CB8AC3E}">
        <p14:creationId xmlns:p14="http://schemas.microsoft.com/office/powerpoint/2010/main" val="56217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80920" cy="859536"/>
          </a:xfrm>
        </p:spPr>
        <p:txBody>
          <a:bodyPr>
            <a:normAutofit/>
          </a:bodyPr>
          <a:lstStyle/>
          <a:p>
            <a:r>
              <a:rPr lang="en-GB" dirty="0" smtClean="0"/>
              <a:t>What can staff do to help?</a:t>
            </a:r>
            <a:endParaRPr lang="en-GB" dirty="0"/>
          </a:p>
        </p:txBody>
      </p:sp>
      <p:sp>
        <p:nvSpPr>
          <p:cNvPr id="3" name="Content Placeholder 2"/>
          <p:cNvSpPr>
            <a:spLocks noGrp="1"/>
          </p:cNvSpPr>
          <p:nvPr>
            <p:ph idx="1"/>
          </p:nvPr>
        </p:nvSpPr>
        <p:spPr>
          <a:xfrm>
            <a:off x="467544" y="1628800"/>
            <a:ext cx="8229600" cy="4525963"/>
          </a:xfrm>
        </p:spPr>
        <p:txBody>
          <a:bodyPr>
            <a:normAutofit/>
          </a:bodyPr>
          <a:lstStyle/>
          <a:p>
            <a:r>
              <a:rPr lang="en-GB" sz="2400" dirty="0"/>
              <a:t>Reduce the risk of harm e.g. 1:1 </a:t>
            </a:r>
            <a:r>
              <a:rPr lang="en-GB" sz="2400" dirty="0" smtClean="0"/>
              <a:t>observation</a:t>
            </a:r>
          </a:p>
          <a:p>
            <a:r>
              <a:rPr lang="en-GB" sz="2400" dirty="0" smtClean="0"/>
              <a:t>Use </a:t>
            </a:r>
            <a:r>
              <a:rPr lang="en-GB" sz="2400" dirty="0"/>
              <a:t>a rota of familiar </a:t>
            </a:r>
            <a:r>
              <a:rPr lang="en-GB" sz="2400" dirty="0" smtClean="0"/>
              <a:t>staff</a:t>
            </a:r>
          </a:p>
          <a:p>
            <a:r>
              <a:rPr lang="en-GB" sz="2400" dirty="0" smtClean="0"/>
              <a:t>Identify yourself every time you see the patient</a:t>
            </a:r>
          </a:p>
          <a:p>
            <a:r>
              <a:rPr lang="en-GB" sz="2400" dirty="0" smtClean="0"/>
              <a:t>Speak slowly and allow time to respond</a:t>
            </a:r>
          </a:p>
          <a:p>
            <a:r>
              <a:rPr lang="en-GB" sz="2400" dirty="0" smtClean="0"/>
              <a:t>Try </a:t>
            </a:r>
            <a:r>
              <a:rPr lang="en-GB" sz="2400" dirty="0"/>
              <a:t>not to directly challenge a delusion as this may increase distress</a:t>
            </a:r>
          </a:p>
          <a:p>
            <a:r>
              <a:rPr lang="en-GB" sz="2400" dirty="0"/>
              <a:t>Use distraction and redirection </a:t>
            </a:r>
            <a:endParaRPr lang="en-GB" sz="2400" dirty="0" smtClean="0"/>
          </a:p>
          <a:p>
            <a:r>
              <a:rPr lang="en-GB" sz="2400" dirty="0" smtClean="0"/>
              <a:t>Provide reassurance </a:t>
            </a:r>
          </a:p>
          <a:p>
            <a:r>
              <a:rPr lang="en-GB" sz="2400" dirty="0" smtClean="0"/>
              <a:t>Avoid </a:t>
            </a:r>
            <a:r>
              <a:rPr lang="en-GB" sz="2400" dirty="0"/>
              <a:t>excessive questioning about what they </a:t>
            </a:r>
            <a:r>
              <a:rPr lang="en-GB" sz="2400" dirty="0" smtClean="0"/>
              <a:t>remember</a:t>
            </a:r>
          </a:p>
          <a:p>
            <a:r>
              <a:rPr lang="en-GB" sz="2400" dirty="0" smtClean="0"/>
              <a:t>Be mindful of fatigue</a:t>
            </a:r>
          </a:p>
          <a:p>
            <a:endParaRPr lang="en-GB" sz="2200" dirty="0"/>
          </a:p>
        </p:txBody>
      </p:sp>
      <p:sp>
        <p:nvSpPr>
          <p:cNvPr id="4" name="Footer Placeholder 3"/>
          <p:cNvSpPr>
            <a:spLocks noGrp="1"/>
          </p:cNvSpPr>
          <p:nvPr>
            <p:ph type="ftr" sz="quarter" idx="4294967295"/>
          </p:nvPr>
        </p:nvSpPr>
        <p:spPr/>
        <p:txBody>
          <a:bodyPr/>
          <a:lstStyle/>
          <a:p>
            <a:endParaRPr lang="en-GB" dirty="0"/>
          </a:p>
        </p:txBody>
      </p:sp>
    </p:spTree>
    <p:extLst>
      <p:ext uri="{BB962C8B-B14F-4D97-AF65-F5344CB8AC3E}">
        <p14:creationId xmlns:p14="http://schemas.microsoft.com/office/powerpoint/2010/main" val="400354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64896" cy="1143000"/>
          </a:xfrm>
        </p:spPr>
        <p:txBody>
          <a:bodyPr>
            <a:normAutofit/>
          </a:bodyPr>
          <a:lstStyle/>
          <a:p>
            <a:pPr algn="ctr"/>
            <a:r>
              <a:rPr lang="en-GB" dirty="0" smtClean="0"/>
              <a:t>Adapt the Environment</a:t>
            </a:r>
            <a:endParaRPr lang="en-GB" dirty="0"/>
          </a:p>
        </p:txBody>
      </p:sp>
      <p:sp>
        <p:nvSpPr>
          <p:cNvPr id="3" name="Content Placeholder 2"/>
          <p:cNvSpPr>
            <a:spLocks noGrp="1"/>
          </p:cNvSpPr>
          <p:nvPr>
            <p:ph idx="1"/>
          </p:nvPr>
        </p:nvSpPr>
        <p:spPr>
          <a:xfrm>
            <a:off x="539552" y="1772816"/>
            <a:ext cx="8229600" cy="4525963"/>
          </a:xfrm>
        </p:spPr>
        <p:txBody>
          <a:bodyPr>
            <a:normAutofit/>
          </a:bodyPr>
          <a:lstStyle/>
          <a:p>
            <a:r>
              <a:rPr lang="en-GB" sz="2400" dirty="0" smtClean="0"/>
              <a:t>Avoid sensory over-stimulation </a:t>
            </a:r>
          </a:p>
          <a:p>
            <a:r>
              <a:rPr lang="en-GB" sz="2400" dirty="0" smtClean="0"/>
              <a:t>Darkened room</a:t>
            </a:r>
          </a:p>
          <a:p>
            <a:r>
              <a:rPr lang="en-GB" sz="2400" dirty="0" smtClean="0"/>
              <a:t>Quiet</a:t>
            </a:r>
          </a:p>
          <a:p>
            <a:r>
              <a:rPr lang="en-GB" sz="2400" dirty="0" smtClean="0"/>
              <a:t>No TV/ radio/ iPad/ phone</a:t>
            </a:r>
          </a:p>
          <a:p>
            <a:r>
              <a:rPr lang="en-GB" sz="2400" dirty="0" smtClean="0"/>
              <a:t>Use a toileting schedule</a:t>
            </a:r>
          </a:p>
          <a:p>
            <a:r>
              <a:rPr lang="en-GB" sz="2400" dirty="0"/>
              <a:t>Provide a whiteboard near the patients bedside to help orientate the </a:t>
            </a:r>
            <a:r>
              <a:rPr lang="en-GB" sz="2400" dirty="0" smtClean="0"/>
              <a:t>patient</a:t>
            </a:r>
          </a:p>
          <a:p>
            <a:r>
              <a:rPr lang="en-GB" sz="2400" dirty="0" smtClean="0"/>
              <a:t>Allow the patient to walk around the room/ward with supervision if safe</a:t>
            </a:r>
            <a:endParaRPr lang="en-GB" sz="2400" dirty="0"/>
          </a:p>
          <a:p>
            <a:endParaRPr lang="en-GB" sz="2400" dirty="0" smtClean="0"/>
          </a:p>
          <a:p>
            <a:endParaRPr lang="en-GB" sz="2000" dirty="0" smtClean="0"/>
          </a:p>
          <a:p>
            <a:endParaRPr lang="en-GB" sz="2200" dirty="0" smtClean="0"/>
          </a:p>
          <a:p>
            <a:endParaRPr lang="en-GB" sz="2200" dirty="0" smtClean="0"/>
          </a:p>
          <a:p>
            <a:endParaRPr lang="en-GB" sz="2200" dirty="0"/>
          </a:p>
        </p:txBody>
      </p:sp>
      <p:sp>
        <p:nvSpPr>
          <p:cNvPr id="4" name="Footer Placeholder 3"/>
          <p:cNvSpPr>
            <a:spLocks noGrp="1"/>
          </p:cNvSpPr>
          <p:nvPr>
            <p:ph type="ftr" sz="quarter" idx="4294967295"/>
          </p:nvPr>
        </p:nvSpPr>
        <p:spPr/>
        <p:txBody>
          <a:bodyPr/>
          <a:lstStyle/>
          <a:p>
            <a:endParaRPr lang="en-GB" dirty="0"/>
          </a:p>
        </p:txBody>
      </p:sp>
    </p:spTree>
    <p:extLst>
      <p:ext uri="{BB962C8B-B14F-4D97-AF65-F5344CB8AC3E}">
        <p14:creationId xmlns:p14="http://schemas.microsoft.com/office/powerpoint/2010/main" val="86290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12261"/>
          </a:xfrm>
        </p:spPr>
        <p:txBody>
          <a:bodyPr/>
          <a:lstStyle/>
          <a:p>
            <a:pPr algn="ctr"/>
            <a:r>
              <a:rPr lang="en-GB" dirty="0" smtClean="0"/>
              <a:t>Educate Families</a:t>
            </a:r>
            <a:endParaRPr lang="en-GB" dirty="0"/>
          </a:p>
        </p:txBody>
      </p:sp>
      <p:sp>
        <p:nvSpPr>
          <p:cNvPr id="3" name="Content Placeholder 2"/>
          <p:cNvSpPr>
            <a:spLocks noGrp="1"/>
          </p:cNvSpPr>
          <p:nvPr>
            <p:ph idx="1"/>
          </p:nvPr>
        </p:nvSpPr>
        <p:spPr>
          <a:xfrm>
            <a:off x="628650" y="1377387"/>
            <a:ext cx="7886700" cy="4586092"/>
          </a:xfrm>
        </p:spPr>
        <p:txBody>
          <a:bodyPr>
            <a:normAutofit/>
          </a:bodyPr>
          <a:lstStyle/>
          <a:p>
            <a:r>
              <a:rPr lang="en-GB" sz="2000" dirty="0" smtClean="0"/>
              <a:t>Provide </a:t>
            </a:r>
            <a:r>
              <a:rPr lang="en-GB" sz="2000" dirty="0"/>
              <a:t>family with information (Headway have some really good factsheets online</a:t>
            </a:r>
            <a:r>
              <a:rPr lang="en-GB" sz="2000" dirty="0" smtClean="0"/>
              <a:t>)</a:t>
            </a:r>
            <a:endParaRPr lang="en-GB" sz="2000" dirty="0"/>
          </a:p>
          <a:p>
            <a:r>
              <a:rPr lang="en-GB" sz="2000" dirty="0"/>
              <a:t>Encourage family to talk to the person about pre-injury life and the things they used to </a:t>
            </a:r>
            <a:r>
              <a:rPr lang="en-GB" sz="2000" dirty="0" smtClean="0"/>
              <a:t>do</a:t>
            </a:r>
          </a:p>
          <a:p>
            <a:r>
              <a:rPr lang="en-GB" sz="2000" dirty="0" smtClean="0"/>
              <a:t>Allow family to bring in pictures and familiar objects from home where possible</a:t>
            </a:r>
          </a:p>
          <a:p>
            <a:r>
              <a:rPr lang="en-GB" sz="2000" dirty="0" smtClean="0"/>
              <a:t>Limit length of family visits</a:t>
            </a:r>
          </a:p>
          <a:p>
            <a:r>
              <a:rPr lang="en-GB" sz="2000" dirty="0" smtClean="0"/>
              <a:t>Limit number of visitors to two</a:t>
            </a:r>
          </a:p>
          <a:p>
            <a:r>
              <a:rPr lang="en-GB" sz="2000" dirty="0" smtClean="0"/>
              <a:t>Ask them to speak slowly and one at a time</a:t>
            </a:r>
            <a:endParaRPr lang="en-GB" sz="2000" dirty="0"/>
          </a:p>
        </p:txBody>
      </p:sp>
      <p:sp>
        <p:nvSpPr>
          <p:cNvPr id="4" name="Footer Placeholder 3"/>
          <p:cNvSpPr>
            <a:spLocks noGrp="1"/>
          </p:cNvSpPr>
          <p:nvPr>
            <p:ph type="ftr" sz="quarter" idx="4294967295"/>
          </p:nvPr>
        </p:nvSpPr>
        <p:spPr/>
        <p:txBody>
          <a:bodyPr/>
          <a:lstStyle/>
          <a:p>
            <a:endParaRPr lang="en-GB" dirty="0"/>
          </a:p>
        </p:txBody>
      </p:sp>
      <p:pic>
        <p:nvPicPr>
          <p:cNvPr id="5" name="Picture 4"/>
          <p:cNvPicPr/>
          <p:nvPr/>
        </p:nvPicPr>
        <p:blipFill rotWithShape="1">
          <a:blip r:embed="rId2"/>
          <a:srcRect t="9848" r="1728" b="6441"/>
          <a:stretch/>
        </p:blipFill>
        <p:spPr bwMode="auto">
          <a:xfrm>
            <a:off x="1987268" y="4319980"/>
            <a:ext cx="5632450" cy="26987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422230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9011344" cy="1143000"/>
          </a:xfrm>
        </p:spPr>
        <p:txBody>
          <a:bodyPr/>
          <a:lstStyle/>
          <a:p>
            <a:pPr algn="ctr"/>
            <a:r>
              <a:rPr lang="en-GB" dirty="0" smtClean="0"/>
              <a:t>Medication Management</a:t>
            </a:r>
            <a:endParaRPr lang="en-GB" dirty="0"/>
          </a:p>
        </p:txBody>
      </p:sp>
      <p:sp>
        <p:nvSpPr>
          <p:cNvPr id="3" name="Content Placeholder 2"/>
          <p:cNvSpPr>
            <a:spLocks noGrp="1"/>
          </p:cNvSpPr>
          <p:nvPr>
            <p:ph idx="1"/>
          </p:nvPr>
        </p:nvSpPr>
        <p:spPr>
          <a:xfrm>
            <a:off x="251520" y="1700808"/>
            <a:ext cx="8568952" cy="4587665"/>
          </a:xfrm>
        </p:spPr>
        <p:txBody>
          <a:bodyPr>
            <a:normAutofit fontScale="92500" lnSpcReduction="10000"/>
          </a:bodyPr>
          <a:lstStyle/>
          <a:p>
            <a:r>
              <a:rPr lang="en-GB" dirty="0" smtClean="0"/>
              <a:t>1</a:t>
            </a:r>
            <a:r>
              <a:rPr lang="en-GB" baseline="30000" dirty="0" smtClean="0"/>
              <a:t>st</a:t>
            </a:r>
            <a:r>
              <a:rPr lang="en-GB" dirty="0" smtClean="0"/>
              <a:t> line treatments are environmental modification and appropriate staff management</a:t>
            </a:r>
          </a:p>
          <a:p>
            <a:r>
              <a:rPr lang="en-GB" dirty="0" smtClean="0"/>
              <a:t>Medication management can be helpful in managing agitation/aggression but it is a specialist area</a:t>
            </a:r>
          </a:p>
          <a:p>
            <a:r>
              <a:rPr lang="en-GB" dirty="0"/>
              <a:t>S</a:t>
            </a:r>
            <a:r>
              <a:rPr lang="en-GB" dirty="0" smtClean="0"/>
              <a:t>pecialist </a:t>
            </a:r>
            <a:r>
              <a:rPr lang="en-GB" dirty="0"/>
              <a:t>neuropsychiatric medication </a:t>
            </a:r>
            <a:r>
              <a:rPr lang="en-GB" dirty="0" smtClean="0"/>
              <a:t>advice should be sought</a:t>
            </a:r>
          </a:p>
          <a:p>
            <a:r>
              <a:rPr lang="en-GB" dirty="0"/>
              <a:t>Neuroleptics and benzodiazepines should </a:t>
            </a:r>
            <a:r>
              <a:rPr lang="en-GB" dirty="0" smtClean="0"/>
              <a:t>not </a:t>
            </a:r>
            <a:r>
              <a:rPr lang="en-GB" dirty="0"/>
              <a:t>be prescribed for patients in PTA</a:t>
            </a:r>
          </a:p>
          <a:p>
            <a:r>
              <a:rPr lang="en-GB" dirty="0"/>
              <a:t>Their use in these patients is harmful</a:t>
            </a:r>
          </a:p>
          <a:p>
            <a:r>
              <a:rPr lang="en-GB" dirty="0"/>
              <a:t>Medications with sedating effects may further impair cognitive function, increase confusion and exacerbate behavioural difficulties in PTA</a:t>
            </a:r>
          </a:p>
          <a:p>
            <a:endParaRPr lang="en-GB" dirty="0"/>
          </a:p>
          <a:p>
            <a:endParaRPr lang="en-GB" sz="2800" dirty="0"/>
          </a:p>
          <a:p>
            <a:endParaRPr lang="en-GB" dirty="0" smtClean="0"/>
          </a:p>
          <a:p>
            <a:endParaRPr lang="en-GB" dirty="0"/>
          </a:p>
        </p:txBody>
      </p:sp>
      <p:sp>
        <p:nvSpPr>
          <p:cNvPr id="4" name="Footer Placeholder 3"/>
          <p:cNvSpPr>
            <a:spLocks noGrp="1"/>
          </p:cNvSpPr>
          <p:nvPr>
            <p:ph type="ftr" sz="quarter" idx="4294967295"/>
          </p:nvPr>
        </p:nvSpPr>
        <p:spPr/>
        <p:txBody>
          <a:bodyPr/>
          <a:lstStyle/>
          <a:p>
            <a:endParaRPr lang="en-GB" dirty="0"/>
          </a:p>
        </p:txBody>
      </p:sp>
    </p:spTree>
    <p:extLst>
      <p:ext uri="{BB962C8B-B14F-4D97-AF65-F5344CB8AC3E}">
        <p14:creationId xmlns:p14="http://schemas.microsoft.com/office/powerpoint/2010/main" val="17452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7549"/>
            <a:ext cx="7886700" cy="5025929"/>
          </a:xfrm>
        </p:spPr>
        <p:txBody>
          <a:bodyPr>
            <a:normAutofit/>
          </a:bodyPr>
          <a:lstStyle/>
          <a:p>
            <a:pPr marL="0" indent="0">
              <a:buNone/>
            </a:pPr>
            <a:r>
              <a:rPr lang="en-GB" b="1" u="sng" dirty="0"/>
              <a:t>Emergence from PTA</a:t>
            </a:r>
          </a:p>
          <a:p>
            <a:pPr marL="0" indent="0">
              <a:buNone/>
            </a:pPr>
            <a:r>
              <a:rPr lang="en-GB" dirty="0"/>
              <a:t>Medically stable, awaiting ophthalmology follow-up (diplopia), family able and willing to support at home – no social work/care package required at this time</a:t>
            </a:r>
          </a:p>
          <a:p>
            <a:pPr>
              <a:buFontTx/>
              <a:buChar char="-"/>
            </a:pPr>
            <a:r>
              <a:rPr lang="en-GB" dirty="0"/>
              <a:t>Lacked insight, believed he could return to work/driving asap</a:t>
            </a:r>
          </a:p>
          <a:p>
            <a:pPr>
              <a:buFontTx/>
              <a:buChar char="-"/>
            </a:pPr>
            <a:endParaRPr lang="en-GB" dirty="0"/>
          </a:p>
          <a:p>
            <a:pPr marL="0" indent="0">
              <a:buNone/>
            </a:pPr>
            <a:r>
              <a:rPr lang="en-GB" b="1" u="sng" dirty="0"/>
              <a:t>Discharged Home: 3-4 weeks post-injury</a:t>
            </a:r>
          </a:p>
          <a:p>
            <a:pPr marL="0" indent="0">
              <a:buNone/>
            </a:pPr>
            <a:r>
              <a:rPr lang="en-GB" dirty="0"/>
              <a:t>- CBIT initial screening assessment, then interdisciplinary assessments</a:t>
            </a:r>
          </a:p>
          <a:p>
            <a:endParaRPr lang="en-GB" dirty="0"/>
          </a:p>
        </p:txBody>
      </p:sp>
    </p:spTree>
    <p:extLst>
      <p:ext uri="{BB962C8B-B14F-4D97-AF65-F5344CB8AC3E}">
        <p14:creationId xmlns:p14="http://schemas.microsoft.com/office/powerpoint/2010/main" val="194747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smtClean="0"/>
              <a:t>Team Assessment Outcomes</a:t>
            </a:r>
            <a:endParaRPr lang="en-GB" sz="3600" dirty="0"/>
          </a:p>
        </p:txBody>
      </p:sp>
      <p:sp>
        <p:nvSpPr>
          <p:cNvPr id="3" name="Content Placeholder 2"/>
          <p:cNvSpPr>
            <a:spLocks noGrp="1"/>
          </p:cNvSpPr>
          <p:nvPr>
            <p:ph idx="1"/>
          </p:nvPr>
        </p:nvSpPr>
        <p:spPr>
          <a:xfrm>
            <a:off x="628650" y="1573161"/>
            <a:ext cx="7886700" cy="4390317"/>
          </a:xfrm>
        </p:spPr>
        <p:txBody>
          <a:bodyPr/>
          <a:lstStyle/>
          <a:p>
            <a:r>
              <a:rPr lang="en-GB" sz="2000" b="1" dirty="0" smtClean="0"/>
              <a:t>Physiotherapy: </a:t>
            </a:r>
            <a:r>
              <a:rPr lang="en-GB" sz="2000" dirty="0" err="1" smtClean="0"/>
              <a:t>indep</a:t>
            </a:r>
            <a:r>
              <a:rPr lang="en-GB" sz="2000" dirty="0" smtClean="0"/>
              <a:t>. mobile however balance issues (several falls in hospital), could manage stairs but more impulsive/distractible when fatigued.  Reduced co-ordination in left upper and lower limbs, limited hand-eye co-ordination due to diplopia</a:t>
            </a:r>
          </a:p>
          <a:p>
            <a:r>
              <a:rPr lang="en-GB" sz="2000" b="1" dirty="0" smtClean="0"/>
              <a:t>OT: </a:t>
            </a:r>
            <a:r>
              <a:rPr lang="en-GB" sz="2000" dirty="0" smtClean="0"/>
              <a:t>Independent with basic ADLs, attention/verbose – impacting on kitchen tasks, reduced insight, significant fatigue</a:t>
            </a:r>
          </a:p>
          <a:p>
            <a:r>
              <a:rPr lang="en-GB" sz="2000" b="1" dirty="0" smtClean="0"/>
              <a:t>SLT: </a:t>
            </a:r>
            <a:r>
              <a:rPr lang="en-GB" sz="2000" dirty="0" smtClean="0"/>
              <a:t>Extremely talkative, pressure of speech and tangential at times, very repetitive re: driving, impulsive, emotionally labile – tearful</a:t>
            </a:r>
          </a:p>
          <a:p>
            <a:r>
              <a:rPr lang="en-GB" sz="2000" b="1" dirty="0" smtClean="0"/>
              <a:t>Psych: </a:t>
            </a:r>
            <a:r>
              <a:rPr lang="en-GB" sz="2000" dirty="0" smtClean="0"/>
              <a:t>Orientated, memory ok – good recall between sessions. EF – slightly disinhibited, quite perseverative on specific topics, insight/awareness reduced, deficits in attention.  Mood: frustrated, irritable, quicker to anger, emotional lability (tearful)</a:t>
            </a:r>
          </a:p>
          <a:p>
            <a:endParaRPr lang="en-GB" dirty="0"/>
          </a:p>
        </p:txBody>
      </p:sp>
    </p:spTree>
    <p:extLst>
      <p:ext uri="{BB962C8B-B14F-4D97-AF65-F5344CB8AC3E}">
        <p14:creationId xmlns:p14="http://schemas.microsoft.com/office/powerpoint/2010/main" val="340760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ircular Arrow 12"/>
          <p:cNvSpPr/>
          <p:nvPr/>
        </p:nvSpPr>
        <p:spPr>
          <a:xfrm rot="5119692">
            <a:off x="1273760" y="4397185"/>
            <a:ext cx="1325960" cy="1383285"/>
          </a:xfrm>
          <a:prstGeom prst="circularArrow">
            <a:avLst/>
          </a:prstGeom>
          <a:ln>
            <a:solidFill>
              <a:srgbClr val="CC0099"/>
            </a:solidFill>
            <a:prstDash val="dash"/>
          </a:ln>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400">
              <a:solidFill>
                <a:schemeClr val="tx1"/>
              </a:solidFill>
            </a:endParaRPr>
          </a:p>
        </p:txBody>
      </p:sp>
      <p:cxnSp>
        <p:nvCxnSpPr>
          <p:cNvPr id="37" name="Straight Connector 36"/>
          <p:cNvCxnSpPr>
            <a:endCxn id="21" idx="0"/>
          </p:cNvCxnSpPr>
          <p:nvPr/>
        </p:nvCxnSpPr>
        <p:spPr>
          <a:xfrm>
            <a:off x="5665769" y="2573414"/>
            <a:ext cx="309772" cy="402516"/>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41581" y="2757242"/>
            <a:ext cx="2065611" cy="1890788"/>
          </a:xfrm>
          <a:prstGeom prst="roundRect">
            <a:avLst>
              <a:gd name="adj" fmla="val 5974"/>
            </a:avLst>
          </a:prstGeom>
          <a:ln>
            <a:solidFill>
              <a:srgbClr val="FF66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b="1" dirty="0" smtClean="0">
                <a:solidFill>
                  <a:srgbClr val="FF6600"/>
                </a:solidFill>
              </a:rPr>
              <a:t>Physical</a:t>
            </a:r>
          </a:p>
          <a:p>
            <a:pPr algn="ctr"/>
            <a:endParaRPr lang="en-GB" sz="1100" b="1" dirty="0">
              <a:solidFill>
                <a:srgbClr val="FF6600"/>
              </a:solidFill>
            </a:endParaRPr>
          </a:p>
          <a:p>
            <a:pPr algn="ctr"/>
            <a:endParaRPr lang="en-GB" sz="1100" b="1" dirty="0" smtClean="0">
              <a:solidFill>
                <a:srgbClr val="FF6600"/>
              </a:solidFill>
            </a:endParaRPr>
          </a:p>
          <a:p>
            <a:r>
              <a:rPr lang="en-GB" sz="1100" dirty="0" smtClean="0">
                <a:solidFill>
                  <a:srgbClr val="FF6600"/>
                </a:solidFill>
              </a:rPr>
              <a:t>* </a:t>
            </a:r>
            <a:r>
              <a:rPr lang="en-GB" sz="1200" dirty="0" smtClean="0">
                <a:solidFill>
                  <a:srgbClr val="FF6600"/>
                </a:solidFill>
              </a:rPr>
              <a:t>Diplopia</a:t>
            </a:r>
            <a:endParaRPr lang="en-GB" sz="1200" dirty="0">
              <a:solidFill>
                <a:srgbClr val="FF6600"/>
              </a:solidFill>
            </a:endParaRPr>
          </a:p>
          <a:p>
            <a:r>
              <a:rPr lang="en-GB" sz="1200" dirty="0" smtClean="0">
                <a:solidFill>
                  <a:srgbClr val="FF6600"/>
                </a:solidFill>
              </a:rPr>
              <a:t>* Balance issues</a:t>
            </a:r>
          </a:p>
          <a:p>
            <a:pPr marL="171450" indent="-171450">
              <a:buFont typeface="Arial" panose="020B0604020202020204" pitchFamily="34" charset="0"/>
              <a:buChar char="•"/>
            </a:pPr>
            <a:r>
              <a:rPr lang="en-GB" sz="1200" dirty="0" smtClean="0">
                <a:solidFill>
                  <a:srgbClr val="FF6600"/>
                </a:solidFill>
              </a:rPr>
              <a:t>Reduced co-ordination in left upper &amp; lower limbs</a:t>
            </a:r>
          </a:p>
          <a:p>
            <a:pPr marL="171450" indent="-171450">
              <a:buFont typeface="Arial" panose="020B0604020202020204" pitchFamily="34" charset="0"/>
              <a:buChar char="•"/>
            </a:pPr>
            <a:r>
              <a:rPr lang="en-GB" sz="1200" dirty="0" smtClean="0">
                <a:solidFill>
                  <a:srgbClr val="FF6600"/>
                </a:solidFill>
              </a:rPr>
              <a:t>Deconditioned</a:t>
            </a:r>
          </a:p>
          <a:p>
            <a:r>
              <a:rPr lang="en-GB" sz="1200" dirty="0" smtClean="0">
                <a:solidFill>
                  <a:srgbClr val="FF6600"/>
                </a:solidFill>
              </a:rPr>
              <a:t>* Fatigue</a:t>
            </a:r>
            <a:endParaRPr lang="en-GB" sz="1200" dirty="0">
              <a:solidFill>
                <a:srgbClr val="FF6600"/>
              </a:solidFill>
            </a:endParaRPr>
          </a:p>
        </p:txBody>
      </p:sp>
      <p:cxnSp>
        <p:nvCxnSpPr>
          <p:cNvPr id="8" name="Straight Connector 7"/>
          <p:cNvCxnSpPr/>
          <p:nvPr/>
        </p:nvCxnSpPr>
        <p:spPr>
          <a:xfrm>
            <a:off x="4427190" y="1485987"/>
            <a:ext cx="0" cy="216024"/>
          </a:xfrm>
          <a:prstGeom prst="line">
            <a:avLst/>
          </a:prstGeom>
          <a:effectLst/>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flipH="1">
            <a:off x="2094035" y="2502072"/>
            <a:ext cx="1232461" cy="388395"/>
          </a:xfrm>
          <a:prstGeom prst="line">
            <a:avLst/>
          </a:prstGeom>
          <a:ln>
            <a:solidFill>
              <a:schemeClr val="tx1"/>
            </a:solidFill>
            <a:tailEnd type="triangle"/>
          </a:ln>
          <a:effectLst/>
        </p:spPr>
        <p:style>
          <a:lnRef idx="2">
            <a:schemeClr val="accent6"/>
          </a:lnRef>
          <a:fillRef idx="0">
            <a:schemeClr val="accent6"/>
          </a:fillRef>
          <a:effectRef idx="1">
            <a:schemeClr val="accent6"/>
          </a:effectRef>
          <a:fontRef idx="minor">
            <a:schemeClr val="tx1"/>
          </a:fontRef>
        </p:style>
      </p:cxnSp>
      <p:cxnSp>
        <p:nvCxnSpPr>
          <p:cNvPr id="12" name="Straight Connector 11"/>
          <p:cNvCxnSpPr/>
          <p:nvPr/>
        </p:nvCxnSpPr>
        <p:spPr>
          <a:xfrm>
            <a:off x="5120444" y="1273086"/>
            <a:ext cx="919336"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2639327" y="1265138"/>
            <a:ext cx="919336" cy="0"/>
          </a:xfrm>
          <a:prstGeom prst="line">
            <a:avLst/>
          </a:prstGeom>
          <a:effectLst/>
        </p:spPr>
        <p:style>
          <a:lnRef idx="2">
            <a:schemeClr val="dk1"/>
          </a:lnRef>
          <a:fillRef idx="0">
            <a:schemeClr val="dk1"/>
          </a:fillRef>
          <a:effectRef idx="1">
            <a:schemeClr val="dk1"/>
          </a:effectRef>
          <a:fontRef idx="minor">
            <a:schemeClr val="tx1"/>
          </a:fontRef>
        </p:style>
      </p:cxnSp>
      <p:sp>
        <p:nvSpPr>
          <p:cNvPr id="15" name="Rounded Rectangle 14"/>
          <p:cNvSpPr/>
          <p:nvPr/>
        </p:nvSpPr>
        <p:spPr>
          <a:xfrm>
            <a:off x="6039779" y="881477"/>
            <a:ext cx="3009289" cy="1669413"/>
          </a:xfrm>
          <a:prstGeom prst="roundRect">
            <a:avLst>
              <a:gd name="adj" fmla="val 1034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b="1" dirty="0"/>
              <a:t>Identity (‘Who I am’)</a:t>
            </a:r>
          </a:p>
          <a:p>
            <a:pPr marL="171450" indent="-171450">
              <a:spcAft>
                <a:spcPts val="400"/>
              </a:spcAft>
              <a:buFont typeface="Arial" panose="020B0604020202020204" pitchFamily="34" charset="0"/>
              <a:buChar char="•"/>
            </a:pPr>
            <a:r>
              <a:rPr lang="en-GB" sz="1200" dirty="0" smtClean="0"/>
              <a:t>Family man</a:t>
            </a:r>
          </a:p>
          <a:p>
            <a:pPr marL="171450" indent="-171450">
              <a:spcAft>
                <a:spcPts val="400"/>
              </a:spcAft>
              <a:buFont typeface="Arial" panose="020B0604020202020204" pitchFamily="34" charset="0"/>
              <a:buChar char="•"/>
            </a:pPr>
            <a:r>
              <a:rPr lang="en-GB" sz="1200" dirty="0" smtClean="0"/>
              <a:t>Hardworking</a:t>
            </a:r>
          </a:p>
          <a:p>
            <a:pPr marL="171450" indent="-171450">
              <a:spcAft>
                <a:spcPts val="400"/>
              </a:spcAft>
              <a:buFont typeface="Arial" panose="020B0604020202020204" pitchFamily="34" charset="0"/>
              <a:buChar char="•"/>
            </a:pPr>
            <a:r>
              <a:rPr lang="en-GB" sz="1200" dirty="0" smtClean="0"/>
              <a:t>Limited emotional expressiveness</a:t>
            </a:r>
          </a:p>
          <a:p>
            <a:pPr marL="171450" indent="-171450">
              <a:spcAft>
                <a:spcPts val="400"/>
              </a:spcAft>
              <a:buFont typeface="Arial" panose="020B0604020202020204" pitchFamily="34" charset="0"/>
              <a:buChar char="•"/>
            </a:pPr>
            <a:r>
              <a:rPr lang="en-GB" sz="1200" dirty="0" smtClean="0"/>
              <a:t>Physically active/fit</a:t>
            </a:r>
          </a:p>
          <a:p>
            <a:pPr marL="171450" indent="-171450">
              <a:spcAft>
                <a:spcPts val="400"/>
              </a:spcAft>
              <a:buFont typeface="Arial" panose="020B0604020202020204" pitchFamily="34" charset="0"/>
              <a:buChar char="•"/>
            </a:pPr>
            <a:r>
              <a:rPr lang="en-GB" sz="1200" dirty="0" smtClean="0"/>
              <a:t>Sociable</a:t>
            </a:r>
          </a:p>
          <a:p>
            <a:pPr>
              <a:spcAft>
                <a:spcPts val="400"/>
              </a:spcAft>
            </a:pPr>
            <a:endParaRPr lang="en-GB" sz="1100" dirty="0"/>
          </a:p>
        </p:txBody>
      </p:sp>
      <p:sp>
        <p:nvSpPr>
          <p:cNvPr id="16" name="Rounded Rectangle 15"/>
          <p:cNvSpPr/>
          <p:nvPr/>
        </p:nvSpPr>
        <p:spPr>
          <a:xfrm>
            <a:off x="66644" y="887872"/>
            <a:ext cx="3026894" cy="1663018"/>
          </a:xfrm>
          <a:prstGeom prst="roundRect">
            <a:avLst>
              <a:gd name="adj" fmla="val 850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b="1" dirty="0"/>
              <a:t>Psychosocial Context  (Family &amp; Social)</a:t>
            </a:r>
          </a:p>
          <a:p>
            <a:pPr indent="182563"/>
            <a:endParaRPr lang="en-GB" sz="1050" dirty="0" smtClean="0"/>
          </a:p>
          <a:p>
            <a:pPr indent="182563"/>
            <a:r>
              <a:rPr lang="en-GB" sz="1200" dirty="0" smtClean="0"/>
              <a:t>Lives with wife.  Son (20) lives nearby</a:t>
            </a:r>
          </a:p>
          <a:p>
            <a:pPr indent="182563"/>
            <a:r>
              <a:rPr lang="en-GB" sz="1200" dirty="0" smtClean="0"/>
              <a:t>Supportive wider family</a:t>
            </a:r>
          </a:p>
          <a:p>
            <a:pPr indent="182563"/>
            <a:r>
              <a:rPr lang="en-GB" sz="1200" dirty="0" smtClean="0"/>
              <a:t>Forklift driver</a:t>
            </a:r>
            <a:endParaRPr lang="en-GB" sz="1200" dirty="0"/>
          </a:p>
          <a:p>
            <a:pPr indent="182563"/>
            <a:r>
              <a:rPr lang="en-GB" sz="1200" dirty="0" smtClean="0"/>
              <a:t>Supportive employer, colleagues</a:t>
            </a:r>
          </a:p>
          <a:p>
            <a:pPr indent="182563"/>
            <a:r>
              <a:rPr lang="en-GB" sz="1200" dirty="0" smtClean="0"/>
              <a:t>Network of friends (golfing)</a:t>
            </a:r>
          </a:p>
        </p:txBody>
      </p:sp>
      <p:cxnSp>
        <p:nvCxnSpPr>
          <p:cNvPr id="18" name="Straight Connector 17"/>
          <p:cNvCxnSpPr/>
          <p:nvPr/>
        </p:nvCxnSpPr>
        <p:spPr>
          <a:xfrm>
            <a:off x="5863949" y="2526730"/>
            <a:ext cx="1310539" cy="44920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Rounded Rectangle 21"/>
          <p:cNvSpPr/>
          <p:nvPr/>
        </p:nvSpPr>
        <p:spPr>
          <a:xfrm>
            <a:off x="6824314" y="5600242"/>
            <a:ext cx="2261743" cy="1166643"/>
          </a:xfrm>
          <a:prstGeom prst="roundRect">
            <a:avLst>
              <a:gd name="adj" fmla="val 12411"/>
            </a:avLst>
          </a:prstGeom>
          <a:ln>
            <a:solidFill>
              <a:srgbClr val="008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050" b="1" dirty="0" smtClean="0">
                <a:solidFill>
                  <a:srgbClr val="008000"/>
                </a:solidFill>
              </a:rPr>
              <a:t>Goals</a:t>
            </a:r>
          </a:p>
          <a:p>
            <a:pPr algn="ctr"/>
            <a:endParaRPr lang="en-GB" sz="1050" b="1" dirty="0">
              <a:solidFill>
                <a:srgbClr val="008000"/>
              </a:solidFill>
            </a:endParaRPr>
          </a:p>
          <a:p>
            <a:pPr algn="ctr"/>
            <a:r>
              <a:rPr lang="en-GB" sz="1050" b="1" dirty="0" smtClean="0">
                <a:solidFill>
                  <a:srgbClr val="008000"/>
                </a:solidFill>
              </a:rPr>
              <a:t>SEE NEXT SLIDE</a:t>
            </a:r>
            <a:endParaRPr lang="en-GB" sz="1050" b="1" dirty="0">
              <a:solidFill>
                <a:srgbClr val="008000"/>
              </a:solidFill>
            </a:endParaRPr>
          </a:p>
        </p:txBody>
      </p:sp>
      <p:sp>
        <p:nvSpPr>
          <p:cNvPr id="23" name="Rounded Rectangle 22"/>
          <p:cNvSpPr/>
          <p:nvPr/>
        </p:nvSpPr>
        <p:spPr>
          <a:xfrm>
            <a:off x="2175280" y="5893257"/>
            <a:ext cx="4384111" cy="922944"/>
          </a:xfrm>
          <a:prstGeom prst="roundRect">
            <a:avLst>
              <a:gd name="adj" fmla="val 11720"/>
            </a:avLst>
          </a:prstGeom>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1100" b="1" dirty="0">
                <a:solidFill>
                  <a:schemeClr val="tx1">
                    <a:lumMod val="50000"/>
                    <a:lumOff val="50000"/>
                  </a:schemeClr>
                </a:solidFill>
              </a:rPr>
              <a:t>Participation &amp; Functional Consequences (‘Everyday consequences</a:t>
            </a:r>
            <a:r>
              <a:rPr lang="en-GB" sz="1100" b="1" dirty="0" smtClean="0">
                <a:solidFill>
                  <a:schemeClr val="tx1">
                    <a:lumMod val="50000"/>
                    <a:lumOff val="50000"/>
                  </a:schemeClr>
                </a:solidFill>
              </a:rPr>
              <a:t>’)</a:t>
            </a:r>
          </a:p>
          <a:p>
            <a:r>
              <a:rPr lang="en-GB" sz="1100" dirty="0" smtClean="0">
                <a:solidFill>
                  <a:schemeClr val="tx1">
                    <a:lumMod val="50000"/>
                    <a:lumOff val="50000"/>
                  </a:schemeClr>
                </a:solidFill>
              </a:rPr>
              <a:t>Independent with basic ADLs, struggling with kitchen tasks, not able to drive, paid sick leave from employment, not engaging in previous hobbies</a:t>
            </a:r>
            <a:endParaRPr lang="en-GB" sz="1100" dirty="0">
              <a:solidFill>
                <a:schemeClr val="tx1">
                  <a:lumMod val="50000"/>
                  <a:lumOff val="50000"/>
                </a:schemeClr>
              </a:solidFill>
            </a:endParaRPr>
          </a:p>
        </p:txBody>
      </p:sp>
      <p:cxnSp>
        <p:nvCxnSpPr>
          <p:cNvPr id="24" name="Straight Connector 23"/>
          <p:cNvCxnSpPr/>
          <p:nvPr/>
        </p:nvCxnSpPr>
        <p:spPr>
          <a:xfrm>
            <a:off x="3980336" y="2501412"/>
            <a:ext cx="0" cy="389055"/>
          </a:xfrm>
          <a:prstGeom prst="line">
            <a:avLst/>
          </a:prstGeom>
          <a:ln>
            <a:solidFill>
              <a:schemeClr val="tx1"/>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27" name="Straight Connector 26"/>
          <p:cNvCxnSpPr/>
          <p:nvPr/>
        </p:nvCxnSpPr>
        <p:spPr>
          <a:xfrm flipH="1">
            <a:off x="6848146" y="4723812"/>
            <a:ext cx="375662" cy="407409"/>
          </a:xfrm>
          <a:prstGeom prst="line">
            <a:avLst/>
          </a:prstGeom>
          <a:ln>
            <a:prstDash val="dash"/>
            <a:tailEnd type="triangle"/>
          </a:ln>
          <a:effectLst/>
        </p:spPr>
        <p:style>
          <a:lnRef idx="2">
            <a:schemeClr val="accent2"/>
          </a:lnRef>
          <a:fillRef idx="0">
            <a:schemeClr val="accent2"/>
          </a:fillRef>
          <a:effectRef idx="1">
            <a:schemeClr val="accent2"/>
          </a:effectRef>
          <a:fontRef idx="minor">
            <a:schemeClr val="tx1"/>
          </a:fontRef>
        </p:style>
      </p:cxnSp>
      <p:sp>
        <p:nvSpPr>
          <p:cNvPr id="17" name="Rounded Rectangle 16"/>
          <p:cNvSpPr/>
          <p:nvPr/>
        </p:nvSpPr>
        <p:spPr>
          <a:xfrm>
            <a:off x="2452127" y="2918446"/>
            <a:ext cx="2341723" cy="2772910"/>
          </a:xfrm>
          <a:prstGeom prst="roundRect">
            <a:avLst>
              <a:gd name="adj" fmla="val 4410"/>
            </a:avLst>
          </a:prstGeom>
          <a:ln>
            <a:solidFill>
              <a:srgbClr val="00009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b="1" dirty="0">
                <a:solidFill>
                  <a:srgbClr val="000090"/>
                </a:solidFill>
              </a:rPr>
              <a:t>Cognition (‘Thinking skills</a:t>
            </a:r>
            <a:r>
              <a:rPr lang="en-GB" sz="1100" b="1" dirty="0" smtClean="0">
                <a:solidFill>
                  <a:srgbClr val="000090"/>
                </a:solidFill>
              </a:rPr>
              <a:t>’)</a:t>
            </a:r>
          </a:p>
          <a:p>
            <a:pPr algn="ctr"/>
            <a:endParaRPr lang="en-GB" sz="1100" b="1" dirty="0">
              <a:solidFill>
                <a:srgbClr val="000090"/>
              </a:solidFill>
            </a:endParaRPr>
          </a:p>
          <a:p>
            <a:pPr algn="ctr"/>
            <a:endParaRPr lang="en-GB" sz="1100" b="1" dirty="0" smtClean="0">
              <a:solidFill>
                <a:srgbClr val="000090"/>
              </a:solidFill>
            </a:endParaRPr>
          </a:p>
          <a:p>
            <a:pPr marL="171450" indent="-171450">
              <a:buFont typeface="Arial" panose="020B0604020202020204" pitchFamily="34" charset="0"/>
              <a:buChar char="•"/>
            </a:pPr>
            <a:r>
              <a:rPr lang="en-GB" sz="1200" dirty="0" smtClean="0">
                <a:solidFill>
                  <a:srgbClr val="000090"/>
                </a:solidFill>
              </a:rPr>
              <a:t>Intact intellectual abilities</a:t>
            </a:r>
          </a:p>
          <a:p>
            <a:pPr marL="171450" indent="-171450">
              <a:buFont typeface="Arial" panose="020B0604020202020204" pitchFamily="34" charset="0"/>
              <a:buChar char="•"/>
            </a:pPr>
            <a:r>
              <a:rPr lang="en-GB" sz="1200" dirty="0" smtClean="0">
                <a:solidFill>
                  <a:srgbClr val="000090"/>
                </a:solidFill>
              </a:rPr>
              <a:t>Slowed speed of processing</a:t>
            </a:r>
          </a:p>
          <a:p>
            <a:pPr marL="171450" indent="-171450">
              <a:buFont typeface="Arial" panose="020B0604020202020204" pitchFamily="34" charset="0"/>
              <a:buChar char="•"/>
            </a:pPr>
            <a:r>
              <a:rPr lang="en-GB" sz="1200" dirty="0" smtClean="0">
                <a:solidFill>
                  <a:srgbClr val="000090"/>
                </a:solidFill>
              </a:rPr>
              <a:t>Can recall information, though learning impacted by attentional deficits</a:t>
            </a:r>
          </a:p>
          <a:p>
            <a:pPr marL="171450" indent="-171450">
              <a:buFont typeface="Arial" panose="020B0604020202020204" pitchFamily="34" charset="0"/>
              <a:buChar char="•"/>
            </a:pPr>
            <a:r>
              <a:rPr lang="en-GB" sz="1200" dirty="0" smtClean="0">
                <a:solidFill>
                  <a:srgbClr val="000090"/>
                </a:solidFill>
              </a:rPr>
              <a:t>Reduced attention – distractible, perseverative on topics of concern</a:t>
            </a:r>
          </a:p>
          <a:p>
            <a:pPr marL="171450" indent="-171450">
              <a:buFont typeface="Arial" panose="020B0604020202020204" pitchFamily="34" charset="0"/>
              <a:buChar char="•"/>
            </a:pPr>
            <a:r>
              <a:rPr lang="en-GB" sz="1200" dirty="0" smtClean="0">
                <a:solidFill>
                  <a:srgbClr val="000090"/>
                </a:solidFill>
              </a:rPr>
              <a:t>EF - Slightly disinhibited</a:t>
            </a:r>
          </a:p>
          <a:p>
            <a:endParaRPr lang="en-GB" sz="1100" dirty="0">
              <a:solidFill>
                <a:srgbClr val="000090"/>
              </a:solidFill>
            </a:endParaRPr>
          </a:p>
        </p:txBody>
      </p:sp>
      <p:sp>
        <p:nvSpPr>
          <p:cNvPr id="20" name="Rounded Rectangle 19"/>
          <p:cNvSpPr/>
          <p:nvPr/>
        </p:nvSpPr>
        <p:spPr>
          <a:xfrm>
            <a:off x="7144659" y="2865809"/>
            <a:ext cx="1953729" cy="2189076"/>
          </a:xfrm>
          <a:prstGeom prst="roundRect">
            <a:avLst>
              <a:gd name="adj" fmla="val 7546"/>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100" b="1" dirty="0">
                <a:solidFill>
                  <a:srgbClr val="FF0000"/>
                </a:solidFill>
              </a:rPr>
              <a:t>Emotion and </a:t>
            </a:r>
            <a:r>
              <a:rPr lang="en-GB" sz="1100" b="1" dirty="0" smtClean="0">
                <a:solidFill>
                  <a:srgbClr val="FF0000"/>
                </a:solidFill>
              </a:rPr>
              <a:t>Mood</a:t>
            </a:r>
          </a:p>
          <a:p>
            <a:pPr algn="ctr"/>
            <a:endParaRPr lang="en-GB" sz="1100" b="1" dirty="0">
              <a:solidFill>
                <a:srgbClr val="FF0000"/>
              </a:solidFill>
            </a:endParaRPr>
          </a:p>
          <a:p>
            <a:pPr algn="ctr"/>
            <a:endParaRPr lang="en-GB" sz="1100" b="1" dirty="0">
              <a:solidFill>
                <a:srgbClr val="FF0000"/>
              </a:solidFill>
            </a:endParaRPr>
          </a:p>
          <a:p>
            <a:pPr marL="171450" indent="-171450">
              <a:buFont typeface="Arial" panose="020B0604020202020204" pitchFamily="34" charset="0"/>
              <a:buChar char="•"/>
            </a:pPr>
            <a:r>
              <a:rPr lang="en-GB" sz="1100" dirty="0" smtClean="0">
                <a:solidFill>
                  <a:srgbClr val="FF0000"/>
                </a:solidFill>
              </a:rPr>
              <a:t>Frustrated</a:t>
            </a:r>
          </a:p>
          <a:p>
            <a:pPr marL="171450" indent="-171450">
              <a:buFont typeface="Arial" panose="020B0604020202020204" pitchFamily="34" charset="0"/>
              <a:buChar char="•"/>
            </a:pPr>
            <a:r>
              <a:rPr lang="en-GB" sz="1100" dirty="0" smtClean="0">
                <a:solidFill>
                  <a:srgbClr val="FF0000"/>
                </a:solidFill>
              </a:rPr>
              <a:t>Irritable</a:t>
            </a:r>
          </a:p>
          <a:p>
            <a:pPr marL="171450" indent="-171450">
              <a:buFont typeface="Arial" panose="020B0604020202020204" pitchFamily="34" charset="0"/>
              <a:buChar char="•"/>
            </a:pPr>
            <a:r>
              <a:rPr lang="en-GB" sz="1100" dirty="0" smtClean="0">
                <a:solidFill>
                  <a:srgbClr val="FF0000"/>
                </a:solidFill>
              </a:rPr>
              <a:t>Quicker to anger</a:t>
            </a:r>
          </a:p>
          <a:p>
            <a:pPr marL="171450" indent="-171450">
              <a:buFont typeface="Arial" panose="020B0604020202020204" pitchFamily="34" charset="0"/>
              <a:buChar char="•"/>
            </a:pPr>
            <a:r>
              <a:rPr lang="en-GB" sz="1100" dirty="0" smtClean="0">
                <a:solidFill>
                  <a:srgbClr val="FF0000"/>
                </a:solidFill>
              </a:rPr>
              <a:t>Emotional lability (tearful)</a:t>
            </a:r>
          </a:p>
          <a:p>
            <a:pPr marL="171450" indent="-171450">
              <a:buFont typeface="Arial" panose="020B0604020202020204" pitchFamily="34" charset="0"/>
              <a:buChar char="•"/>
            </a:pPr>
            <a:r>
              <a:rPr lang="en-GB" sz="1100" dirty="0" smtClean="0">
                <a:solidFill>
                  <a:srgbClr val="FF0000"/>
                </a:solidFill>
              </a:rPr>
              <a:t>Reduced insight/awareness impacting on adjustment</a:t>
            </a:r>
          </a:p>
          <a:p>
            <a:pPr marL="171450" indent="-171450">
              <a:buFont typeface="Arial" panose="020B0604020202020204" pitchFamily="34" charset="0"/>
              <a:buChar char="•"/>
            </a:pPr>
            <a:r>
              <a:rPr lang="en-GB" sz="1100" dirty="0" smtClean="0">
                <a:solidFill>
                  <a:srgbClr val="FF0000"/>
                </a:solidFill>
              </a:rPr>
              <a:t>Reduced awareness of wife’s emotions</a:t>
            </a:r>
            <a:endParaRPr lang="en-GB" sz="1100" dirty="0">
              <a:solidFill>
                <a:srgbClr val="FF0000"/>
              </a:solidFill>
            </a:endParaRPr>
          </a:p>
        </p:txBody>
      </p:sp>
      <p:sp>
        <p:nvSpPr>
          <p:cNvPr id="5" name="Rounded Rectangle 4"/>
          <p:cNvSpPr/>
          <p:nvPr/>
        </p:nvSpPr>
        <p:spPr>
          <a:xfrm>
            <a:off x="3175000" y="1638562"/>
            <a:ext cx="2688949" cy="984168"/>
          </a:xfrm>
          <a:prstGeom prst="roundRect">
            <a:avLst>
              <a:gd name="adj" fmla="val 915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b="1" dirty="0"/>
              <a:t>Neurological Condition (‘Brain Stuff</a:t>
            </a:r>
            <a:r>
              <a:rPr lang="en-GB" sz="1100" b="1" dirty="0" smtClean="0"/>
              <a:t>’)</a:t>
            </a:r>
          </a:p>
          <a:p>
            <a:pPr algn="ctr"/>
            <a:r>
              <a:rPr lang="en-GB" sz="1100" dirty="0" smtClean="0"/>
              <a:t>Fall down stairs, PTA 2/52</a:t>
            </a:r>
          </a:p>
          <a:p>
            <a:pPr algn="ctr"/>
            <a:r>
              <a:rPr lang="en-GB" sz="1100" dirty="0" smtClean="0"/>
              <a:t>Neuroimaging: right acute subdural haematoma, frontal contusions, orbital roof fracture, right optic disc oedema</a:t>
            </a:r>
          </a:p>
          <a:p>
            <a:pPr algn="ctr"/>
            <a:r>
              <a:rPr lang="en-GB" sz="1100" dirty="0" smtClean="0"/>
              <a:t>Managed conservatively</a:t>
            </a:r>
            <a:endParaRPr lang="en-GB" sz="1100" dirty="0"/>
          </a:p>
        </p:txBody>
      </p:sp>
      <p:cxnSp>
        <p:nvCxnSpPr>
          <p:cNvPr id="3" name="Straight Arrow Connector 2"/>
          <p:cNvCxnSpPr/>
          <p:nvPr/>
        </p:nvCxnSpPr>
        <p:spPr>
          <a:xfrm flipH="1">
            <a:off x="2094035" y="3800300"/>
            <a:ext cx="352408" cy="0"/>
          </a:xfrm>
          <a:prstGeom prst="straightConnector1">
            <a:avLst/>
          </a:prstGeom>
          <a:ln>
            <a:solidFill>
              <a:srgbClr val="000090"/>
            </a:solidFill>
            <a:prstDash val="dash"/>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5084227" y="4662026"/>
            <a:ext cx="1826555" cy="1077682"/>
          </a:xfrm>
          <a:prstGeom prst="roundRect">
            <a:avLst>
              <a:gd name="adj" fmla="val 12035"/>
            </a:avLst>
          </a:prstGeom>
          <a:ln>
            <a:solidFill>
              <a:schemeClr val="accent2"/>
            </a:solidFill>
            <a:prstDash val="sysDot"/>
            <a:round/>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b="1" dirty="0">
                <a:solidFill>
                  <a:schemeClr val="accent2"/>
                </a:solidFill>
              </a:rPr>
              <a:t>Behaviour of </a:t>
            </a:r>
            <a:r>
              <a:rPr lang="en-GB" sz="1100" b="1" dirty="0" smtClean="0">
                <a:solidFill>
                  <a:schemeClr val="accent2"/>
                </a:solidFill>
              </a:rPr>
              <a:t>concern</a:t>
            </a:r>
            <a:endParaRPr lang="en-GB" sz="1100" dirty="0">
              <a:solidFill>
                <a:schemeClr val="accent2"/>
              </a:solidFill>
            </a:endParaRPr>
          </a:p>
          <a:p>
            <a:pPr marL="171450" indent="-171450" algn="ctr">
              <a:buFont typeface="Arial" panose="020B0604020202020204" pitchFamily="34" charset="0"/>
              <a:buChar char="•"/>
            </a:pPr>
            <a:r>
              <a:rPr lang="en-GB" sz="1100" dirty="0" smtClean="0">
                <a:solidFill>
                  <a:schemeClr val="accent2"/>
                </a:solidFill>
              </a:rPr>
              <a:t>Irritability - relationship with wife and son</a:t>
            </a:r>
          </a:p>
          <a:p>
            <a:pPr marL="171450" indent="-171450" algn="ctr">
              <a:buFont typeface="Arial" panose="020B0604020202020204" pitchFamily="34" charset="0"/>
              <a:buChar char="•"/>
            </a:pPr>
            <a:r>
              <a:rPr lang="en-GB" sz="1100" dirty="0">
                <a:solidFill>
                  <a:schemeClr val="accent2"/>
                </a:solidFill>
              </a:rPr>
              <a:t>E</a:t>
            </a:r>
            <a:r>
              <a:rPr lang="en-GB" sz="1100" dirty="0" smtClean="0">
                <a:solidFill>
                  <a:schemeClr val="accent2"/>
                </a:solidFill>
              </a:rPr>
              <a:t>ngagement in activities</a:t>
            </a:r>
            <a:endParaRPr lang="en-GB" sz="1100" dirty="0">
              <a:solidFill>
                <a:schemeClr val="accent2"/>
              </a:solidFill>
            </a:endParaRPr>
          </a:p>
          <a:p>
            <a:pPr marL="171450" indent="-171450" algn="ctr">
              <a:buFont typeface="Arial" panose="020B0604020202020204" pitchFamily="34" charset="0"/>
              <a:buChar char="•"/>
            </a:pPr>
            <a:r>
              <a:rPr lang="en-GB" sz="1100" dirty="0" smtClean="0">
                <a:solidFill>
                  <a:schemeClr val="accent2"/>
                </a:solidFill>
              </a:rPr>
              <a:t>Can just return to work and driving</a:t>
            </a:r>
          </a:p>
        </p:txBody>
      </p:sp>
      <p:cxnSp>
        <p:nvCxnSpPr>
          <p:cNvPr id="43" name="Straight Connector 42"/>
          <p:cNvCxnSpPr/>
          <p:nvPr/>
        </p:nvCxnSpPr>
        <p:spPr>
          <a:xfrm>
            <a:off x="4427190" y="768205"/>
            <a:ext cx="0" cy="216024"/>
          </a:xfrm>
          <a:prstGeom prst="line">
            <a:avLst/>
          </a:prstGeom>
          <a:effectLst/>
        </p:spPr>
        <p:style>
          <a:lnRef idx="2">
            <a:schemeClr val="dk1"/>
          </a:lnRef>
          <a:fillRef idx="0">
            <a:schemeClr val="dk1"/>
          </a:fillRef>
          <a:effectRef idx="1">
            <a:schemeClr val="dk1"/>
          </a:effectRef>
          <a:fontRef idx="minor">
            <a:schemeClr val="tx1"/>
          </a:fontRef>
        </p:style>
      </p:cxnSp>
      <p:sp>
        <p:nvSpPr>
          <p:cNvPr id="29" name="Rounded Rectangle 28"/>
          <p:cNvSpPr/>
          <p:nvPr/>
        </p:nvSpPr>
        <p:spPr>
          <a:xfrm>
            <a:off x="66643" y="67114"/>
            <a:ext cx="8982426" cy="74341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b="1" dirty="0"/>
              <a:t>Developmental history and premorbid function (‘Early Life’)</a:t>
            </a:r>
          </a:p>
          <a:p>
            <a:r>
              <a:rPr lang="en-GB" sz="1200" dirty="0" smtClean="0"/>
              <a:t>Normal developmental history.  School-leaver age 16.  Married at age 20.  Variety of manual jobs, working as forklift driver in current post for 10+ years. No premorbid mental health or substance misuse difficulties. </a:t>
            </a:r>
            <a:endParaRPr lang="en-GB" sz="1200" dirty="0"/>
          </a:p>
        </p:txBody>
      </p:sp>
      <p:sp>
        <p:nvSpPr>
          <p:cNvPr id="4" name="Rounded Rectangle 3"/>
          <p:cNvSpPr/>
          <p:nvPr/>
        </p:nvSpPr>
        <p:spPr>
          <a:xfrm>
            <a:off x="3326495" y="930793"/>
            <a:ext cx="2376264" cy="5541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b="1" dirty="0"/>
              <a:t>Person</a:t>
            </a:r>
          </a:p>
          <a:p>
            <a:pPr algn="ctr"/>
            <a:r>
              <a:rPr lang="en-GB" sz="1100" dirty="0" smtClean="0"/>
              <a:t>“John”, 34</a:t>
            </a:r>
            <a:endParaRPr lang="en-GB" sz="1100" dirty="0"/>
          </a:p>
        </p:txBody>
      </p:sp>
      <p:cxnSp>
        <p:nvCxnSpPr>
          <p:cNvPr id="30" name="Straight Connector 29"/>
          <p:cNvCxnSpPr/>
          <p:nvPr/>
        </p:nvCxnSpPr>
        <p:spPr>
          <a:xfrm>
            <a:off x="4796698" y="4826669"/>
            <a:ext cx="311416" cy="240545"/>
          </a:xfrm>
          <a:prstGeom prst="line">
            <a:avLst/>
          </a:prstGeom>
          <a:ln>
            <a:prstDash val="dash"/>
            <a:tailEnd type="triangle"/>
          </a:ln>
          <a:effectLst/>
        </p:spPr>
        <p:style>
          <a:lnRef idx="2">
            <a:schemeClr val="accent2"/>
          </a:lnRef>
          <a:fillRef idx="0">
            <a:schemeClr val="accent2"/>
          </a:fillRef>
          <a:effectRef idx="1">
            <a:schemeClr val="accent2"/>
          </a:effectRef>
          <a:fontRef idx="minor">
            <a:schemeClr val="tx1"/>
          </a:fontRef>
        </p:style>
      </p:cxnSp>
      <p:sp>
        <p:nvSpPr>
          <p:cNvPr id="45" name="Rounded Rectangle 44"/>
          <p:cNvSpPr/>
          <p:nvPr/>
        </p:nvSpPr>
        <p:spPr>
          <a:xfrm>
            <a:off x="214889" y="4798164"/>
            <a:ext cx="1709521" cy="1490488"/>
          </a:xfrm>
          <a:prstGeom prst="roundRect">
            <a:avLst>
              <a:gd name="adj" fmla="val 7899"/>
            </a:avLst>
          </a:prstGeom>
          <a:ln>
            <a:solidFill>
              <a:srgbClr val="CC0099"/>
            </a:solidFill>
            <a:prstDash val="sysDot"/>
            <a:round/>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smtClean="0">
                <a:solidFill>
                  <a:srgbClr val="CC0099"/>
                </a:solidFill>
              </a:rPr>
              <a:t>Aware of some physical issues though </a:t>
            </a:r>
            <a:r>
              <a:rPr lang="en-GB" sz="1200" dirty="0">
                <a:solidFill>
                  <a:srgbClr val="CC0099"/>
                </a:solidFill>
              </a:rPr>
              <a:t>r</a:t>
            </a:r>
            <a:r>
              <a:rPr lang="en-GB" sz="1200" dirty="0" smtClean="0">
                <a:solidFill>
                  <a:srgbClr val="CC0099"/>
                </a:solidFill>
              </a:rPr>
              <a:t>educed insight/awareness of current cognitive difficulties</a:t>
            </a:r>
            <a:endParaRPr lang="en-GB" sz="1200" dirty="0">
              <a:solidFill>
                <a:srgbClr val="CC0099"/>
              </a:solidFill>
            </a:endParaRPr>
          </a:p>
        </p:txBody>
      </p:sp>
      <p:cxnSp>
        <p:nvCxnSpPr>
          <p:cNvPr id="57" name="Straight Arrow Connector 56"/>
          <p:cNvCxnSpPr/>
          <p:nvPr/>
        </p:nvCxnSpPr>
        <p:spPr>
          <a:xfrm flipH="1">
            <a:off x="4796698" y="4515250"/>
            <a:ext cx="2347961" cy="0"/>
          </a:xfrm>
          <a:prstGeom prst="straightConnector1">
            <a:avLst/>
          </a:prstGeom>
          <a:ln>
            <a:prstDash val="dash"/>
            <a:headEnd type="arrow"/>
            <a:tailEnd type="arrow"/>
          </a:ln>
          <a:effectLst/>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a:endCxn id="23" idx="1"/>
          </p:cNvCxnSpPr>
          <p:nvPr/>
        </p:nvCxnSpPr>
        <p:spPr>
          <a:xfrm>
            <a:off x="41581" y="4659343"/>
            <a:ext cx="2133699" cy="1695386"/>
          </a:xfrm>
          <a:prstGeom prst="bentConnector3">
            <a:avLst>
              <a:gd name="adj1" fmla="val 934"/>
            </a:avLst>
          </a:prstGeom>
          <a:ln>
            <a:solidFill>
              <a:schemeClr val="accent6">
                <a:lumMod val="75000"/>
              </a:schemeClr>
            </a:solidFill>
            <a:prstDash val="dash"/>
            <a:tailEnd type="triangle"/>
          </a:ln>
          <a:effectLst/>
        </p:spPr>
        <p:style>
          <a:lnRef idx="2">
            <a:schemeClr val="accent6"/>
          </a:lnRef>
          <a:fillRef idx="0">
            <a:schemeClr val="accent6"/>
          </a:fillRef>
          <a:effectRef idx="1">
            <a:schemeClr val="accent6"/>
          </a:effectRef>
          <a:fontRef idx="minor">
            <a:schemeClr val="tx1"/>
          </a:fontRef>
        </p:style>
      </p:cxnSp>
      <p:cxnSp>
        <p:nvCxnSpPr>
          <p:cNvPr id="66" name="Straight Arrow Connector 65"/>
          <p:cNvCxnSpPr/>
          <p:nvPr/>
        </p:nvCxnSpPr>
        <p:spPr>
          <a:xfrm flipH="1">
            <a:off x="4779554" y="3800300"/>
            <a:ext cx="260744" cy="0"/>
          </a:xfrm>
          <a:prstGeom prst="straightConnector1">
            <a:avLst/>
          </a:prstGeom>
          <a:ln>
            <a:solidFill>
              <a:srgbClr val="000090"/>
            </a:solidFill>
            <a:prstDash val="dash"/>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6886123" y="3587283"/>
            <a:ext cx="288365" cy="0"/>
          </a:xfrm>
          <a:prstGeom prst="straightConnector1">
            <a:avLst/>
          </a:prstGeom>
          <a:ln>
            <a:solidFill>
              <a:srgbClr val="FF0000"/>
            </a:solidFill>
            <a:prstDash val="dash"/>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2117609" y="4145522"/>
            <a:ext cx="352408" cy="0"/>
          </a:xfrm>
          <a:prstGeom prst="straightConnector1">
            <a:avLst/>
          </a:prstGeom>
          <a:ln>
            <a:solidFill>
              <a:schemeClr val="accent6"/>
            </a:solidFill>
            <a:prstDash val="dash"/>
            <a:headEnd type="stealth"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094035" y="4304901"/>
            <a:ext cx="352408" cy="5806"/>
          </a:xfrm>
          <a:prstGeom prst="straightConnector1">
            <a:avLst/>
          </a:prstGeom>
          <a:ln>
            <a:solidFill>
              <a:schemeClr val="accent1">
                <a:lumMod val="75000"/>
              </a:schemeClr>
            </a:solidFill>
            <a:prstDash val="dash"/>
            <a:headEnd type="stealth"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960498" y="4261391"/>
            <a:ext cx="0" cy="407409"/>
          </a:xfrm>
          <a:prstGeom prst="line">
            <a:avLst/>
          </a:prstGeom>
          <a:ln>
            <a:prstDash val="dash"/>
            <a:tailEnd type="triangle"/>
          </a:ln>
          <a:effectLst/>
        </p:spPr>
        <p:style>
          <a:lnRef idx="2">
            <a:schemeClr val="accent2"/>
          </a:lnRef>
          <a:fillRef idx="0">
            <a:schemeClr val="accent2"/>
          </a:fillRef>
          <a:effectRef idx="1">
            <a:schemeClr val="accent2"/>
          </a:effectRef>
          <a:fontRef idx="minor">
            <a:schemeClr val="tx1"/>
          </a:fontRef>
        </p:style>
      </p:cxnSp>
      <p:sp>
        <p:nvSpPr>
          <p:cNvPr id="21" name="Rounded Rectangle 20"/>
          <p:cNvSpPr/>
          <p:nvPr/>
        </p:nvSpPr>
        <p:spPr>
          <a:xfrm>
            <a:off x="5040298" y="2975930"/>
            <a:ext cx="1870485" cy="1355746"/>
          </a:xfrm>
          <a:prstGeom prst="roundRect">
            <a:avLst>
              <a:gd name="adj" fmla="val 11210"/>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b="1" dirty="0" smtClean="0">
                <a:solidFill>
                  <a:schemeClr val="accent5">
                    <a:lumMod val="75000"/>
                  </a:schemeClr>
                </a:solidFill>
              </a:rPr>
              <a:t>Communication</a:t>
            </a:r>
          </a:p>
          <a:p>
            <a:pPr algn="ctr"/>
            <a:endParaRPr lang="en-GB" sz="1200" b="1" dirty="0" smtClean="0">
              <a:solidFill>
                <a:schemeClr val="accent5">
                  <a:lumMod val="75000"/>
                </a:schemeClr>
              </a:solidFill>
            </a:endParaRPr>
          </a:p>
          <a:p>
            <a:pPr marL="171450" indent="-171450">
              <a:buFont typeface="Arial" panose="020B0604020202020204" pitchFamily="34" charset="0"/>
              <a:buChar char="•"/>
            </a:pPr>
            <a:r>
              <a:rPr lang="en-GB" sz="1200" dirty="0" smtClean="0">
                <a:solidFill>
                  <a:schemeClr val="accent5">
                    <a:lumMod val="75000"/>
                  </a:schemeClr>
                </a:solidFill>
              </a:rPr>
              <a:t>Extremely talkative</a:t>
            </a:r>
          </a:p>
          <a:p>
            <a:pPr marL="171450" indent="-171450">
              <a:buFont typeface="Arial" panose="020B0604020202020204" pitchFamily="34" charset="0"/>
              <a:buChar char="•"/>
            </a:pPr>
            <a:r>
              <a:rPr lang="en-GB" sz="1200" dirty="0" smtClean="0">
                <a:solidFill>
                  <a:schemeClr val="accent5">
                    <a:lumMod val="75000"/>
                  </a:schemeClr>
                </a:solidFill>
              </a:rPr>
              <a:t>Tangential</a:t>
            </a:r>
          </a:p>
          <a:p>
            <a:pPr marL="171450" indent="-171450">
              <a:buFont typeface="Arial" panose="020B0604020202020204" pitchFamily="34" charset="0"/>
              <a:buChar char="•"/>
            </a:pPr>
            <a:r>
              <a:rPr lang="en-GB" sz="1200" dirty="0" smtClean="0">
                <a:solidFill>
                  <a:schemeClr val="accent5">
                    <a:lumMod val="75000"/>
                  </a:schemeClr>
                </a:solidFill>
              </a:rPr>
              <a:t>Pressure of speech</a:t>
            </a:r>
          </a:p>
          <a:p>
            <a:pPr marL="171450" indent="-171450">
              <a:buFont typeface="Arial" panose="020B0604020202020204" pitchFamily="34" charset="0"/>
              <a:buChar char="•"/>
            </a:pPr>
            <a:r>
              <a:rPr lang="en-GB" sz="1200" dirty="0" smtClean="0">
                <a:solidFill>
                  <a:schemeClr val="accent5">
                    <a:lumMod val="75000"/>
                  </a:schemeClr>
                </a:solidFill>
              </a:rPr>
              <a:t>Social communication </a:t>
            </a:r>
            <a:r>
              <a:rPr lang="en-GB" sz="1100" dirty="0" smtClean="0">
                <a:solidFill>
                  <a:schemeClr val="accent5">
                    <a:lumMod val="75000"/>
                  </a:schemeClr>
                </a:solidFill>
              </a:rPr>
              <a:t>deficits</a:t>
            </a:r>
            <a:endParaRPr lang="en-GB" sz="1100" dirty="0">
              <a:solidFill>
                <a:schemeClr val="accent5">
                  <a:lumMod val="75000"/>
                </a:schemeClr>
              </a:solidFill>
            </a:endParaRPr>
          </a:p>
        </p:txBody>
      </p:sp>
      <p:cxnSp>
        <p:nvCxnSpPr>
          <p:cNvPr id="89" name="Straight Connector 61"/>
          <p:cNvCxnSpPr/>
          <p:nvPr/>
        </p:nvCxnSpPr>
        <p:spPr>
          <a:xfrm rot="16200000" flipH="1">
            <a:off x="4549811" y="5378110"/>
            <a:ext cx="762036" cy="268262"/>
          </a:xfrm>
          <a:prstGeom prst="bentConnector3">
            <a:avLst>
              <a:gd name="adj1" fmla="val 50000"/>
            </a:avLst>
          </a:prstGeom>
          <a:ln>
            <a:solidFill>
              <a:srgbClr val="000090"/>
            </a:solidFill>
            <a:prstDash val="dash"/>
            <a:tailEnd type="triangle"/>
          </a:ln>
          <a:effectLst/>
        </p:spPr>
        <p:style>
          <a:lnRef idx="2">
            <a:schemeClr val="accent6"/>
          </a:lnRef>
          <a:fillRef idx="0">
            <a:schemeClr val="accent6"/>
          </a:fillRef>
          <a:effectRef idx="1">
            <a:schemeClr val="accent6"/>
          </a:effectRef>
          <a:fontRef idx="minor">
            <a:schemeClr val="tx1"/>
          </a:fontRef>
        </p:style>
      </p:cxnSp>
      <p:cxnSp>
        <p:nvCxnSpPr>
          <p:cNvPr id="105" name="Straight Connector 104"/>
          <p:cNvCxnSpPr/>
          <p:nvPr/>
        </p:nvCxnSpPr>
        <p:spPr>
          <a:xfrm flipH="1">
            <a:off x="6559391" y="5079916"/>
            <a:ext cx="723779" cy="813343"/>
          </a:xfrm>
          <a:prstGeom prst="line">
            <a:avLst/>
          </a:prstGeom>
          <a:ln>
            <a:solidFill>
              <a:srgbClr val="FF0000"/>
            </a:solidFill>
            <a:prstDash val="dash"/>
            <a:tailEnd type="triangle"/>
          </a:ln>
          <a:effectLst/>
        </p:spPr>
        <p:style>
          <a:lnRef idx="2">
            <a:schemeClr val="accent2"/>
          </a:lnRef>
          <a:fillRef idx="0">
            <a:schemeClr val="accent2"/>
          </a:fillRef>
          <a:effectRef idx="1">
            <a:schemeClr val="accent2"/>
          </a:effectRef>
          <a:fontRef idx="minor">
            <a:schemeClr val="tx1"/>
          </a:fontRef>
        </p:style>
      </p:cxnSp>
      <p:sp>
        <p:nvSpPr>
          <p:cNvPr id="2" name="TextBox 1">
            <a:extLst>
              <a:ext uri="{FF2B5EF4-FFF2-40B4-BE49-F238E27FC236}">
                <a16:creationId xmlns:a16="http://schemas.microsoft.com/office/drawing/2014/main" id="{952A48BB-2D01-A143-A66E-01318B57766B}"/>
              </a:ext>
            </a:extLst>
          </p:cNvPr>
          <p:cNvSpPr txBox="1"/>
          <p:nvPr/>
        </p:nvSpPr>
        <p:spPr>
          <a:xfrm>
            <a:off x="-9541" y="6390606"/>
            <a:ext cx="2140402" cy="415498"/>
          </a:xfrm>
          <a:prstGeom prst="rect">
            <a:avLst/>
          </a:prstGeom>
          <a:noFill/>
        </p:spPr>
        <p:txBody>
          <a:bodyPr wrap="square" rtlCol="0">
            <a:spAutoFit/>
          </a:bodyPr>
          <a:lstStyle/>
          <a:p>
            <a:r>
              <a:rPr lang="en-US" sz="700" dirty="0"/>
              <a:t>Template produced by: Jon Evans, Jess Fish, Jill </a:t>
            </a:r>
            <a:r>
              <a:rPr lang="en-US" sz="700" dirty="0" err="1"/>
              <a:t>Winegardner</a:t>
            </a:r>
            <a:r>
              <a:rPr lang="en-US" sz="700" dirty="0"/>
              <a:t>, Shai Betteridge, Sanjay Sunak, Jenny </a:t>
            </a:r>
            <a:r>
              <a:rPr lang="en-US" sz="700" dirty="0" err="1"/>
              <a:t>Limond</a:t>
            </a:r>
            <a:r>
              <a:rPr lang="en-US" sz="700" dirty="0"/>
              <a:t>, Jenny Jim &amp; Suzanna Watson</a:t>
            </a:r>
          </a:p>
        </p:txBody>
      </p:sp>
    </p:spTree>
    <p:extLst>
      <p:ext uri="{BB962C8B-B14F-4D97-AF65-F5344CB8AC3E}">
        <p14:creationId xmlns:p14="http://schemas.microsoft.com/office/powerpoint/2010/main" val="27275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dissolv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dissolv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dissolv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ssolv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dissolve">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22" grpId="0" animBg="1"/>
      <p:bldP spid="23" grpId="0" animBg="1"/>
      <p:bldP spid="17" grpId="0" animBg="1"/>
      <p:bldP spid="20" grpId="0" animBg="1"/>
      <p:bldP spid="5" grpId="0" animBg="1"/>
      <p:bldP spid="41" grpId="0" animBg="1"/>
      <p:bldP spid="29" grpId="0" animBg="1"/>
      <p:bldP spid="4"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BB89E4-A5AA-6E4B-8411-4966D2CF4532}"/>
              </a:ext>
            </a:extLst>
          </p:cNvPr>
          <p:cNvSpPr>
            <a:spLocks noGrp="1"/>
          </p:cNvSpPr>
          <p:nvPr>
            <p:ph type="body" idx="1"/>
          </p:nvPr>
        </p:nvSpPr>
        <p:spPr>
          <a:xfrm>
            <a:off x="628650" y="1690689"/>
            <a:ext cx="7886700" cy="4344351"/>
          </a:xfrm>
        </p:spPr>
        <p:txBody>
          <a:bodyPr>
            <a:normAutofit/>
          </a:bodyPr>
          <a:lstStyle/>
          <a:p>
            <a:pPr marL="457200" indent="-457200">
              <a:spcBef>
                <a:spcPts val="0"/>
              </a:spcBef>
              <a:buFont typeface="Arial" panose="020B0604020202020204" pitchFamily="34" charset="0"/>
              <a:buChar char="•"/>
            </a:pPr>
            <a:r>
              <a:rPr lang="en-GB" dirty="0" smtClean="0"/>
              <a:t>Led </a:t>
            </a:r>
            <a:r>
              <a:rPr lang="en-GB" dirty="0"/>
              <a:t>by an AHP Consultant</a:t>
            </a:r>
          </a:p>
          <a:p>
            <a:pPr marL="457200" indent="-457200">
              <a:lnSpc>
                <a:spcPct val="80000"/>
              </a:lnSpc>
              <a:spcBef>
                <a:spcPct val="0"/>
              </a:spcBef>
              <a:buFont typeface="Arial" panose="020B0604020202020204" pitchFamily="34" charset="0"/>
              <a:buChar char="•"/>
              <a:defRPr/>
            </a:pPr>
            <a:r>
              <a:rPr lang="en-GB" dirty="0" smtClean="0">
                <a:ea typeface="Times New Roman" pitchFamily="18" charset="0"/>
                <a:cs typeface="Arial" charset="0"/>
              </a:rPr>
              <a:t>Most </a:t>
            </a:r>
            <a:r>
              <a:rPr lang="en-GB" dirty="0">
                <a:ea typeface="Times New Roman" pitchFamily="18" charset="0"/>
                <a:cs typeface="Arial" charset="0"/>
              </a:rPr>
              <a:t>referrals come from acute sites for individuals with new brain injury.</a:t>
            </a:r>
          </a:p>
          <a:p>
            <a:pPr marL="457200" indent="-457200">
              <a:lnSpc>
                <a:spcPct val="80000"/>
              </a:lnSpc>
              <a:spcBef>
                <a:spcPct val="0"/>
              </a:spcBef>
              <a:buFont typeface="Arial" panose="020B0604020202020204" pitchFamily="34" charset="0"/>
              <a:buChar char="•"/>
              <a:defRPr/>
            </a:pPr>
            <a:r>
              <a:rPr lang="en-GB" dirty="0">
                <a:ea typeface="Times New Roman" pitchFamily="18" charset="0"/>
                <a:cs typeface="Arial" charset="0"/>
              </a:rPr>
              <a:t>Also accept referrals from community sources e.g. GP, social work</a:t>
            </a:r>
          </a:p>
          <a:p>
            <a:pPr marL="457200" indent="-457200">
              <a:lnSpc>
                <a:spcPct val="80000"/>
              </a:lnSpc>
              <a:spcBef>
                <a:spcPct val="0"/>
              </a:spcBef>
              <a:buFont typeface="Arial" panose="020B0604020202020204" pitchFamily="34" charset="0"/>
              <a:buChar char="•"/>
              <a:defRPr/>
            </a:pPr>
            <a:r>
              <a:rPr lang="en-GB" dirty="0">
                <a:ea typeface="Times New Roman" pitchFamily="18" charset="0"/>
                <a:cs typeface="Arial" charset="0"/>
              </a:rPr>
              <a:t>Rehabilitation takes places in peoples homes, workplaces, local communities as </a:t>
            </a:r>
            <a:r>
              <a:rPr lang="en-GB" dirty="0" smtClean="0">
                <a:ea typeface="Times New Roman" pitchFamily="18" charset="0"/>
                <a:cs typeface="Arial" charset="0"/>
              </a:rPr>
              <a:t>required</a:t>
            </a:r>
          </a:p>
          <a:p>
            <a:pPr marL="457200" indent="-457200">
              <a:lnSpc>
                <a:spcPct val="80000"/>
              </a:lnSpc>
              <a:spcBef>
                <a:spcPct val="0"/>
              </a:spcBef>
              <a:buFont typeface="Arial" panose="020B0604020202020204" pitchFamily="34" charset="0"/>
              <a:buChar char="•"/>
              <a:defRPr/>
            </a:pPr>
            <a:r>
              <a:rPr lang="en-GB" dirty="0" smtClean="0">
                <a:ea typeface="Times New Roman" pitchFamily="18" charset="0"/>
                <a:cs typeface="Arial" charset="0"/>
              </a:rPr>
              <a:t>Three acute hospitals in Lanarkshire but no dedicated brain injury/neurology ward. BI patients scattered across sites and wards.</a:t>
            </a:r>
          </a:p>
          <a:p>
            <a:pPr marL="457200" indent="-457200">
              <a:lnSpc>
                <a:spcPct val="80000"/>
              </a:lnSpc>
              <a:spcBef>
                <a:spcPct val="0"/>
              </a:spcBef>
              <a:buFont typeface="Arial" panose="020B0604020202020204" pitchFamily="34" charset="0"/>
              <a:buChar char="•"/>
              <a:defRPr/>
            </a:pPr>
            <a:r>
              <a:rPr lang="en-GB" dirty="0" smtClean="0">
                <a:ea typeface="Times New Roman" pitchFamily="18" charset="0"/>
                <a:cs typeface="Arial" charset="0"/>
              </a:rPr>
              <a:t>Team can provide consultation to acute staff but in-reach work limited.</a:t>
            </a:r>
            <a:endParaRPr lang="en-GB" dirty="0">
              <a:ea typeface="Times New Roman" pitchFamily="18" charset="0"/>
              <a:cs typeface="Arial" charset="0"/>
            </a:endParaRPr>
          </a:p>
        </p:txBody>
      </p:sp>
      <p:sp>
        <p:nvSpPr>
          <p:cNvPr id="3" name="Title 2">
            <a:extLst>
              <a:ext uri="{FF2B5EF4-FFF2-40B4-BE49-F238E27FC236}">
                <a16:creationId xmlns:a16="http://schemas.microsoft.com/office/drawing/2014/main" id="{CFE4DB06-B18D-1042-B000-B1F00389F928}"/>
              </a:ext>
            </a:extLst>
          </p:cNvPr>
          <p:cNvSpPr>
            <a:spLocks noGrp="1"/>
          </p:cNvSpPr>
          <p:nvPr>
            <p:ph type="title"/>
          </p:nvPr>
        </p:nvSpPr>
        <p:spPr/>
        <p:txBody>
          <a:bodyPr/>
          <a:lstStyle/>
          <a:p>
            <a:r>
              <a:rPr lang="en-GB" dirty="0"/>
              <a:t>The Community Brain Injury </a:t>
            </a:r>
            <a:r>
              <a:rPr lang="en-GB" dirty="0" smtClean="0"/>
              <a:t>Team (CBIT)</a:t>
            </a:r>
            <a:endParaRPr lang="en-GB" dirty="0"/>
          </a:p>
        </p:txBody>
      </p:sp>
    </p:spTree>
    <p:extLst>
      <p:ext uri="{BB962C8B-B14F-4D97-AF65-F5344CB8AC3E}">
        <p14:creationId xmlns:p14="http://schemas.microsoft.com/office/powerpoint/2010/main" val="364111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8650" y="1690689"/>
            <a:ext cx="7886700" cy="4344351"/>
          </a:xfrm>
        </p:spPr>
        <p:txBody>
          <a:bodyPr>
            <a:normAutofit lnSpcReduction="10000"/>
          </a:bodyPr>
          <a:lstStyle/>
          <a:p>
            <a:r>
              <a:rPr lang="en-GB" b="1" dirty="0" smtClean="0"/>
              <a:t>Where am I at?</a:t>
            </a:r>
          </a:p>
          <a:p>
            <a:r>
              <a:rPr lang="en-GB" dirty="0" smtClean="0"/>
              <a:t>I’m grumpy with my wife, I can lose my temper over nothing. I feel useless around the house, a burden, not providing. Don’t feel in control. My left side isn’t as strong now. I can be a bit wobbly.</a:t>
            </a:r>
            <a:endParaRPr lang="en-GB" dirty="0"/>
          </a:p>
          <a:p>
            <a:r>
              <a:rPr lang="en-GB" b="1" dirty="0" smtClean="0"/>
              <a:t>Where I want to be?</a:t>
            </a:r>
          </a:p>
          <a:p>
            <a:r>
              <a:rPr lang="en-GB" dirty="0" smtClean="0"/>
              <a:t>I want to be able to jump in the car and go where I want. Want to feel calm and in control. Get back to work and do more around the house (DIY).</a:t>
            </a:r>
            <a:endParaRPr lang="en-GB" dirty="0"/>
          </a:p>
        </p:txBody>
      </p:sp>
      <p:sp>
        <p:nvSpPr>
          <p:cNvPr id="3" name="Title 2"/>
          <p:cNvSpPr>
            <a:spLocks noGrp="1"/>
          </p:cNvSpPr>
          <p:nvPr>
            <p:ph type="title"/>
          </p:nvPr>
        </p:nvSpPr>
        <p:spPr/>
        <p:txBody>
          <a:bodyPr/>
          <a:lstStyle/>
          <a:p>
            <a:r>
              <a:rPr lang="en-GB" dirty="0" smtClean="0"/>
              <a:t>Goal Setting with John</a:t>
            </a:r>
            <a:endParaRPr lang="en-GB" dirty="0"/>
          </a:p>
        </p:txBody>
      </p:sp>
    </p:spTree>
    <p:extLst>
      <p:ext uri="{BB962C8B-B14F-4D97-AF65-F5344CB8AC3E}">
        <p14:creationId xmlns:p14="http://schemas.microsoft.com/office/powerpoint/2010/main" val="298116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8650" y="1690689"/>
            <a:ext cx="7886700" cy="4213721"/>
          </a:xfrm>
        </p:spPr>
        <p:txBody>
          <a:bodyPr>
            <a:normAutofit/>
          </a:bodyPr>
          <a:lstStyle/>
          <a:p>
            <a:pPr marL="457200" indent="-457200">
              <a:buFont typeface="Arial" panose="020B0604020202020204" pitchFamily="34" charset="0"/>
              <a:buChar char="•"/>
            </a:pPr>
            <a:r>
              <a:rPr lang="en-GB" dirty="0" smtClean="0"/>
              <a:t>To keep my cool &amp; manage my temper </a:t>
            </a:r>
          </a:p>
          <a:p>
            <a:pPr marL="457200" indent="-457200">
              <a:buFont typeface="Arial" panose="020B0604020202020204" pitchFamily="34" charset="0"/>
              <a:buChar char="•"/>
            </a:pPr>
            <a:r>
              <a:rPr lang="en-GB" dirty="0" smtClean="0"/>
              <a:t>To be able to play a round of 9 hole golf with my friends</a:t>
            </a:r>
            <a:endParaRPr lang="en-GB" dirty="0"/>
          </a:p>
          <a:p>
            <a:pPr marL="457200" indent="-457200">
              <a:buFont typeface="Arial" panose="020B0604020202020204" pitchFamily="34" charset="0"/>
              <a:buChar char="•"/>
            </a:pPr>
            <a:r>
              <a:rPr lang="en-GB" dirty="0" smtClean="0"/>
              <a:t>To be able to complete DIY tasks around the home</a:t>
            </a:r>
          </a:p>
          <a:p>
            <a:pPr marL="457200" indent="-457200">
              <a:buFont typeface="Arial" panose="020B0604020202020204" pitchFamily="34" charset="0"/>
              <a:buChar char="•"/>
            </a:pPr>
            <a:r>
              <a:rPr lang="en-GB" dirty="0" smtClean="0"/>
              <a:t>To return to work</a:t>
            </a:r>
          </a:p>
          <a:p>
            <a:pPr marL="457200" indent="-457200">
              <a:buFont typeface="Arial" panose="020B0604020202020204" pitchFamily="34" charset="0"/>
              <a:buChar char="•"/>
            </a:pPr>
            <a:r>
              <a:rPr lang="en-GB" dirty="0" smtClean="0"/>
              <a:t>To return to driving</a:t>
            </a:r>
          </a:p>
          <a:p>
            <a:pPr marL="457200" indent="-457200">
              <a:buFont typeface="Arial" panose="020B0604020202020204" pitchFamily="34" charset="0"/>
              <a:buChar char="•"/>
            </a:pPr>
            <a:endParaRPr lang="en-GB" dirty="0"/>
          </a:p>
        </p:txBody>
      </p:sp>
      <p:sp>
        <p:nvSpPr>
          <p:cNvPr id="3" name="Title 2"/>
          <p:cNvSpPr>
            <a:spLocks noGrp="1"/>
          </p:cNvSpPr>
          <p:nvPr>
            <p:ph type="title"/>
          </p:nvPr>
        </p:nvSpPr>
        <p:spPr/>
        <p:txBody>
          <a:bodyPr/>
          <a:lstStyle/>
          <a:p>
            <a:r>
              <a:rPr lang="en-GB" dirty="0" smtClean="0"/>
              <a:t>John’s GAP Goals</a:t>
            </a:r>
            <a:endParaRPr lang="en-GB" dirty="0"/>
          </a:p>
        </p:txBody>
      </p:sp>
    </p:spTree>
    <p:extLst>
      <p:ext uri="{BB962C8B-B14F-4D97-AF65-F5344CB8AC3E}">
        <p14:creationId xmlns:p14="http://schemas.microsoft.com/office/powerpoint/2010/main" val="290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8650" y="1829788"/>
            <a:ext cx="7886700" cy="4058056"/>
          </a:xfrm>
        </p:spPr>
        <p:txBody>
          <a:bodyPr>
            <a:normAutofit/>
          </a:bodyPr>
          <a:lstStyle/>
          <a:p>
            <a:pPr marL="457200" indent="-457200">
              <a:buFont typeface="Arial" panose="020B0604020202020204" pitchFamily="34" charset="0"/>
              <a:buChar char="•"/>
            </a:pPr>
            <a:r>
              <a:rPr lang="en-GB" dirty="0" smtClean="0"/>
              <a:t>To learn about the factors that influence my temper</a:t>
            </a:r>
          </a:p>
          <a:p>
            <a:pPr marL="457200" indent="-457200">
              <a:buFont typeface="Arial" panose="020B0604020202020204" pitchFamily="34" charset="0"/>
              <a:buChar char="•"/>
            </a:pPr>
            <a:r>
              <a:rPr lang="en-GB" dirty="0" smtClean="0"/>
              <a:t>To learn how anger impacts my body – fight or flight</a:t>
            </a:r>
          </a:p>
          <a:p>
            <a:pPr marL="457200" indent="-457200">
              <a:buFont typeface="Arial" panose="020B0604020202020204" pitchFamily="34" charset="0"/>
              <a:buChar char="•"/>
            </a:pPr>
            <a:r>
              <a:rPr lang="en-GB" dirty="0" smtClean="0"/>
              <a:t>To learn a breathing technique to help me manage the physical symptoms</a:t>
            </a:r>
          </a:p>
          <a:p>
            <a:pPr marL="457200" indent="-457200">
              <a:buFont typeface="Arial" panose="020B0604020202020204" pitchFamily="34" charset="0"/>
              <a:buChar char="•"/>
            </a:pPr>
            <a:r>
              <a:rPr lang="en-GB" dirty="0" smtClean="0"/>
              <a:t>To keep a record of times I lose my temper -with help</a:t>
            </a:r>
          </a:p>
          <a:p>
            <a:pPr marL="457200" indent="-457200">
              <a:buFont typeface="Arial" panose="020B0604020202020204" pitchFamily="34" charset="0"/>
              <a:buChar char="•"/>
            </a:pPr>
            <a:r>
              <a:rPr lang="en-GB" dirty="0" smtClean="0"/>
              <a:t>To practice ‘STOP &amp; think’ before reacting</a:t>
            </a:r>
          </a:p>
          <a:p>
            <a:pPr marL="457200" indent="-457200">
              <a:buFont typeface="Arial" panose="020B0604020202020204" pitchFamily="34" charset="0"/>
              <a:buChar char="•"/>
            </a:pPr>
            <a:endParaRPr lang="en-GB" dirty="0"/>
          </a:p>
        </p:txBody>
      </p:sp>
      <p:sp>
        <p:nvSpPr>
          <p:cNvPr id="3" name="Title 2"/>
          <p:cNvSpPr>
            <a:spLocks noGrp="1"/>
          </p:cNvSpPr>
          <p:nvPr>
            <p:ph type="title"/>
          </p:nvPr>
        </p:nvSpPr>
        <p:spPr/>
        <p:txBody>
          <a:bodyPr/>
          <a:lstStyle/>
          <a:p>
            <a:r>
              <a:rPr lang="en-GB" dirty="0" smtClean="0"/>
              <a:t>Action Plan – To keep cool and manage my temper</a:t>
            </a:r>
            <a:endParaRPr lang="en-GB" dirty="0"/>
          </a:p>
        </p:txBody>
      </p:sp>
    </p:spTree>
    <p:extLst>
      <p:ext uri="{BB962C8B-B14F-4D97-AF65-F5344CB8AC3E}">
        <p14:creationId xmlns:p14="http://schemas.microsoft.com/office/powerpoint/2010/main" val="323602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Interventions</a:t>
            </a:r>
            <a:endParaRPr lang="en-GB" dirty="0"/>
          </a:p>
        </p:txBody>
      </p:sp>
      <p:sp>
        <p:nvSpPr>
          <p:cNvPr id="3" name="Content Placeholder 2"/>
          <p:cNvSpPr>
            <a:spLocks noGrp="1"/>
          </p:cNvSpPr>
          <p:nvPr>
            <p:ph idx="1"/>
          </p:nvPr>
        </p:nvSpPr>
        <p:spPr/>
        <p:txBody>
          <a:bodyPr/>
          <a:lstStyle/>
          <a:p>
            <a:endParaRPr lang="en-GB" b="1" dirty="0" smtClean="0"/>
          </a:p>
          <a:p>
            <a:r>
              <a:rPr lang="en-GB" b="1" dirty="0" smtClean="0"/>
              <a:t>Physio</a:t>
            </a:r>
            <a:r>
              <a:rPr lang="en-GB" b="1" dirty="0"/>
              <a:t>: </a:t>
            </a:r>
            <a:r>
              <a:rPr lang="en-GB" dirty="0"/>
              <a:t>HEP for strength, balance (AP </a:t>
            </a:r>
            <a:r>
              <a:rPr lang="en-GB" dirty="0" smtClean="0"/>
              <a:t>support), moving on to attend gym….</a:t>
            </a:r>
          </a:p>
          <a:p>
            <a:endParaRPr lang="en-GB" dirty="0"/>
          </a:p>
          <a:p>
            <a:r>
              <a:rPr lang="en-GB" dirty="0"/>
              <a:t> AP – walking programme, attending gym, playing golf</a:t>
            </a:r>
          </a:p>
          <a:p>
            <a:pPr marL="0" indent="0">
              <a:buNone/>
            </a:pPr>
            <a:endParaRPr lang="en-GB" dirty="0" smtClean="0"/>
          </a:p>
          <a:p>
            <a:pPr marL="0" indent="0">
              <a:buNone/>
            </a:pPr>
            <a:r>
              <a:rPr lang="en-GB" dirty="0" smtClean="0"/>
              <a:t> </a:t>
            </a:r>
            <a:endParaRPr lang="en-GB" dirty="0"/>
          </a:p>
          <a:p>
            <a:pPr marL="0" indent="0">
              <a:buNone/>
            </a:pPr>
            <a:endParaRPr lang="en-GB" dirty="0"/>
          </a:p>
        </p:txBody>
      </p:sp>
    </p:spTree>
    <p:extLst>
      <p:ext uri="{BB962C8B-B14F-4D97-AF65-F5344CB8AC3E}">
        <p14:creationId xmlns:p14="http://schemas.microsoft.com/office/powerpoint/2010/main" val="332388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1520" y="332656"/>
            <a:ext cx="8208912" cy="1008112"/>
          </a:xfrm>
        </p:spPr>
        <p:txBody>
          <a:bodyPr/>
          <a:lstStyle/>
          <a:p>
            <a:pPr algn="ctr"/>
            <a:r>
              <a:rPr lang="en-GB" dirty="0"/>
              <a:t>Lifestyle</a:t>
            </a:r>
          </a:p>
        </p:txBody>
      </p:sp>
      <p:graphicFrame>
        <p:nvGraphicFramePr>
          <p:cNvPr id="17" name="Content Placeholder 16"/>
          <p:cNvGraphicFramePr>
            <a:graphicFrameLocks noGrp="1"/>
          </p:cNvGraphicFramePr>
          <p:nvPr>
            <p:ph idx="1"/>
          </p:nvPr>
        </p:nvGraphicFramePr>
        <p:xfrm>
          <a:off x="251520" y="2276872"/>
          <a:ext cx="4788024"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hevron 17"/>
          <p:cNvSpPr/>
          <p:nvPr/>
        </p:nvSpPr>
        <p:spPr>
          <a:xfrm>
            <a:off x="5076056" y="3501008"/>
            <a:ext cx="699577" cy="77781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p:cNvSpPr/>
          <p:nvPr/>
        </p:nvSpPr>
        <p:spPr>
          <a:xfrm>
            <a:off x="6228184" y="3140968"/>
            <a:ext cx="2592288" cy="2215991"/>
          </a:xfrm>
          <a:prstGeom prst="rect">
            <a:avLst/>
          </a:prstGeom>
        </p:spPr>
        <p:txBody>
          <a:bodyPr wrap="square">
            <a:spAutoFit/>
          </a:bodyPr>
          <a:lstStyle/>
          <a:p>
            <a:r>
              <a:rPr lang="en-GB" sz="2400" dirty="0"/>
              <a:t>Goals to </a:t>
            </a:r>
            <a:r>
              <a:rPr lang="en-GB" sz="2400" dirty="0">
                <a:latin typeface="Calibri"/>
              </a:rPr>
              <a:t>↑</a:t>
            </a:r>
            <a:r>
              <a:rPr lang="en-GB" sz="2400" dirty="0"/>
              <a:t> activity and lifestyle changes PRIOR to D/C for maintenance </a:t>
            </a:r>
            <a:r>
              <a:rPr lang="en-GB" dirty="0" smtClean="0"/>
              <a:t>(Hamilton et al, 2016)</a:t>
            </a:r>
            <a:endParaRPr lang="en-GB" dirty="0"/>
          </a:p>
        </p:txBody>
      </p:sp>
      <p:sp>
        <p:nvSpPr>
          <p:cNvPr id="20" name="Rectangle 19"/>
          <p:cNvSpPr/>
          <p:nvPr/>
        </p:nvSpPr>
        <p:spPr>
          <a:xfrm>
            <a:off x="323528" y="1340769"/>
            <a:ext cx="8820472" cy="830997"/>
          </a:xfrm>
          <a:prstGeom prst="rect">
            <a:avLst/>
          </a:prstGeom>
        </p:spPr>
        <p:txBody>
          <a:bodyPr wrap="square">
            <a:spAutoFit/>
          </a:bodyPr>
          <a:lstStyle/>
          <a:p>
            <a:r>
              <a:rPr lang="en-GB" sz="2400" dirty="0"/>
              <a:t>Higher risk of sedentary lifestyle (Mossberg et al, 2010) </a:t>
            </a:r>
          </a:p>
          <a:p>
            <a:r>
              <a:rPr lang="en-GB" sz="2400" dirty="0"/>
              <a:t>Combination of physical/cognitive changes - circle of inactivity</a:t>
            </a:r>
          </a:p>
        </p:txBody>
      </p:sp>
    </p:spTree>
    <p:extLst>
      <p:ext uri="{BB962C8B-B14F-4D97-AF65-F5344CB8AC3E}">
        <p14:creationId xmlns:p14="http://schemas.microsoft.com/office/powerpoint/2010/main" val="202401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Interventions</a:t>
            </a:r>
            <a:endParaRPr lang="en-GB" dirty="0"/>
          </a:p>
        </p:txBody>
      </p:sp>
      <p:sp>
        <p:nvSpPr>
          <p:cNvPr id="3" name="Content Placeholder 2"/>
          <p:cNvSpPr>
            <a:spLocks noGrp="1"/>
          </p:cNvSpPr>
          <p:nvPr>
            <p:ph idx="1"/>
          </p:nvPr>
        </p:nvSpPr>
        <p:spPr/>
        <p:txBody>
          <a:bodyPr>
            <a:normAutofit fontScale="92500" lnSpcReduction="20000"/>
          </a:bodyPr>
          <a:lstStyle/>
          <a:p>
            <a:r>
              <a:rPr lang="en-GB" b="1" dirty="0"/>
              <a:t>Keyworker</a:t>
            </a:r>
            <a:r>
              <a:rPr lang="en-GB" dirty="0"/>
              <a:t> - referrals to Money Matters (benefits), carers service. Signpost to Headway and SABIN websites. Provision of driving information</a:t>
            </a:r>
            <a:r>
              <a:rPr lang="en-GB" dirty="0" smtClean="0"/>
              <a:t>.</a:t>
            </a:r>
          </a:p>
          <a:p>
            <a:endParaRPr lang="en-GB" b="1" dirty="0"/>
          </a:p>
          <a:p>
            <a:r>
              <a:rPr lang="en-GB" b="1" dirty="0" smtClean="0"/>
              <a:t>OT: </a:t>
            </a:r>
            <a:r>
              <a:rPr lang="en-GB" dirty="0" smtClean="0"/>
              <a:t>fatigue management (with wife) – rest breaks, getting out of ‘boom/bust’</a:t>
            </a:r>
          </a:p>
          <a:p>
            <a:r>
              <a:rPr lang="en-GB" dirty="0"/>
              <a:t>S</a:t>
            </a:r>
            <a:r>
              <a:rPr lang="en-GB" dirty="0" smtClean="0"/>
              <a:t>tructuring </a:t>
            </a:r>
            <a:r>
              <a:rPr lang="en-GB" dirty="0"/>
              <a:t>day – calendar, </a:t>
            </a:r>
            <a:r>
              <a:rPr lang="en-GB" dirty="0" smtClean="0"/>
              <a:t>diary, talk time before kitchen tasks (not during)</a:t>
            </a:r>
          </a:p>
          <a:p>
            <a:r>
              <a:rPr lang="en-GB" dirty="0" smtClean="0"/>
              <a:t>VR Hub – DIY assessment (flat-pack furniture), liaising with employer – work strengthening</a:t>
            </a:r>
          </a:p>
          <a:p>
            <a:r>
              <a:rPr lang="en-GB" dirty="0"/>
              <a:t>D</a:t>
            </a:r>
            <a:r>
              <a:rPr lang="en-GB" dirty="0" smtClean="0"/>
              <a:t>riving </a:t>
            </a:r>
            <a:r>
              <a:rPr lang="en-GB" dirty="0" err="1"/>
              <a:t>ax</a:t>
            </a:r>
            <a:r>
              <a:rPr lang="en-GB" dirty="0" smtClean="0"/>
              <a:t>.</a:t>
            </a:r>
          </a:p>
          <a:p>
            <a:pPr marL="0" indent="0">
              <a:buNone/>
            </a:pPr>
            <a:endParaRPr lang="en-GB" b="1" dirty="0"/>
          </a:p>
        </p:txBody>
      </p:sp>
    </p:spTree>
    <p:extLst>
      <p:ext uri="{BB962C8B-B14F-4D97-AF65-F5344CB8AC3E}">
        <p14:creationId xmlns:p14="http://schemas.microsoft.com/office/powerpoint/2010/main" val="289325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b="1" dirty="0" smtClean="0"/>
              <a:t>Fatigue</a:t>
            </a:r>
            <a:endParaRPr lang="en-GB" b="1" dirty="0"/>
          </a:p>
        </p:txBody>
      </p:sp>
      <p:sp>
        <p:nvSpPr>
          <p:cNvPr id="3" name="Content Placeholder 2"/>
          <p:cNvSpPr>
            <a:spLocks noGrp="1"/>
          </p:cNvSpPr>
          <p:nvPr>
            <p:ph sz="half" idx="1"/>
          </p:nvPr>
        </p:nvSpPr>
        <p:spPr>
          <a:xfrm>
            <a:off x="457200" y="1412776"/>
            <a:ext cx="8219256" cy="4824536"/>
          </a:xfrm>
        </p:spPr>
        <p:txBody>
          <a:bodyPr>
            <a:noAutofit/>
          </a:bodyPr>
          <a:lstStyle/>
          <a:p>
            <a:endParaRPr lang="en-GB" sz="2400" dirty="0" smtClean="0"/>
          </a:p>
          <a:p>
            <a:endParaRPr lang="en-GB" sz="2400" dirty="0"/>
          </a:p>
        </p:txBody>
      </p:sp>
      <p:sp>
        <p:nvSpPr>
          <p:cNvPr id="5" name="Content Placeholder 1"/>
          <p:cNvSpPr>
            <a:spLocks noGrp="1"/>
          </p:cNvSpPr>
          <p:nvPr>
            <p:ph sz="half" idx="2"/>
          </p:nvPr>
        </p:nvSpPr>
        <p:spPr>
          <a:xfrm>
            <a:off x="518864" y="1573065"/>
            <a:ext cx="8229600" cy="4525963"/>
          </a:xfrm>
        </p:spPr>
        <p:txBody>
          <a:bodyPr/>
          <a:lstStyle/>
          <a:p>
            <a:endParaRPr lang="en-GB" dirty="0" smtClean="0"/>
          </a:p>
          <a:p>
            <a:endParaRPr lang="en-GB" dirty="0" smtClean="0"/>
          </a:p>
        </p:txBody>
      </p:sp>
      <p:sp>
        <p:nvSpPr>
          <p:cNvPr id="6" name="Cloud Callout 5"/>
          <p:cNvSpPr/>
          <p:nvPr/>
        </p:nvSpPr>
        <p:spPr>
          <a:xfrm>
            <a:off x="251520" y="1556792"/>
            <a:ext cx="3816424" cy="2520280"/>
          </a:xfrm>
          <a:prstGeom prst="cloudCallou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t>“It’s just like a wave that sweeps over you out of nowhere”</a:t>
            </a:r>
          </a:p>
        </p:txBody>
      </p:sp>
      <p:sp>
        <p:nvSpPr>
          <p:cNvPr id="8" name="Rounded Rectangular Callout 7"/>
          <p:cNvSpPr/>
          <p:nvPr/>
        </p:nvSpPr>
        <p:spPr>
          <a:xfrm>
            <a:off x="5220072" y="1052736"/>
            <a:ext cx="3528392" cy="2664296"/>
          </a:xfrm>
          <a:prstGeom prst="wedgeRoundRectCallou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“Others can’t see it ... I don’t look different... They think she’s just a bit lazy”</a:t>
            </a:r>
          </a:p>
          <a:p>
            <a:pPr algn="ctr"/>
            <a:endParaRPr lang="en-GB" dirty="0"/>
          </a:p>
        </p:txBody>
      </p:sp>
      <p:sp>
        <p:nvSpPr>
          <p:cNvPr id="9" name="Oval Callout 8"/>
          <p:cNvSpPr/>
          <p:nvPr/>
        </p:nvSpPr>
        <p:spPr>
          <a:xfrm>
            <a:off x="2195736" y="3861048"/>
            <a:ext cx="3888432" cy="2160240"/>
          </a:xfrm>
          <a:prstGeom prst="wedgeEllipseCallou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smtClean="0">
              <a:solidFill>
                <a:schemeClr val="tx1"/>
              </a:solidFill>
            </a:endParaRPr>
          </a:p>
          <a:p>
            <a:pPr algn="ctr"/>
            <a:r>
              <a:rPr lang="en-GB" b="1" dirty="0" smtClean="0">
                <a:solidFill>
                  <a:schemeClr val="tx1"/>
                </a:solidFill>
              </a:rPr>
              <a:t>“It’s just like this cloud that comes over... My brain will shut off ... It just can’t cope with it”</a:t>
            </a:r>
          </a:p>
          <a:p>
            <a:pPr algn="ctr"/>
            <a:endParaRPr lang="en-GB" dirty="0"/>
          </a:p>
        </p:txBody>
      </p:sp>
    </p:spTree>
    <p:extLst>
      <p:ext uri="{BB962C8B-B14F-4D97-AF65-F5344CB8AC3E}">
        <p14:creationId xmlns:p14="http://schemas.microsoft.com/office/powerpoint/2010/main" val="129444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408712" cy="1143000"/>
          </a:xfrm>
        </p:spPr>
        <p:txBody>
          <a:bodyPr>
            <a:normAutofit/>
          </a:bodyPr>
          <a:lstStyle/>
          <a:p>
            <a:pPr algn="ctr"/>
            <a:r>
              <a:rPr lang="en-GB" b="1" dirty="0" smtClean="0"/>
              <a:t>Triggers of Fatigue</a:t>
            </a:r>
            <a:endParaRPr lang="en-GB" b="1" dirty="0"/>
          </a:p>
        </p:txBody>
      </p:sp>
      <p:graphicFrame>
        <p:nvGraphicFramePr>
          <p:cNvPr id="6" name="Content Placeholder 5"/>
          <p:cNvGraphicFramePr>
            <a:graphicFrameLocks noGrp="1"/>
          </p:cNvGraphicFramePr>
          <p:nvPr>
            <p:ph idx="1"/>
            <p:extLst/>
          </p:nvPr>
        </p:nvGraphicFramePr>
        <p:xfrm>
          <a:off x="0" y="170080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497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136904" cy="792088"/>
          </a:xfrm>
        </p:spPr>
        <p:txBody>
          <a:bodyPr>
            <a:normAutofit/>
          </a:bodyPr>
          <a:lstStyle/>
          <a:p>
            <a:r>
              <a:rPr lang="en-GB" b="1" dirty="0" smtClean="0"/>
              <a:t>Managing Fatigue -The </a:t>
            </a:r>
            <a:r>
              <a:rPr lang="en-GB" b="1" dirty="0"/>
              <a:t>4 </a:t>
            </a:r>
            <a:r>
              <a:rPr lang="en-GB" b="1" dirty="0" smtClean="0"/>
              <a:t>P’s</a:t>
            </a:r>
            <a:endParaRPr lang="en-GB" b="1" dirty="0"/>
          </a:p>
        </p:txBody>
      </p:sp>
      <p:sp>
        <p:nvSpPr>
          <p:cNvPr id="12" name="Rectangle 11"/>
          <p:cNvSpPr/>
          <p:nvPr/>
        </p:nvSpPr>
        <p:spPr>
          <a:xfrm>
            <a:off x="683568" y="4005064"/>
            <a:ext cx="6984776" cy="864096"/>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smtClean="0">
                <a:solidFill>
                  <a:schemeClr val="tx1"/>
                </a:solidFill>
              </a:rPr>
              <a:t>Planning</a:t>
            </a:r>
            <a:r>
              <a:rPr lang="en-GB" sz="2400" b="1" dirty="0" smtClean="0">
                <a:solidFill>
                  <a:schemeClr val="tx1"/>
                </a:solidFill>
              </a:rPr>
              <a:t>: 		</a:t>
            </a:r>
            <a:r>
              <a:rPr lang="en-GB" sz="2200" dirty="0" smtClean="0">
                <a:solidFill>
                  <a:schemeClr val="tx1"/>
                </a:solidFill>
              </a:rPr>
              <a:t>organisation of an individuals 			day/tasks in advance</a:t>
            </a:r>
            <a:endParaRPr lang="en-GB" sz="2200" dirty="0">
              <a:solidFill>
                <a:schemeClr val="tx1"/>
              </a:solidFill>
            </a:endParaRPr>
          </a:p>
        </p:txBody>
      </p:sp>
      <p:sp>
        <p:nvSpPr>
          <p:cNvPr id="13" name="Rectangle 12"/>
          <p:cNvSpPr/>
          <p:nvPr/>
        </p:nvSpPr>
        <p:spPr>
          <a:xfrm>
            <a:off x="683568" y="5013176"/>
            <a:ext cx="6984776" cy="864096"/>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a:solidFill>
                  <a:schemeClr val="tx1"/>
                </a:solidFill>
              </a:rPr>
              <a:t>Problem solving</a:t>
            </a:r>
            <a:r>
              <a:rPr lang="en-GB" sz="2400" b="1" dirty="0">
                <a:solidFill>
                  <a:schemeClr val="tx1"/>
                </a:solidFill>
              </a:rPr>
              <a:t>: </a:t>
            </a:r>
            <a:r>
              <a:rPr lang="en-GB" sz="2400" b="1" dirty="0" smtClean="0">
                <a:solidFill>
                  <a:schemeClr val="tx1"/>
                </a:solidFill>
              </a:rPr>
              <a:t>	</a:t>
            </a:r>
            <a:r>
              <a:rPr lang="en-GB" sz="2200" dirty="0" smtClean="0">
                <a:solidFill>
                  <a:schemeClr val="tx1"/>
                </a:solidFill>
              </a:rPr>
              <a:t>it’s </a:t>
            </a:r>
            <a:r>
              <a:rPr lang="en-GB" sz="2200" dirty="0">
                <a:solidFill>
                  <a:schemeClr val="tx1"/>
                </a:solidFill>
              </a:rPr>
              <a:t>not what you do, it’s how </a:t>
            </a:r>
            <a:r>
              <a:rPr lang="en-GB" sz="2200" dirty="0" smtClean="0">
                <a:solidFill>
                  <a:schemeClr val="tx1"/>
                </a:solidFill>
              </a:rPr>
              <a:t>				you </a:t>
            </a:r>
            <a:r>
              <a:rPr lang="en-GB" sz="2200" dirty="0">
                <a:solidFill>
                  <a:schemeClr val="tx1"/>
                </a:solidFill>
              </a:rPr>
              <a:t>do it</a:t>
            </a:r>
          </a:p>
        </p:txBody>
      </p:sp>
      <p:sp>
        <p:nvSpPr>
          <p:cNvPr id="8" name="Rectangle 7"/>
          <p:cNvSpPr/>
          <p:nvPr/>
        </p:nvSpPr>
        <p:spPr>
          <a:xfrm>
            <a:off x="683568" y="2996952"/>
            <a:ext cx="6984776" cy="864096"/>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smtClean="0">
                <a:solidFill>
                  <a:schemeClr val="tx1"/>
                </a:solidFill>
              </a:rPr>
              <a:t>Prioritising</a:t>
            </a:r>
            <a:r>
              <a:rPr lang="en-GB" sz="2400" b="1" dirty="0" smtClean="0">
                <a:solidFill>
                  <a:schemeClr val="tx1"/>
                </a:solidFill>
              </a:rPr>
              <a:t>: 		</a:t>
            </a:r>
            <a:r>
              <a:rPr lang="en-GB" sz="2200" dirty="0" smtClean="0">
                <a:solidFill>
                  <a:schemeClr val="tx1"/>
                </a:solidFill>
              </a:rPr>
              <a:t>which tasks are essential?</a:t>
            </a:r>
          </a:p>
          <a:p>
            <a:endParaRPr lang="en-GB" sz="2200" dirty="0">
              <a:solidFill>
                <a:schemeClr val="tx1"/>
              </a:solidFill>
            </a:endParaRPr>
          </a:p>
        </p:txBody>
      </p:sp>
      <p:sp>
        <p:nvSpPr>
          <p:cNvPr id="10" name="Rectangle 9"/>
          <p:cNvSpPr/>
          <p:nvPr/>
        </p:nvSpPr>
        <p:spPr>
          <a:xfrm>
            <a:off x="683568" y="1988840"/>
            <a:ext cx="6984776" cy="86409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u="sng" dirty="0" smtClean="0">
                <a:solidFill>
                  <a:schemeClr val="tx1"/>
                </a:solidFill>
              </a:rPr>
              <a:t>Pacing</a:t>
            </a:r>
            <a:r>
              <a:rPr lang="en-GB" sz="2400" b="1" dirty="0" smtClean="0">
                <a:solidFill>
                  <a:schemeClr val="tx1"/>
                </a:solidFill>
              </a:rPr>
              <a:t>: 		</a:t>
            </a:r>
            <a:r>
              <a:rPr lang="en-GB" sz="2200" dirty="0" smtClean="0">
                <a:solidFill>
                  <a:schemeClr val="tx1"/>
                </a:solidFill>
              </a:rPr>
              <a:t>avoiding boom and bust, regular 			rest periods and micro-breaks</a:t>
            </a:r>
            <a:endParaRPr lang="en-GB" sz="2200" dirty="0">
              <a:solidFill>
                <a:schemeClr val="tx1"/>
              </a:solidFill>
            </a:endParaRPr>
          </a:p>
        </p:txBody>
      </p:sp>
    </p:spTree>
    <p:extLst>
      <p:ext uri="{BB962C8B-B14F-4D97-AF65-F5344CB8AC3E}">
        <p14:creationId xmlns:p14="http://schemas.microsoft.com/office/powerpoint/2010/main" val="126799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1000" fill="hold"/>
                                        <p:tgtEl>
                                          <p:spTgt spid="13"/>
                                        </p:tgtEl>
                                        <p:attrNameLst>
                                          <p:attrName>ppt_x</p:attrName>
                                        </p:attrNameLst>
                                      </p:cBhvr>
                                      <p:tavLst>
                                        <p:tav tm="0">
                                          <p:val>
                                            <p:strVal val="#ppt_x"/>
                                          </p:val>
                                        </p:tav>
                                        <p:tav tm="100000">
                                          <p:val>
                                            <p:strVal val="#ppt_x"/>
                                          </p:val>
                                        </p:tav>
                                      </p:tavLst>
                                    </p:anim>
                                    <p:anim calcmode="lin" valueType="num">
                                      <p:cBhvr additive="base">
                                        <p:cTn id="26"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rumneyh\AppData\Local\Microsoft\Windows\INetCache\IE\AG9Z35KR\ist2_7880416-3d-reminder-post-it-300x3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136" y="332656"/>
            <a:ext cx="1484784" cy="1484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755575" y="332656"/>
            <a:ext cx="6546561" cy="1462087"/>
          </a:xfrm>
        </p:spPr>
        <p:txBody>
          <a:bodyPr anchor="ctr">
            <a:normAutofit/>
          </a:bodyPr>
          <a:lstStyle/>
          <a:p>
            <a:pPr algn="ctr"/>
            <a:r>
              <a:rPr lang="en-GB" sz="3600" b="1" dirty="0" smtClean="0">
                <a:ea typeface="Times New Roman" pitchFamily="18" charset="0"/>
                <a:cs typeface="Arial" panose="020B0604020202020204" pitchFamily="34" charset="0"/>
              </a:rPr>
              <a:t>Interventions -Cognition</a:t>
            </a:r>
            <a:endParaRPr lang="en-GB" sz="3600" b="1" dirty="0">
              <a:ea typeface="Times New Roman" pitchFamily="18" charset="0"/>
              <a:cs typeface="Arial" panose="020B0604020202020204" pitchFamily="34" charset="0"/>
            </a:endParaRPr>
          </a:p>
        </p:txBody>
      </p:sp>
      <p:sp>
        <p:nvSpPr>
          <p:cNvPr id="3" name="Content Placeholder 2"/>
          <p:cNvSpPr>
            <a:spLocks noGrp="1"/>
          </p:cNvSpPr>
          <p:nvPr>
            <p:ph idx="4294967295"/>
          </p:nvPr>
        </p:nvSpPr>
        <p:spPr>
          <a:xfrm>
            <a:off x="323528" y="1772816"/>
            <a:ext cx="7597775" cy="4895850"/>
          </a:xfrm>
        </p:spPr>
        <p:txBody>
          <a:bodyPr>
            <a:normAutofit/>
          </a:bodyPr>
          <a:lstStyle/>
          <a:p>
            <a:pPr lvl="0">
              <a:spcAft>
                <a:spcPts val="600"/>
              </a:spcAft>
            </a:pPr>
            <a:r>
              <a:rPr lang="en-GB" sz="2400" dirty="0" smtClean="0"/>
              <a:t>Cognitive </a:t>
            </a:r>
            <a:r>
              <a:rPr lang="en-GB" sz="2400" dirty="0"/>
              <a:t>rehabilitation is not about restoring lost functions e.g. ‘improving memory’ but aims to help people to compensate for their cognitive deficits by using strategies and </a:t>
            </a:r>
            <a:r>
              <a:rPr lang="en-GB" sz="2400" dirty="0" smtClean="0"/>
              <a:t>aids</a:t>
            </a:r>
          </a:p>
          <a:p>
            <a:pPr lvl="0"/>
            <a:r>
              <a:rPr lang="en-GB" sz="2400" dirty="0" smtClean="0"/>
              <a:t>Person may </a:t>
            </a:r>
            <a:r>
              <a:rPr lang="en-GB" sz="2400" dirty="0"/>
              <a:t>struggle to take in new information or to remember information after even a short delay. </a:t>
            </a:r>
          </a:p>
          <a:p>
            <a:pPr lvl="0"/>
            <a:r>
              <a:rPr lang="en-GB" sz="2400" dirty="0"/>
              <a:t>Remembering to do things in the future such as taking medications can be difficult (prospective memory)</a:t>
            </a:r>
          </a:p>
          <a:p>
            <a:pPr>
              <a:spcAft>
                <a:spcPts val="600"/>
              </a:spcAft>
            </a:pPr>
            <a:endParaRPr lang="en-GB" sz="2400" dirty="0"/>
          </a:p>
          <a:p>
            <a:pPr lvl="0">
              <a:spcAft>
                <a:spcPts val="600"/>
              </a:spcAft>
            </a:pPr>
            <a:endParaRPr lang="en-GB" sz="2400" dirty="0"/>
          </a:p>
        </p:txBody>
      </p:sp>
      <p:pic>
        <p:nvPicPr>
          <p:cNvPr id="5126" name="Picture 6" descr="C:\Users\rumneyh\AppData\Local\Microsoft\Windows\INetCache\IE\7663W3KR\reminder[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885" y="4909890"/>
            <a:ext cx="1344821" cy="119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42181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8650" y="1829788"/>
            <a:ext cx="7886700" cy="3961412"/>
          </a:xfrm>
        </p:spPr>
        <p:txBody>
          <a:bodyPr>
            <a:normAutofit fontScale="55000" lnSpcReduction="20000"/>
          </a:bodyPr>
          <a:lstStyle/>
          <a:p>
            <a:pPr marL="685800" indent="-685800">
              <a:buFont typeface="Arial" panose="020B0604020202020204" pitchFamily="34" charset="0"/>
              <a:buChar char="•"/>
            </a:pPr>
            <a:r>
              <a:rPr lang="en-GB" sz="7000" dirty="0"/>
              <a:t>Non-progressive brain injury.</a:t>
            </a:r>
          </a:p>
          <a:p>
            <a:pPr marL="685800" indent="-685800">
              <a:buFont typeface="Arial" panose="020B0604020202020204" pitchFamily="34" charset="0"/>
              <a:buChar char="•"/>
            </a:pPr>
            <a:r>
              <a:rPr lang="en-GB" sz="7000" dirty="0"/>
              <a:t>Individual has the potential to benefit from rehabilitation.</a:t>
            </a:r>
          </a:p>
          <a:p>
            <a:pPr marL="685800" indent="-685800">
              <a:buFont typeface="Arial" panose="020B0604020202020204" pitchFamily="34" charset="0"/>
              <a:buChar char="•"/>
            </a:pPr>
            <a:r>
              <a:rPr lang="en-GB" sz="7000" dirty="0"/>
              <a:t>Age 16 and over</a:t>
            </a:r>
          </a:p>
          <a:p>
            <a:pPr marL="685800" indent="-685800">
              <a:buFont typeface="Arial" panose="020B0604020202020204" pitchFamily="34" charset="0"/>
              <a:buChar char="•"/>
            </a:pPr>
            <a:r>
              <a:rPr lang="en-GB" sz="7000" dirty="0"/>
              <a:t>Resides within NHS Lanarkshire boundary</a:t>
            </a:r>
          </a:p>
          <a:p>
            <a:pPr marL="685800" indent="-685800">
              <a:buFont typeface="Arial" panose="020B0604020202020204" pitchFamily="34" charset="0"/>
              <a:buChar char="•"/>
            </a:pPr>
            <a:r>
              <a:rPr lang="en-GB" sz="7000" dirty="0"/>
              <a:t>Patient or Guardian consents to intervention</a:t>
            </a:r>
          </a:p>
          <a:p>
            <a:endParaRPr lang="en-GB" dirty="0"/>
          </a:p>
        </p:txBody>
      </p:sp>
      <p:sp>
        <p:nvSpPr>
          <p:cNvPr id="3" name="Title 2"/>
          <p:cNvSpPr>
            <a:spLocks noGrp="1"/>
          </p:cNvSpPr>
          <p:nvPr>
            <p:ph type="title"/>
          </p:nvPr>
        </p:nvSpPr>
        <p:spPr/>
        <p:txBody>
          <a:bodyPr/>
          <a:lstStyle/>
          <a:p>
            <a:r>
              <a:rPr lang="en-GB" dirty="0"/>
              <a:t>Referral Criteria</a:t>
            </a:r>
          </a:p>
        </p:txBody>
      </p:sp>
    </p:spTree>
    <p:extLst>
      <p:ext uri="{BB962C8B-B14F-4D97-AF65-F5344CB8AC3E}">
        <p14:creationId xmlns:p14="http://schemas.microsoft.com/office/powerpoint/2010/main" val="23564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Memory Rehabilitation</a:t>
            </a:r>
            <a:endParaRPr lang="en-GB" dirty="0"/>
          </a:p>
        </p:txBody>
      </p:sp>
      <p:sp>
        <p:nvSpPr>
          <p:cNvPr id="3" name="Content Placeholder 2"/>
          <p:cNvSpPr>
            <a:spLocks noGrp="1"/>
          </p:cNvSpPr>
          <p:nvPr>
            <p:ph idx="1"/>
          </p:nvPr>
        </p:nvSpPr>
        <p:spPr>
          <a:xfrm>
            <a:off x="323528" y="1600200"/>
            <a:ext cx="8352928" cy="4925144"/>
          </a:xfrm>
        </p:spPr>
        <p:txBody>
          <a:bodyPr>
            <a:normAutofit/>
          </a:bodyPr>
          <a:lstStyle/>
          <a:p>
            <a:endParaRPr lang="en-GB" sz="2400" dirty="0" smtClean="0"/>
          </a:p>
          <a:p>
            <a:pPr>
              <a:spcAft>
                <a:spcPts val="600"/>
              </a:spcAft>
              <a:buNone/>
            </a:pPr>
            <a:r>
              <a:rPr lang="en-GB" sz="2400" dirty="0" smtClean="0"/>
              <a:t>The aim is to reduce the functional impact of memory problems by reducing experience of failing to remember to do something or learn something new</a:t>
            </a:r>
          </a:p>
          <a:p>
            <a:pPr>
              <a:spcAft>
                <a:spcPts val="600"/>
              </a:spcAft>
            </a:pPr>
            <a:r>
              <a:rPr lang="en-GB" sz="2400" dirty="0" smtClean="0"/>
              <a:t>Environmental modifications </a:t>
            </a:r>
          </a:p>
          <a:p>
            <a:pPr>
              <a:spcAft>
                <a:spcPts val="600"/>
              </a:spcAft>
              <a:buNone/>
            </a:pPr>
            <a:r>
              <a:rPr lang="en-GB" sz="2400" dirty="0" smtClean="0"/>
              <a:t>– structure and routine, labels, signs</a:t>
            </a:r>
          </a:p>
          <a:p>
            <a:pPr>
              <a:spcAft>
                <a:spcPts val="600"/>
              </a:spcAft>
            </a:pPr>
            <a:r>
              <a:rPr lang="en-GB" sz="2400" dirty="0" smtClean="0"/>
              <a:t>Compensatory aids </a:t>
            </a:r>
          </a:p>
          <a:p>
            <a:pPr>
              <a:spcAft>
                <a:spcPts val="600"/>
              </a:spcAft>
              <a:buNone/>
            </a:pPr>
            <a:r>
              <a:rPr lang="en-GB" sz="2400" dirty="0" smtClean="0"/>
              <a:t>– paper or electronic diaries (prompts), Alexa, checklists, orientation whiteboard</a:t>
            </a:r>
          </a:p>
          <a:p>
            <a:pPr>
              <a:buNone/>
            </a:pPr>
            <a:endParaRPr lang="en-GB" dirty="0" smtClean="0"/>
          </a:p>
          <a:p>
            <a:endParaRPr lang="en-GB" dirty="0"/>
          </a:p>
        </p:txBody>
      </p:sp>
      <p:pic>
        <p:nvPicPr>
          <p:cNvPr id="8194" name="Picture 2" descr="Image result for checklis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3140968"/>
            <a:ext cx="2276475" cy="168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97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89638421"/>
              </p:ext>
            </p:extLst>
          </p:nvPr>
        </p:nvGraphicFramePr>
        <p:xfrm>
          <a:off x="1415988" y="406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own Arrow 3"/>
          <p:cNvSpPr/>
          <p:nvPr/>
        </p:nvSpPr>
        <p:spPr>
          <a:xfrm>
            <a:off x="3635896" y="4265565"/>
            <a:ext cx="1656184" cy="93610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5" name="Rounded Rectangle 4"/>
          <p:cNvSpPr/>
          <p:nvPr/>
        </p:nvSpPr>
        <p:spPr>
          <a:xfrm>
            <a:off x="3059832" y="5201669"/>
            <a:ext cx="2952328" cy="12241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Cognitive communication disorder</a:t>
            </a:r>
          </a:p>
        </p:txBody>
      </p:sp>
    </p:spTree>
    <p:extLst>
      <p:ext uri="{BB962C8B-B14F-4D97-AF65-F5344CB8AC3E}">
        <p14:creationId xmlns:p14="http://schemas.microsoft.com/office/powerpoint/2010/main" val="271912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t>How cognitive impairment affects communication</a:t>
            </a:r>
          </a:p>
        </p:txBody>
      </p:sp>
      <p:sp>
        <p:nvSpPr>
          <p:cNvPr id="3" name="Text Placeholder 2"/>
          <p:cNvSpPr>
            <a:spLocks noGrp="1"/>
          </p:cNvSpPr>
          <p:nvPr>
            <p:ph type="body" idx="1"/>
          </p:nvPr>
        </p:nvSpPr>
        <p:spPr/>
        <p:txBody>
          <a:bodyPr>
            <a:normAutofit fontScale="85000" lnSpcReduction="10000"/>
          </a:bodyPr>
          <a:lstStyle/>
          <a:p>
            <a:endParaRPr lang="en-GB" dirty="0" smtClean="0"/>
          </a:p>
          <a:p>
            <a:r>
              <a:rPr lang="en-GB" dirty="0" smtClean="0"/>
              <a:t>Attention </a:t>
            </a:r>
            <a:r>
              <a:rPr lang="en-GB" dirty="0"/>
              <a:t>and Concentration</a:t>
            </a:r>
          </a:p>
          <a:p>
            <a:endParaRPr lang="en-GB" dirty="0"/>
          </a:p>
        </p:txBody>
      </p:sp>
      <p:sp>
        <p:nvSpPr>
          <p:cNvPr id="4" name="Content Placeholder 3"/>
          <p:cNvSpPr>
            <a:spLocks noGrp="1"/>
          </p:cNvSpPr>
          <p:nvPr>
            <p:ph sz="half" idx="2"/>
          </p:nvPr>
        </p:nvSpPr>
        <p:spPr/>
        <p:txBody>
          <a:bodyPr/>
          <a:lstStyle/>
          <a:p>
            <a:r>
              <a:rPr lang="en-GB" dirty="0"/>
              <a:t>Resisting Distractions</a:t>
            </a:r>
          </a:p>
          <a:p>
            <a:r>
              <a:rPr lang="en-GB" dirty="0"/>
              <a:t>Keeping track of conversations</a:t>
            </a:r>
          </a:p>
          <a:p>
            <a:r>
              <a:rPr lang="en-GB" dirty="0"/>
              <a:t>Staying on topic</a:t>
            </a:r>
          </a:p>
          <a:p>
            <a:endParaRPr lang="en-GB" dirty="0"/>
          </a:p>
        </p:txBody>
      </p:sp>
      <p:sp>
        <p:nvSpPr>
          <p:cNvPr id="5" name="Text Placeholder 4"/>
          <p:cNvSpPr>
            <a:spLocks noGrp="1"/>
          </p:cNvSpPr>
          <p:nvPr>
            <p:ph type="body" sz="quarter" idx="3"/>
          </p:nvPr>
        </p:nvSpPr>
        <p:spPr/>
        <p:txBody>
          <a:bodyPr>
            <a:normAutofit lnSpcReduction="10000"/>
          </a:bodyPr>
          <a:lstStyle/>
          <a:p>
            <a:endParaRPr lang="en-GB" dirty="0" smtClean="0"/>
          </a:p>
          <a:p>
            <a:r>
              <a:rPr lang="en-GB" dirty="0" smtClean="0"/>
              <a:t>Memory</a:t>
            </a:r>
            <a:endParaRPr lang="en-GB" dirty="0"/>
          </a:p>
          <a:p>
            <a:endParaRPr lang="en-GB" dirty="0"/>
          </a:p>
        </p:txBody>
      </p:sp>
      <p:sp>
        <p:nvSpPr>
          <p:cNvPr id="6" name="Content Placeholder 5"/>
          <p:cNvSpPr>
            <a:spLocks noGrp="1"/>
          </p:cNvSpPr>
          <p:nvPr>
            <p:ph sz="quarter" idx="4"/>
          </p:nvPr>
        </p:nvSpPr>
        <p:spPr/>
        <p:txBody>
          <a:bodyPr/>
          <a:lstStyle/>
          <a:p>
            <a:r>
              <a:rPr lang="en-GB" dirty="0"/>
              <a:t>Repetitions when talking</a:t>
            </a:r>
          </a:p>
          <a:p>
            <a:r>
              <a:rPr lang="en-GB" dirty="0"/>
              <a:t>Losing track of topics</a:t>
            </a:r>
          </a:p>
          <a:p>
            <a:r>
              <a:rPr lang="en-GB" dirty="0"/>
              <a:t>Mixing up instructions or messages</a:t>
            </a:r>
          </a:p>
          <a:p>
            <a:endParaRPr lang="en-GB" dirty="0"/>
          </a:p>
        </p:txBody>
      </p:sp>
    </p:spTree>
    <p:extLst>
      <p:ext uri="{BB962C8B-B14F-4D97-AF65-F5344CB8AC3E}">
        <p14:creationId xmlns:p14="http://schemas.microsoft.com/office/powerpoint/2010/main" val="342751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t>How cognitive impairment affects communication</a:t>
            </a:r>
          </a:p>
        </p:txBody>
      </p:sp>
      <p:sp>
        <p:nvSpPr>
          <p:cNvPr id="3" name="Text Placeholder 2"/>
          <p:cNvSpPr>
            <a:spLocks noGrp="1"/>
          </p:cNvSpPr>
          <p:nvPr>
            <p:ph type="body" idx="1"/>
          </p:nvPr>
        </p:nvSpPr>
        <p:spPr/>
        <p:txBody>
          <a:bodyPr>
            <a:normAutofit lnSpcReduction="10000"/>
          </a:bodyPr>
          <a:lstStyle/>
          <a:p>
            <a:endParaRPr lang="en-GB" dirty="0" smtClean="0"/>
          </a:p>
          <a:p>
            <a:r>
              <a:rPr lang="en-GB" dirty="0" smtClean="0"/>
              <a:t>Executive </a:t>
            </a:r>
            <a:r>
              <a:rPr lang="en-GB" dirty="0"/>
              <a:t>Function</a:t>
            </a:r>
          </a:p>
          <a:p>
            <a:endParaRPr lang="en-GB" dirty="0"/>
          </a:p>
        </p:txBody>
      </p:sp>
      <p:sp>
        <p:nvSpPr>
          <p:cNvPr id="4" name="Content Placeholder 3"/>
          <p:cNvSpPr>
            <a:spLocks noGrp="1"/>
          </p:cNvSpPr>
          <p:nvPr>
            <p:ph sz="half" idx="2"/>
          </p:nvPr>
        </p:nvSpPr>
        <p:spPr/>
        <p:txBody>
          <a:bodyPr/>
          <a:lstStyle/>
          <a:p>
            <a:r>
              <a:rPr lang="en-GB" dirty="0"/>
              <a:t>Difficulty initiating conversations</a:t>
            </a:r>
          </a:p>
          <a:p>
            <a:r>
              <a:rPr lang="en-GB" dirty="0"/>
              <a:t>Interrupting others</a:t>
            </a:r>
          </a:p>
          <a:p>
            <a:r>
              <a:rPr lang="en-GB" dirty="0"/>
              <a:t>Poorly organised speech</a:t>
            </a:r>
          </a:p>
          <a:p>
            <a:r>
              <a:rPr lang="en-GB" dirty="0"/>
              <a:t>Verbosity</a:t>
            </a:r>
          </a:p>
          <a:p>
            <a:r>
              <a:rPr lang="en-GB" dirty="0"/>
              <a:t>Egocentricity</a:t>
            </a:r>
          </a:p>
          <a:p>
            <a:endParaRPr lang="en-GB" dirty="0"/>
          </a:p>
        </p:txBody>
      </p:sp>
      <p:sp>
        <p:nvSpPr>
          <p:cNvPr id="5" name="Text Placeholder 4"/>
          <p:cNvSpPr>
            <a:spLocks noGrp="1"/>
          </p:cNvSpPr>
          <p:nvPr>
            <p:ph type="body" sz="quarter" idx="3"/>
          </p:nvPr>
        </p:nvSpPr>
        <p:spPr/>
        <p:txBody>
          <a:bodyPr/>
          <a:lstStyle/>
          <a:p>
            <a:r>
              <a:rPr lang="en-GB" dirty="0"/>
              <a:t>Social Cognition</a:t>
            </a:r>
          </a:p>
          <a:p>
            <a:endParaRPr lang="en-GB" dirty="0"/>
          </a:p>
        </p:txBody>
      </p:sp>
      <p:sp>
        <p:nvSpPr>
          <p:cNvPr id="6" name="Content Placeholder 5"/>
          <p:cNvSpPr>
            <a:spLocks noGrp="1"/>
          </p:cNvSpPr>
          <p:nvPr>
            <p:ph sz="quarter" idx="4"/>
          </p:nvPr>
        </p:nvSpPr>
        <p:spPr/>
        <p:txBody>
          <a:bodyPr>
            <a:normAutofit fontScale="92500" lnSpcReduction="20000"/>
          </a:bodyPr>
          <a:lstStyle/>
          <a:p>
            <a:r>
              <a:rPr lang="en-GB" dirty="0"/>
              <a:t>Difficulty understanding sarcasm (getting the joke)</a:t>
            </a:r>
          </a:p>
          <a:p>
            <a:r>
              <a:rPr lang="en-GB" dirty="0"/>
              <a:t>Difficulty taking on someone else’s views or responding to feedback from others</a:t>
            </a:r>
          </a:p>
          <a:p>
            <a:r>
              <a:rPr lang="en-GB" dirty="0"/>
              <a:t>Difficulty selecting the correct ‘filter’ for the situation</a:t>
            </a:r>
          </a:p>
          <a:p>
            <a:pPr marL="0" indent="0">
              <a:buNone/>
            </a:pPr>
            <a:endParaRPr lang="en-GB" dirty="0"/>
          </a:p>
        </p:txBody>
      </p:sp>
    </p:spTree>
    <p:extLst>
      <p:ext uri="{BB962C8B-B14F-4D97-AF65-F5344CB8AC3E}">
        <p14:creationId xmlns:p14="http://schemas.microsoft.com/office/powerpoint/2010/main" val="408207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therapy important?</a:t>
            </a:r>
          </a:p>
        </p:txBody>
      </p:sp>
      <p:graphicFrame>
        <p:nvGraphicFramePr>
          <p:cNvPr id="4" name="Content Placeholder 3"/>
          <p:cNvGraphicFramePr>
            <a:graphicFrameLocks noGrp="1"/>
          </p:cNvGraphicFramePr>
          <p:nvPr>
            <p:ph idx="1"/>
          </p:nvPr>
        </p:nvGraphicFramePr>
        <p:xfrm>
          <a:off x="628650" y="1825625"/>
          <a:ext cx="7886700" cy="4138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903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Management</a:t>
            </a:r>
          </a:p>
        </p:txBody>
      </p:sp>
      <p:sp>
        <p:nvSpPr>
          <p:cNvPr id="4" name="Content Placeholder 3"/>
          <p:cNvSpPr>
            <a:spLocks noGrp="1"/>
          </p:cNvSpPr>
          <p:nvPr>
            <p:ph sz="half" idx="2"/>
          </p:nvPr>
        </p:nvSpPr>
        <p:spPr>
          <a:xfrm>
            <a:off x="3980873" y="1825625"/>
            <a:ext cx="4534477" cy="4088158"/>
          </a:xfrm>
        </p:spPr>
        <p:txBody>
          <a:bodyPr>
            <a:normAutofit lnSpcReduction="10000"/>
          </a:bodyPr>
          <a:lstStyle/>
          <a:p>
            <a:r>
              <a:rPr lang="en-GB" dirty="0"/>
              <a:t>Conversational Skills Training</a:t>
            </a:r>
          </a:p>
          <a:p>
            <a:r>
              <a:rPr lang="en-GB" dirty="0"/>
              <a:t>Self monitoring and awareness of social cues</a:t>
            </a:r>
          </a:p>
          <a:p>
            <a:r>
              <a:rPr lang="en-GB" dirty="0"/>
              <a:t>Social Scripts</a:t>
            </a:r>
          </a:p>
          <a:p>
            <a:r>
              <a:rPr lang="en-GB" dirty="0"/>
              <a:t>Functional goals</a:t>
            </a:r>
          </a:p>
          <a:p>
            <a:r>
              <a:rPr lang="en-GB" dirty="0"/>
              <a:t>Group work</a:t>
            </a:r>
          </a:p>
          <a:p>
            <a:r>
              <a:rPr lang="en-GB" dirty="0"/>
              <a:t>Conversation partner training</a:t>
            </a:r>
          </a:p>
          <a:p>
            <a:endParaRPr lang="en-GB" dirty="0"/>
          </a:p>
        </p:txBody>
      </p:sp>
      <p:pic>
        <p:nvPicPr>
          <p:cNvPr id="5" name="Content Placeholder 5">
            <a:extLst>
              <a:ext uri="{FF2B5EF4-FFF2-40B4-BE49-F238E27FC236}">
                <a16:creationId xmlns:a16="http://schemas.microsoft.com/office/drawing/2014/main" id="{934DBAEC-A932-4EC3-A5DE-CA225D28D6A5}"/>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20435" y="1936422"/>
            <a:ext cx="2900219" cy="4061575"/>
          </a:xfrm>
        </p:spPr>
      </p:pic>
    </p:spTree>
    <p:extLst>
      <p:ext uri="{BB962C8B-B14F-4D97-AF65-F5344CB8AC3E}">
        <p14:creationId xmlns:p14="http://schemas.microsoft.com/office/powerpoint/2010/main" val="22356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smtClean="0"/>
              <a:t>Interventions - Communication</a:t>
            </a:r>
            <a:endParaRPr lang="en-GB" sz="3600" dirty="0"/>
          </a:p>
        </p:txBody>
      </p:sp>
      <p:sp>
        <p:nvSpPr>
          <p:cNvPr id="3" name="Content Placeholder 2"/>
          <p:cNvSpPr>
            <a:spLocks noGrp="1"/>
          </p:cNvSpPr>
          <p:nvPr>
            <p:ph idx="1"/>
          </p:nvPr>
        </p:nvSpPr>
        <p:spPr/>
        <p:txBody>
          <a:bodyPr>
            <a:normAutofit/>
          </a:bodyPr>
          <a:lstStyle/>
          <a:p>
            <a:r>
              <a:rPr lang="en-GB" b="1" dirty="0" smtClean="0"/>
              <a:t>SLT: </a:t>
            </a:r>
            <a:r>
              <a:rPr lang="en-GB" dirty="0" smtClean="0"/>
              <a:t>Verbose, blunt, less social filter, fixated on topics.  </a:t>
            </a:r>
          </a:p>
          <a:p>
            <a:pPr>
              <a:buFontTx/>
              <a:buChar char="-"/>
            </a:pPr>
            <a:r>
              <a:rPr lang="en-GB" dirty="0" smtClean="0"/>
              <a:t>Communication partner support</a:t>
            </a:r>
          </a:p>
          <a:p>
            <a:pPr>
              <a:buFontTx/>
              <a:buChar char="-"/>
            </a:pPr>
            <a:r>
              <a:rPr lang="en-GB" dirty="0" smtClean="0"/>
              <a:t> </a:t>
            </a:r>
            <a:r>
              <a:rPr lang="en-GB" dirty="0"/>
              <a:t>S</a:t>
            </a:r>
            <a:r>
              <a:rPr lang="en-GB" dirty="0" smtClean="0"/>
              <a:t>ocial communication, social scripts to use in certain situations to limit amount of info disclosed re: brain injury, scripts for ending conversations, increasing range of topics to discuss in varying social circles</a:t>
            </a:r>
          </a:p>
          <a:p>
            <a:pPr>
              <a:buFontTx/>
              <a:buChar char="-"/>
            </a:pPr>
            <a:r>
              <a:rPr lang="en-GB" dirty="0"/>
              <a:t>A</a:t>
            </a:r>
            <a:r>
              <a:rPr lang="en-GB" dirty="0" smtClean="0"/>
              <a:t>ttended </a:t>
            </a:r>
            <a:r>
              <a:rPr lang="en-GB" dirty="0"/>
              <a:t>online peer support </a:t>
            </a:r>
            <a:r>
              <a:rPr lang="en-GB" dirty="0" smtClean="0"/>
              <a:t>group</a:t>
            </a:r>
          </a:p>
          <a:p>
            <a:pPr marL="0" indent="0">
              <a:buNone/>
            </a:pPr>
            <a:endParaRPr lang="en-GB" dirty="0" smtClean="0"/>
          </a:p>
        </p:txBody>
      </p:sp>
    </p:spTree>
    <p:extLst>
      <p:ext uri="{BB962C8B-B14F-4D97-AF65-F5344CB8AC3E}">
        <p14:creationId xmlns:p14="http://schemas.microsoft.com/office/powerpoint/2010/main" val="129261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75845"/>
          </a:xfrm>
        </p:spPr>
        <p:txBody>
          <a:bodyPr/>
          <a:lstStyle/>
          <a:p>
            <a:pPr algn="ctr"/>
            <a:r>
              <a:rPr lang="en-GB" dirty="0" smtClean="0"/>
              <a:t>Interventions</a:t>
            </a:r>
            <a:endParaRPr lang="en-GB" dirty="0"/>
          </a:p>
        </p:txBody>
      </p:sp>
      <p:sp>
        <p:nvSpPr>
          <p:cNvPr id="3" name="Content Placeholder 2"/>
          <p:cNvSpPr>
            <a:spLocks noGrp="1"/>
          </p:cNvSpPr>
          <p:nvPr>
            <p:ph idx="1"/>
          </p:nvPr>
        </p:nvSpPr>
        <p:spPr>
          <a:xfrm>
            <a:off x="628650" y="1371601"/>
            <a:ext cx="7886700" cy="4591878"/>
          </a:xfrm>
        </p:spPr>
        <p:txBody>
          <a:bodyPr>
            <a:normAutofit/>
          </a:bodyPr>
          <a:lstStyle/>
          <a:p>
            <a:r>
              <a:rPr lang="en-GB" b="1" dirty="0"/>
              <a:t>Psychology: </a:t>
            </a:r>
            <a:endParaRPr lang="en-GB" b="1" dirty="0" smtClean="0"/>
          </a:p>
          <a:p>
            <a:pPr>
              <a:buFontTx/>
              <a:buChar char="-"/>
            </a:pPr>
            <a:r>
              <a:rPr lang="en-GB" dirty="0" smtClean="0"/>
              <a:t>Insight-raising </a:t>
            </a:r>
            <a:r>
              <a:rPr lang="en-GB" dirty="0"/>
              <a:t>– education on </a:t>
            </a:r>
            <a:r>
              <a:rPr lang="en-GB" dirty="0" err="1"/>
              <a:t>b.i</a:t>
            </a:r>
            <a:r>
              <a:rPr lang="en-GB" dirty="0"/>
              <a:t>. consequences, EF psychoeducation, irritability (flight or fight), recognising emotions earlier – </a:t>
            </a:r>
            <a:r>
              <a:rPr lang="en-GB" dirty="0" smtClean="0"/>
              <a:t>‘stop and think’ to reduce impulsivity, walking </a:t>
            </a:r>
            <a:r>
              <a:rPr lang="en-GB" dirty="0"/>
              <a:t>away from </a:t>
            </a:r>
            <a:r>
              <a:rPr lang="en-GB" dirty="0" smtClean="0"/>
              <a:t>situation</a:t>
            </a:r>
          </a:p>
          <a:p>
            <a:pPr marL="0" indent="0">
              <a:buNone/>
            </a:pPr>
            <a:endParaRPr lang="en-GB" dirty="0" smtClean="0"/>
          </a:p>
          <a:p>
            <a:pPr>
              <a:buFontTx/>
              <a:buChar char="-"/>
            </a:pPr>
            <a:r>
              <a:rPr lang="en-GB" dirty="0" smtClean="0"/>
              <a:t>Monitoring </a:t>
            </a:r>
            <a:r>
              <a:rPr lang="en-GB" dirty="0"/>
              <a:t>of irritability (John and wife) – aligning with fatigue management </a:t>
            </a:r>
            <a:r>
              <a:rPr lang="en-GB" dirty="0" smtClean="0"/>
              <a:t>work</a:t>
            </a:r>
          </a:p>
          <a:p>
            <a:endParaRPr lang="en-GB" dirty="0"/>
          </a:p>
        </p:txBody>
      </p:sp>
    </p:spTree>
    <p:extLst>
      <p:ext uri="{BB962C8B-B14F-4D97-AF65-F5344CB8AC3E}">
        <p14:creationId xmlns:p14="http://schemas.microsoft.com/office/powerpoint/2010/main" val="323504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Content Placeholder 3"/>
          <p:cNvSpPr>
            <a:spLocks noGrp="1"/>
          </p:cNvSpPr>
          <p:nvPr>
            <p:ph sz="half" idx="2"/>
          </p:nvPr>
        </p:nvSpPr>
        <p:spPr/>
        <p:txBody>
          <a:bodyPr/>
          <a:lstStyle/>
          <a:p>
            <a:endParaRPr lang="en-GB"/>
          </a:p>
        </p:txBody>
      </p:sp>
      <p:pic>
        <p:nvPicPr>
          <p:cNvPr id="5" name="Picture 4"/>
          <p:cNvPicPr/>
          <p:nvPr/>
        </p:nvPicPr>
        <p:blipFill rotWithShape="1">
          <a:blip r:embed="rId2"/>
          <a:srcRect l="31908" t="15790" r="32971" b="7858"/>
          <a:stretch/>
        </p:blipFill>
        <p:spPr bwMode="auto">
          <a:xfrm>
            <a:off x="6711848" y="234980"/>
            <a:ext cx="2012950" cy="2671445"/>
          </a:xfrm>
          <a:prstGeom prst="rect">
            <a:avLst/>
          </a:prstGeom>
          <a:ln>
            <a:noFill/>
          </a:ln>
          <a:effectLst>
            <a:softEdge rad="112500"/>
          </a:effectLst>
          <a:extLst>
            <a:ext uri="{53640926-AAD7-44D8-BBD7-CCE9431645EC}">
              <a14:shadowObscured xmlns:a14="http://schemas.microsoft.com/office/drawing/2010/main"/>
            </a:ext>
          </a:extLst>
        </p:spPr>
      </p:pic>
      <p:pic>
        <p:nvPicPr>
          <p:cNvPr id="6" name="Content Placeholder 5"/>
          <p:cNvPicPr>
            <a:picLocks noGrp="1"/>
          </p:cNvPicPr>
          <p:nvPr>
            <p:ph sz="half" idx="1"/>
          </p:nvPr>
        </p:nvPicPr>
        <p:blipFill rotWithShape="1">
          <a:blip r:embed="rId3"/>
          <a:srcRect l="19943" t="15954" r="24108" b="5456"/>
          <a:stretch/>
        </p:blipFill>
        <p:spPr bwMode="auto">
          <a:xfrm>
            <a:off x="786581" y="799109"/>
            <a:ext cx="3886200" cy="3070595"/>
          </a:xfrm>
          <a:prstGeom prst="rect">
            <a:avLst/>
          </a:prstGeom>
          <a:ln w="2286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pic>
        <p:nvPicPr>
          <p:cNvPr id="7" name="Picture 6"/>
          <p:cNvPicPr/>
          <p:nvPr/>
        </p:nvPicPr>
        <p:blipFill rotWithShape="1">
          <a:blip r:embed="rId4"/>
          <a:srcRect l="13295" t="15560" r="16242" b="7426"/>
          <a:stretch/>
        </p:blipFill>
        <p:spPr bwMode="auto">
          <a:xfrm>
            <a:off x="4923606" y="3358426"/>
            <a:ext cx="4038600" cy="248285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6961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Interventions</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dirty="0" smtClean="0"/>
              <a:t>Adjustment/mood </a:t>
            </a:r>
            <a:r>
              <a:rPr lang="en-GB" dirty="0"/>
              <a:t>monitoring – ACT approaches – utilises mindfulness and various tools/techniques for acceptance of difficult thoughts and feelings with less impact and influence over person to allow person to live meaningful life in line with their values</a:t>
            </a:r>
          </a:p>
          <a:p>
            <a:endParaRPr lang="en-GB" dirty="0"/>
          </a:p>
        </p:txBody>
      </p:sp>
      <p:pic>
        <p:nvPicPr>
          <p:cNvPr id="4" name="Picture 3"/>
          <p:cNvPicPr/>
          <p:nvPr/>
        </p:nvPicPr>
        <p:blipFill rotWithShape="1">
          <a:blip r:embed="rId2"/>
          <a:srcRect l="67582" t="18318" r="6936" b="17924"/>
          <a:stretch/>
        </p:blipFill>
        <p:spPr bwMode="auto">
          <a:xfrm>
            <a:off x="6820082" y="662941"/>
            <a:ext cx="1460500" cy="20554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891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Referral Pathway</a:t>
            </a:r>
            <a:endParaRPr lang="en-GB" dirty="0"/>
          </a:p>
        </p:txBody>
      </p:sp>
      <p:sp>
        <p:nvSpPr>
          <p:cNvPr id="5" name="Content Placeholder 2"/>
          <p:cNvSpPr txBox="1">
            <a:spLocks/>
          </p:cNvSpPr>
          <p:nvPr/>
        </p:nvSpPr>
        <p:spPr>
          <a:xfrm>
            <a:off x="441960" y="1341119"/>
            <a:ext cx="8366759" cy="3002281"/>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Clr>
                <a:srgbClr val="7030A0"/>
              </a:buClr>
              <a:buFont typeface="Arial" panose="020B0604020202020204" pitchFamily="34" charset="0"/>
              <a:buNone/>
              <a:defRPr sz="2800" kern="1200" baseline="0">
                <a:solidFill>
                  <a:srgbClr val="002060"/>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Clr>
                <a:srgbClr val="7030A0"/>
              </a:buClr>
              <a:buFont typeface="Arial" panose="020B0604020202020204" pitchFamily="34" charset="0"/>
              <a:buNone/>
              <a:defRPr sz="2000" kern="1200" baseline="0">
                <a:solidFill>
                  <a:schemeClr val="tx1">
                    <a:tint val="75000"/>
                  </a:schemeClr>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Clr>
                <a:srgbClr val="7030A0"/>
              </a:buClr>
              <a:buFont typeface="Arial" panose="020B0604020202020204" pitchFamily="34" charset="0"/>
              <a:buNone/>
              <a:defRPr sz="1800" kern="1200" baseline="0">
                <a:solidFill>
                  <a:schemeClr val="tx1">
                    <a:tint val="75000"/>
                  </a:schemeClr>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Clr>
                <a:srgbClr val="7030A0"/>
              </a:buClr>
              <a:buFont typeface="Arial" panose="020B0604020202020204" pitchFamily="34" charset="0"/>
              <a:buNone/>
              <a:defRPr sz="1600" kern="1200" baseline="0">
                <a:solidFill>
                  <a:schemeClr val="tx1">
                    <a:tint val="75000"/>
                  </a:schemeClr>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Clr>
                <a:srgbClr val="7030A0"/>
              </a:buClr>
              <a:buFont typeface="Arial" panose="020B0604020202020204" pitchFamily="34" charset="0"/>
              <a:buNone/>
              <a:defRPr sz="1600" kern="1200" baseline="0">
                <a:solidFill>
                  <a:schemeClr val="tx1">
                    <a:tint val="75000"/>
                  </a:schemeClr>
                </a:solidFill>
                <a:latin typeface="Arial" panose="020B0604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00000"/>
              </a:lnSpc>
              <a:buFontTx/>
              <a:buNone/>
            </a:pPr>
            <a:r>
              <a:rPr lang="en-GB" altLang="en-US" sz="1800" dirty="0" smtClean="0"/>
              <a:t>Individuals with new brain injury are treated in one of three local hospitals or QEUH if they require surgical management. Currently no dedicated brain injury ward in Lanarkshire</a:t>
            </a:r>
          </a:p>
          <a:p>
            <a:pPr algn="ctr">
              <a:lnSpc>
                <a:spcPct val="100000"/>
              </a:lnSpc>
              <a:buFontTx/>
              <a:buNone/>
            </a:pPr>
            <a:endParaRPr lang="en-GB" altLang="en-US" sz="1800" dirty="0" smtClean="0"/>
          </a:p>
          <a:p>
            <a:pPr algn="ctr">
              <a:lnSpc>
                <a:spcPct val="100000"/>
              </a:lnSpc>
              <a:buFontTx/>
              <a:buNone/>
            </a:pPr>
            <a:r>
              <a:rPr lang="en-GB" altLang="en-US" sz="1800" dirty="0" smtClean="0"/>
              <a:t>All individuals with brain injury who require assessment or</a:t>
            </a:r>
          </a:p>
          <a:p>
            <a:pPr algn="ctr">
              <a:lnSpc>
                <a:spcPct val="100000"/>
              </a:lnSpc>
              <a:buFontTx/>
              <a:buNone/>
            </a:pPr>
            <a:r>
              <a:rPr lang="en-GB" altLang="en-US" sz="1800" dirty="0" smtClean="0"/>
              <a:t>rehabilitation are referred to CBIT.</a:t>
            </a:r>
          </a:p>
          <a:p>
            <a:pPr algn="ctr">
              <a:lnSpc>
                <a:spcPct val="100000"/>
              </a:lnSpc>
              <a:buFontTx/>
              <a:buNone/>
            </a:pPr>
            <a:endParaRPr lang="en-GB" altLang="en-US" sz="1800" dirty="0" smtClean="0"/>
          </a:p>
          <a:p>
            <a:pPr algn="ctr">
              <a:lnSpc>
                <a:spcPct val="100000"/>
              </a:lnSpc>
              <a:buFontTx/>
              <a:buNone/>
            </a:pPr>
            <a:r>
              <a:rPr lang="en-GB" altLang="en-US" sz="1800" dirty="0" smtClean="0"/>
              <a:t>Referrals are vetted against referral criteria and allocated for assessment.</a:t>
            </a:r>
          </a:p>
          <a:p>
            <a:pPr algn="ctr">
              <a:lnSpc>
                <a:spcPct val="100000"/>
              </a:lnSpc>
              <a:buFontTx/>
              <a:buNone/>
            </a:pPr>
            <a:endParaRPr lang="en-GB" altLang="en-US" sz="1800" dirty="0" smtClean="0"/>
          </a:p>
          <a:p>
            <a:pPr algn="ctr">
              <a:lnSpc>
                <a:spcPct val="100000"/>
              </a:lnSpc>
              <a:buFontTx/>
              <a:buNone/>
            </a:pPr>
            <a:r>
              <a:rPr lang="en-GB" altLang="en-US" sz="1800" dirty="0" smtClean="0"/>
              <a:t>An initial assessment is completed with the individual in the acute or community site</a:t>
            </a:r>
          </a:p>
          <a:p>
            <a:pPr algn="ctr">
              <a:lnSpc>
                <a:spcPct val="100000"/>
              </a:lnSpc>
              <a:buFontTx/>
              <a:buNone/>
            </a:pPr>
            <a:endParaRPr lang="en-GB" altLang="en-US" sz="1800" dirty="0" smtClean="0"/>
          </a:p>
          <a:p>
            <a:pPr algn="ctr">
              <a:lnSpc>
                <a:spcPct val="100000"/>
              </a:lnSpc>
              <a:buFontTx/>
              <a:buNone/>
            </a:pPr>
            <a:r>
              <a:rPr lang="en-GB" altLang="en-US" sz="1800" dirty="0" smtClean="0"/>
              <a:t>Assessment findings are fed back at the weekly MDT meeting.</a:t>
            </a:r>
          </a:p>
          <a:p>
            <a:pPr>
              <a:lnSpc>
                <a:spcPct val="100000"/>
              </a:lnSpc>
              <a:buFontTx/>
              <a:buNone/>
            </a:pPr>
            <a:endParaRPr lang="en-GB" altLang="en-US" sz="1800" dirty="0" smtClean="0"/>
          </a:p>
          <a:p>
            <a:pPr>
              <a:lnSpc>
                <a:spcPct val="100000"/>
              </a:lnSpc>
              <a:buFontTx/>
              <a:buNone/>
            </a:pPr>
            <a:endParaRPr lang="en-GB" altLang="en-US" sz="1800" dirty="0" smtClean="0"/>
          </a:p>
          <a:p>
            <a:pPr>
              <a:lnSpc>
                <a:spcPct val="100000"/>
              </a:lnSpc>
              <a:buFontTx/>
              <a:buNone/>
            </a:pPr>
            <a:endParaRPr lang="en-GB" altLang="en-US" sz="1200" dirty="0" smtClean="0"/>
          </a:p>
          <a:p>
            <a:pPr>
              <a:lnSpc>
                <a:spcPct val="100000"/>
              </a:lnSpc>
              <a:buFontTx/>
              <a:buNone/>
            </a:pPr>
            <a:endParaRPr lang="en-GB" altLang="en-US" sz="1600" dirty="0" smtClean="0"/>
          </a:p>
          <a:p>
            <a:pPr>
              <a:lnSpc>
                <a:spcPct val="100000"/>
              </a:lnSpc>
              <a:buFontTx/>
              <a:buNone/>
            </a:pPr>
            <a:endParaRPr lang="en-GB" altLang="en-US" sz="1600" dirty="0" smtClean="0"/>
          </a:p>
          <a:p>
            <a:pPr>
              <a:lnSpc>
                <a:spcPct val="100000"/>
              </a:lnSpc>
              <a:buFontTx/>
              <a:buNone/>
            </a:pPr>
            <a:endParaRPr lang="en-GB" altLang="en-US" dirty="0" smtClean="0"/>
          </a:p>
          <a:p>
            <a:pPr>
              <a:buFontTx/>
              <a:buNone/>
            </a:pPr>
            <a:endParaRPr lang="en-GB" altLang="en-US" dirty="0" smtClean="0"/>
          </a:p>
        </p:txBody>
      </p:sp>
      <p:sp>
        <p:nvSpPr>
          <p:cNvPr id="6" name="Down Arrow 3"/>
          <p:cNvSpPr>
            <a:spLocks noChangeArrowheads="1"/>
          </p:cNvSpPr>
          <p:nvPr/>
        </p:nvSpPr>
        <p:spPr bwMode="auto">
          <a:xfrm>
            <a:off x="4499024" y="1744818"/>
            <a:ext cx="144463" cy="288925"/>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lnSpc>
                <a:spcPct val="90000"/>
              </a:lnSpc>
              <a:spcBef>
                <a:spcPct val="20000"/>
              </a:spcBef>
              <a:buChar char="•"/>
              <a:defRPr sz="3000">
                <a:solidFill>
                  <a:schemeClr val="tx1"/>
                </a:solidFill>
                <a:latin typeface="StoneSansSemibold" pitchFamily="34" charset="0"/>
              </a:defRPr>
            </a:lvl1pPr>
            <a:lvl2pPr marL="742950" indent="-285750">
              <a:lnSpc>
                <a:spcPct val="90000"/>
              </a:lnSpc>
              <a:spcBef>
                <a:spcPct val="20000"/>
              </a:spcBef>
              <a:buChar char="–"/>
              <a:defRPr sz="3000">
                <a:solidFill>
                  <a:schemeClr val="tx1"/>
                </a:solidFill>
                <a:latin typeface="StoneSansSemibold" pitchFamily="34" charset="0"/>
              </a:defRPr>
            </a:lvl2pPr>
            <a:lvl3pPr marL="1143000" indent="-228600">
              <a:lnSpc>
                <a:spcPct val="90000"/>
              </a:lnSpc>
              <a:spcBef>
                <a:spcPct val="20000"/>
              </a:spcBef>
              <a:buChar char="•"/>
              <a:defRPr sz="3000">
                <a:solidFill>
                  <a:schemeClr val="tx1"/>
                </a:solidFill>
                <a:latin typeface="StoneSansSemibold" pitchFamily="34" charset="0"/>
              </a:defRPr>
            </a:lvl3pPr>
            <a:lvl4pPr marL="1600200" indent="-228600">
              <a:lnSpc>
                <a:spcPct val="90000"/>
              </a:lnSpc>
              <a:spcBef>
                <a:spcPct val="20000"/>
              </a:spcBef>
              <a:buChar char="–"/>
              <a:defRPr sz="3000">
                <a:solidFill>
                  <a:schemeClr val="tx1"/>
                </a:solidFill>
                <a:latin typeface="StoneSansSemibold" pitchFamily="34" charset="0"/>
              </a:defRPr>
            </a:lvl4pPr>
            <a:lvl5pPr marL="2057400" indent="-228600">
              <a:lnSpc>
                <a:spcPct val="90000"/>
              </a:lnSpc>
              <a:spcBef>
                <a:spcPct val="20000"/>
              </a:spcBef>
              <a:buChar char="»"/>
              <a:defRPr sz="3000">
                <a:solidFill>
                  <a:schemeClr val="tx1"/>
                </a:solidFill>
                <a:latin typeface="StoneSansSemibold" pitchFamily="34" charset="0"/>
              </a:defRPr>
            </a:lvl5pPr>
            <a:lvl6pPr marL="25146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6pPr>
            <a:lvl7pPr marL="29718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7pPr>
            <a:lvl8pPr marL="34290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8pPr>
            <a:lvl9pPr marL="38862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7" name="Down Arrow 3"/>
          <p:cNvSpPr>
            <a:spLocks noChangeArrowheads="1"/>
          </p:cNvSpPr>
          <p:nvPr/>
        </p:nvSpPr>
        <p:spPr bwMode="auto">
          <a:xfrm>
            <a:off x="4499024" y="2583657"/>
            <a:ext cx="144463" cy="288925"/>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lnSpc>
                <a:spcPct val="90000"/>
              </a:lnSpc>
              <a:spcBef>
                <a:spcPct val="20000"/>
              </a:spcBef>
              <a:buChar char="•"/>
              <a:defRPr sz="3000">
                <a:solidFill>
                  <a:schemeClr val="tx1"/>
                </a:solidFill>
                <a:latin typeface="StoneSansSemibold" pitchFamily="34" charset="0"/>
              </a:defRPr>
            </a:lvl1pPr>
            <a:lvl2pPr marL="742950" indent="-285750">
              <a:lnSpc>
                <a:spcPct val="90000"/>
              </a:lnSpc>
              <a:spcBef>
                <a:spcPct val="20000"/>
              </a:spcBef>
              <a:buChar char="–"/>
              <a:defRPr sz="3000">
                <a:solidFill>
                  <a:schemeClr val="tx1"/>
                </a:solidFill>
                <a:latin typeface="StoneSansSemibold" pitchFamily="34" charset="0"/>
              </a:defRPr>
            </a:lvl2pPr>
            <a:lvl3pPr marL="1143000" indent="-228600">
              <a:lnSpc>
                <a:spcPct val="90000"/>
              </a:lnSpc>
              <a:spcBef>
                <a:spcPct val="20000"/>
              </a:spcBef>
              <a:buChar char="•"/>
              <a:defRPr sz="3000">
                <a:solidFill>
                  <a:schemeClr val="tx1"/>
                </a:solidFill>
                <a:latin typeface="StoneSansSemibold" pitchFamily="34" charset="0"/>
              </a:defRPr>
            </a:lvl3pPr>
            <a:lvl4pPr marL="1600200" indent="-228600">
              <a:lnSpc>
                <a:spcPct val="90000"/>
              </a:lnSpc>
              <a:spcBef>
                <a:spcPct val="20000"/>
              </a:spcBef>
              <a:buChar char="–"/>
              <a:defRPr sz="3000">
                <a:solidFill>
                  <a:schemeClr val="tx1"/>
                </a:solidFill>
                <a:latin typeface="StoneSansSemibold" pitchFamily="34" charset="0"/>
              </a:defRPr>
            </a:lvl4pPr>
            <a:lvl5pPr marL="2057400" indent="-228600">
              <a:lnSpc>
                <a:spcPct val="90000"/>
              </a:lnSpc>
              <a:spcBef>
                <a:spcPct val="20000"/>
              </a:spcBef>
              <a:buChar char="»"/>
              <a:defRPr sz="3000">
                <a:solidFill>
                  <a:schemeClr val="tx1"/>
                </a:solidFill>
                <a:latin typeface="StoneSansSemibold" pitchFamily="34" charset="0"/>
              </a:defRPr>
            </a:lvl5pPr>
            <a:lvl6pPr marL="25146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6pPr>
            <a:lvl7pPr marL="29718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7pPr>
            <a:lvl8pPr marL="34290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8pPr>
            <a:lvl9pPr marL="38862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8" name="Down Arrow 3"/>
          <p:cNvSpPr>
            <a:spLocks noChangeArrowheads="1"/>
          </p:cNvSpPr>
          <p:nvPr/>
        </p:nvSpPr>
        <p:spPr bwMode="auto">
          <a:xfrm>
            <a:off x="4521883" y="3162934"/>
            <a:ext cx="144463" cy="288925"/>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lnSpc>
                <a:spcPct val="90000"/>
              </a:lnSpc>
              <a:spcBef>
                <a:spcPct val="20000"/>
              </a:spcBef>
              <a:buChar char="•"/>
              <a:defRPr sz="3000">
                <a:solidFill>
                  <a:schemeClr val="tx1"/>
                </a:solidFill>
                <a:latin typeface="StoneSansSemibold" pitchFamily="34" charset="0"/>
              </a:defRPr>
            </a:lvl1pPr>
            <a:lvl2pPr marL="742950" indent="-285750">
              <a:lnSpc>
                <a:spcPct val="90000"/>
              </a:lnSpc>
              <a:spcBef>
                <a:spcPct val="20000"/>
              </a:spcBef>
              <a:buChar char="–"/>
              <a:defRPr sz="3000">
                <a:solidFill>
                  <a:schemeClr val="tx1"/>
                </a:solidFill>
                <a:latin typeface="StoneSansSemibold" pitchFamily="34" charset="0"/>
              </a:defRPr>
            </a:lvl2pPr>
            <a:lvl3pPr marL="1143000" indent="-228600">
              <a:lnSpc>
                <a:spcPct val="90000"/>
              </a:lnSpc>
              <a:spcBef>
                <a:spcPct val="20000"/>
              </a:spcBef>
              <a:buChar char="•"/>
              <a:defRPr sz="3000">
                <a:solidFill>
                  <a:schemeClr val="tx1"/>
                </a:solidFill>
                <a:latin typeface="StoneSansSemibold" pitchFamily="34" charset="0"/>
              </a:defRPr>
            </a:lvl3pPr>
            <a:lvl4pPr marL="1600200" indent="-228600">
              <a:lnSpc>
                <a:spcPct val="90000"/>
              </a:lnSpc>
              <a:spcBef>
                <a:spcPct val="20000"/>
              </a:spcBef>
              <a:buChar char="–"/>
              <a:defRPr sz="3000">
                <a:solidFill>
                  <a:schemeClr val="tx1"/>
                </a:solidFill>
                <a:latin typeface="StoneSansSemibold" pitchFamily="34" charset="0"/>
              </a:defRPr>
            </a:lvl4pPr>
            <a:lvl5pPr marL="2057400" indent="-228600">
              <a:lnSpc>
                <a:spcPct val="90000"/>
              </a:lnSpc>
              <a:spcBef>
                <a:spcPct val="20000"/>
              </a:spcBef>
              <a:buChar char="»"/>
              <a:defRPr sz="3000">
                <a:solidFill>
                  <a:schemeClr val="tx1"/>
                </a:solidFill>
                <a:latin typeface="StoneSansSemibold" pitchFamily="34" charset="0"/>
              </a:defRPr>
            </a:lvl5pPr>
            <a:lvl6pPr marL="25146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6pPr>
            <a:lvl7pPr marL="29718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7pPr>
            <a:lvl8pPr marL="34290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8pPr>
            <a:lvl9pPr marL="38862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9" name="Down Arrow 3"/>
          <p:cNvSpPr>
            <a:spLocks noChangeArrowheads="1"/>
          </p:cNvSpPr>
          <p:nvPr/>
        </p:nvSpPr>
        <p:spPr bwMode="auto">
          <a:xfrm>
            <a:off x="4513519" y="3753167"/>
            <a:ext cx="144463" cy="288925"/>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lnSpc>
                <a:spcPct val="90000"/>
              </a:lnSpc>
              <a:spcBef>
                <a:spcPct val="20000"/>
              </a:spcBef>
              <a:buChar char="•"/>
              <a:defRPr sz="3000">
                <a:solidFill>
                  <a:schemeClr val="tx1"/>
                </a:solidFill>
                <a:latin typeface="StoneSansSemibold" pitchFamily="34" charset="0"/>
              </a:defRPr>
            </a:lvl1pPr>
            <a:lvl2pPr marL="742950" indent="-285750">
              <a:lnSpc>
                <a:spcPct val="90000"/>
              </a:lnSpc>
              <a:spcBef>
                <a:spcPct val="20000"/>
              </a:spcBef>
              <a:buChar char="–"/>
              <a:defRPr sz="3000">
                <a:solidFill>
                  <a:schemeClr val="tx1"/>
                </a:solidFill>
                <a:latin typeface="StoneSansSemibold" pitchFamily="34" charset="0"/>
              </a:defRPr>
            </a:lvl2pPr>
            <a:lvl3pPr marL="1143000" indent="-228600">
              <a:lnSpc>
                <a:spcPct val="90000"/>
              </a:lnSpc>
              <a:spcBef>
                <a:spcPct val="20000"/>
              </a:spcBef>
              <a:buChar char="•"/>
              <a:defRPr sz="3000">
                <a:solidFill>
                  <a:schemeClr val="tx1"/>
                </a:solidFill>
                <a:latin typeface="StoneSansSemibold" pitchFamily="34" charset="0"/>
              </a:defRPr>
            </a:lvl3pPr>
            <a:lvl4pPr marL="1600200" indent="-228600">
              <a:lnSpc>
                <a:spcPct val="90000"/>
              </a:lnSpc>
              <a:spcBef>
                <a:spcPct val="20000"/>
              </a:spcBef>
              <a:buChar char="–"/>
              <a:defRPr sz="3000">
                <a:solidFill>
                  <a:schemeClr val="tx1"/>
                </a:solidFill>
                <a:latin typeface="StoneSansSemibold" pitchFamily="34" charset="0"/>
              </a:defRPr>
            </a:lvl4pPr>
            <a:lvl5pPr marL="2057400" indent="-228600">
              <a:lnSpc>
                <a:spcPct val="90000"/>
              </a:lnSpc>
              <a:spcBef>
                <a:spcPct val="20000"/>
              </a:spcBef>
              <a:buChar char="»"/>
              <a:defRPr sz="3000">
                <a:solidFill>
                  <a:schemeClr val="tx1"/>
                </a:solidFill>
                <a:latin typeface="StoneSansSemibold" pitchFamily="34" charset="0"/>
              </a:defRPr>
            </a:lvl5pPr>
            <a:lvl6pPr marL="25146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6pPr>
            <a:lvl7pPr marL="29718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7pPr>
            <a:lvl8pPr marL="34290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8pPr>
            <a:lvl9pPr marL="3886200" indent="-228600" eaLnBrk="0" fontAlgn="base" hangingPunct="0">
              <a:lnSpc>
                <a:spcPct val="90000"/>
              </a:lnSpc>
              <a:spcBef>
                <a:spcPct val="20000"/>
              </a:spcBef>
              <a:spcAft>
                <a:spcPct val="0"/>
              </a:spcAft>
              <a:buChar char="»"/>
              <a:defRPr sz="3000">
                <a:solidFill>
                  <a:schemeClr val="tx1"/>
                </a:solidFill>
                <a:latin typeface="StoneSansSemibold" pitchFamily="34" charset="0"/>
              </a:defRPr>
            </a:lvl9pPr>
          </a:lstStyle>
          <a:p>
            <a:pPr>
              <a:lnSpc>
                <a:spcPct val="100000"/>
              </a:lnSpc>
              <a:spcBef>
                <a:spcPct val="0"/>
              </a:spcBef>
              <a:buFontTx/>
              <a:buNone/>
            </a:pPr>
            <a:endParaRPr lang="en-US" altLang="en-US" sz="2400">
              <a:latin typeface="Times" panose="02020603050405020304" pitchFamily="18" charset="0"/>
            </a:endParaRPr>
          </a:p>
        </p:txBody>
      </p:sp>
      <p:sp>
        <p:nvSpPr>
          <p:cNvPr id="10" name="TextBox 9"/>
          <p:cNvSpPr txBox="1"/>
          <p:nvPr/>
        </p:nvSpPr>
        <p:spPr>
          <a:xfrm>
            <a:off x="958296" y="4885529"/>
            <a:ext cx="2012896" cy="1169551"/>
          </a:xfrm>
          <a:prstGeom prst="rect">
            <a:avLst/>
          </a:prstGeom>
          <a:noFill/>
        </p:spPr>
        <p:txBody>
          <a:bodyPr wrap="square" rtlCol="0">
            <a:spAutoFit/>
          </a:bodyPr>
          <a:lstStyle/>
          <a:p>
            <a:r>
              <a:rPr lang="en-GB" altLang="en-US" sz="1400" dirty="0">
                <a:solidFill>
                  <a:schemeClr val="accent1">
                    <a:lumMod val="50000"/>
                  </a:schemeClr>
                </a:solidFill>
                <a:latin typeface="Arial" panose="020B0604020202020204" pitchFamily="34" charset="0"/>
                <a:cs typeface="Arial" panose="020B0604020202020204" pitchFamily="34" charset="0"/>
              </a:rPr>
              <a:t>Patient accepted </a:t>
            </a:r>
            <a:r>
              <a:rPr lang="en-GB" altLang="en-US" sz="1400" dirty="0" smtClean="0">
                <a:solidFill>
                  <a:schemeClr val="accent1">
                    <a:lumMod val="50000"/>
                  </a:schemeClr>
                </a:solidFill>
                <a:latin typeface="Arial" panose="020B0604020202020204" pitchFamily="34" charset="0"/>
                <a:cs typeface="Arial" panose="020B0604020202020204" pitchFamily="34" charset="0"/>
              </a:rPr>
              <a:t>for </a:t>
            </a:r>
            <a:r>
              <a:rPr lang="en-GB" altLang="en-US" sz="1400" dirty="0">
                <a:solidFill>
                  <a:schemeClr val="accent1">
                    <a:lumMod val="50000"/>
                  </a:schemeClr>
                </a:solidFill>
                <a:latin typeface="Arial" panose="020B0604020202020204" pitchFamily="34" charset="0"/>
                <a:cs typeface="Arial" panose="020B0604020202020204" pitchFamily="34" charset="0"/>
              </a:rPr>
              <a:t>community </a:t>
            </a:r>
            <a:r>
              <a:rPr lang="en-GB" altLang="en-US" sz="1400" dirty="0" smtClean="0">
                <a:solidFill>
                  <a:schemeClr val="accent1">
                    <a:lumMod val="50000"/>
                  </a:schemeClr>
                </a:solidFill>
                <a:latin typeface="Arial" panose="020B0604020202020204" pitchFamily="34" charset="0"/>
                <a:cs typeface="Arial" panose="020B0604020202020204" pitchFamily="34" charset="0"/>
              </a:rPr>
              <a:t>rehabilitation </a:t>
            </a:r>
            <a:r>
              <a:rPr lang="en-GB" altLang="en-US" sz="1400" dirty="0">
                <a:solidFill>
                  <a:schemeClr val="accent1">
                    <a:lumMod val="50000"/>
                  </a:schemeClr>
                </a:solidFill>
                <a:latin typeface="Arial" panose="020B0604020202020204" pitchFamily="34" charset="0"/>
                <a:cs typeface="Arial" panose="020B0604020202020204" pitchFamily="34" charset="0"/>
              </a:rPr>
              <a:t>and followed up at home. (83%)</a:t>
            </a:r>
            <a:endParaRPr lang="en-GB" sz="1400" dirty="0">
              <a:solidFill>
                <a:schemeClr val="accent1">
                  <a:lumMod val="50000"/>
                </a:schemeClr>
              </a:solidFill>
              <a:latin typeface="Arial" panose="020B0604020202020204" pitchFamily="34" charset="0"/>
              <a:cs typeface="Arial" panose="020B0604020202020204" pitchFamily="34" charset="0"/>
            </a:endParaRPr>
          </a:p>
        </p:txBody>
      </p:sp>
      <p:sp>
        <p:nvSpPr>
          <p:cNvPr id="12" name="TextBox 11"/>
          <p:cNvSpPr txBox="1"/>
          <p:nvPr/>
        </p:nvSpPr>
        <p:spPr>
          <a:xfrm>
            <a:off x="3434019" y="4883909"/>
            <a:ext cx="2382639" cy="1169551"/>
          </a:xfrm>
          <a:prstGeom prst="rect">
            <a:avLst/>
          </a:prstGeom>
          <a:noFill/>
        </p:spPr>
        <p:txBody>
          <a:bodyPr wrap="square" rtlCol="0">
            <a:spAutoFit/>
          </a:bodyPr>
          <a:lstStyle/>
          <a:p>
            <a:r>
              <a:rPr lang="en-GB" altLang="en-US" sz="1400" dirty="0">
                <a:solidFill>
                  <a:schemeClr val="accent1">
                    <a:lumMod val="50000"/>
                  </a:schemeClr>
                </a:solidFill>
                <a:latin typeface="Arial" panose="020B0604020202020204" pitchFamily="34" charset="0"/>
                <a:cs typeface="Arial" panose="020B0604020202020204" pitchFamily="34" charset="0"/>
              </a:rPr>
              <a:t>Patient requires ongoing </a:t>
            </a:r>
            <a:r>
              <a:rPr lang="en-GB" altLang="en-US" sz="1400" dirty="0" smtClean="0">
                <a:solidFill>
                  <a:schemeClr val="accent1">
                    <a:lumMod val="50000"/>
                  </a:schemeClr>
                </a:solidFill>
                <a:latin typeface="Arial" panose="020B0604020202020204" pitchFamily="34" charset="0"/>
                <a:cs typeface="Arial" panose="020B0604020202020204" pitchFamily="34" charset="0"/>
              </a:rPr>
              <a:t>rehab </a:t>
            </a:r>
            <a:r>
              <a:rPr lang="en-GB" altLang="en-US" sz="1400" dirty="0">
                <a:solidFill>
                  <a:schemeClr val="accent1">
                    <a:lumMod val="50000"/>
                  </a:schemeClr>
                </a:solidFill>
                <a:latin typeface="Arial" panose="020B0604020202020204" pitchFamily="34" charset="0"/>
                <a:cs typeface="Arial" panose="020B0604020202020204" pitchFamily="34" charset="0"/>
              </a:rPr>
              <a:t>in acute site prior to </a:t>
            </a:r>
            <a:r>
              <a:rPr lang="en-GB" altLang="en-US" sz="1400" dirty="0" smtClean="0">
                <a:solidFill>
                  <a:schemeClr val="accent1">
                    <a:lumMod val="50000"/>
                  </a:schemeClr>
                </a:solidFill>
                <a:latin typeface="Arial" panose="020B0604020202020204" pitchFamily="34" charset="0"/>
                <a:cs typeface="Arial" panose="020B0604020202020204" pitchFamily="34" charset="0"/>
              </a:rPr>
              <a:t>discharge </a:t>
            </a:r>
            <a:r>
              <a:rPr lang="en-GB" altLang="en-US" sz="1400" dirty="0">
                <a:solidFill>
                  <a:schemeClr val="accent1">
                    <a:lumMod val="50000"/>
                  </a:schemeClr>
                </a:solidFill>
                <a:latin typeface="Arial" panose="020B0604020202020204" pitchFamily="34" charset="0"/>
                <a:cs typeface="Arial" panose="020B0604020202020204" pitchFamily="34" charset="0"/>
              </a:rPr>
              <a:t> – consultation &amp; staff training can be provided by CBIT. (14%)</a:t>
            </a:r>
            <a:endParaRPr lang="en-GB" sz="1400" dirty="0">
              <a:solidFill>
                <a:schemeClr val="accent1">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209099" y="4883908"/>
            <a:ext cx="2382639" cy="1169551"/>
          </a:xfrm>
          <a:prstGeom prst="rect">
            <a:avLst/>
          </a:prstGeom>
          <a:noFill/>
        </p:spPr>
        <p:txBody>
          <a:bodyPr wrap="square" rtlCol="0">
            <a:spAutoFit/>
          </a:bodyPr>
          <a:lstStyle/>
          <a:p>
            <a:r>
              <a:rPr lang="en-GB" altLang="en-US" sz="1400" dirty="0">
                <a:solidFill>
                  <a:schemeClr val="accent1">
                    <a:lumMod val="50000"/>
                  </a:schemeClr>
                </a:solidFill>
                <a:latin typeface="Arial" panose="020B0604020202020204" pitchFamily="34" charset="0"/>
                <a:cs typeface="Arial" panose="020B0604020202020204" pitchFamily="34" charset="0"/>
              </a:rPr>
              <a:t>Patient requires an </a:t>
            </a:r>
            <a:r>
              <a:rPr lang="en-GB" altLang="en-US" sz="1400" dirty="0" smtClean="0">
                <a:solidFill>
                  <a:schemeClr val="accent1">
                    <a:lumMod val="50000"/>
                  </a:schemeClr>
                </a:solidFill>
                <a:latin typeface="Arial" panose="020B0604020202020204" pitchFamily="34" charset="0"/>
                <a:cs typeface="Arial" panose="020B0604020202020204" pitchFamily="34" charset="0"/>
              </a:rPr>
              <a:t>inpatient </a:t>
            </a:r>
            <a:r>
              <a:rPr lang="en-GB" altLang="en-US" sz="1400" dirty="0">
                <a:solidFill>
                  <a:schemeClr val="accent1">
                    <a:lumMod val="50000"/>
                  </a:schemeClr>
                </a:solidFill>
                <a:latin typeface="Arial" panose="020B0604020202020204" pitchFamily="34" charset="0"/>
                <a:cs typeface="Arial" panose="020B0604020202020204" pitchFamily="34" charset="0"/>
              </a:rPr>
              <a:t>rehabilitation </a:t>
            </a:r>
            <a:r>
              <a:rPr lang="en-GB" altLang="en-US" sz="1400" dirty="0" smtClean="0">
                <a:solidFill>
                  <a:schemeClr val="accent1">
                    <a:lumMod val="50000"/>
                  </a:schemeClr>
                </a:solidFill>
                <a:latin typeface="Arial" panose="020B0604020202020204" pitchFamily="34" charset="0"/>
                <a:cs typeface="Arial" panose="020B0604020202020204" pitchFamily="34" charset="0"/>
              </a:rPr>
              <a:t>at a specialist centre</a:t>
            </a:r>
            <a:endParaRPr lang="en-GB" altLang="en-US" sz="1400" dirty="0">
              <a:solidFill>
                <a:schemeClr val="accent1">
                  <a:lumMod val="50000"/>
                </a:schemeClr>
              </a:solidFill>
              <a:latin typeface="Arial" panose="020B0604020202020204" pitchFamily="34" charset="0"/>
              <a:cs typeface="Arial" panose="020B0604020202020204" pitchFamily="34" charset="0"/>
            </a:endParaRPr>
          </a:p>
          <a:p>
            <a:pPr>
              <a:lnSpc>
                <a:spcPct val="100000"/>
              </a:lnSpc>
              <a:buFontTx/>
              <a:buNone/>
            </a:pPr>
            <a:r>
              <a:rPr lang="en-GB" altLang="en-US" sz="1400" dirty="0">
                <a:solidFill>
                  <a:schemeClr val="accent1">
                    <a:lumMod val="50000"/>
                  </a:schemeClr>
                </a:solidFill>
                <a:latin typeface="Arial" panose="020B0604020202020204" pitchFamily="34" charset="0"/>
                <a:cs typeface="Arial" panose="020B0604020202020204" pitchFamily="34" charset="0"/>
              </a:rPr>
              <a:t>before discharge with community rehab ( 3%)</a:t>
            </a:r>
          </a:p>
        </p:txBody>
      </p:sp>
      <p:cxnSp>
        <p:nvCxnSpPr>
          <p:cNvPr id="14" name="Straight Arrow Connector 13"/>
          <p:cNvCxnSpPr/>
          <p:nvPr/>
        </p:nvCxnSpPr>
        <p:spPr bwMode="auto">
          <a:xfrm flipH="1">
            <a:off x="2208380" y="4307645"/>
            <a:ext cx="503238" cy="576263"/>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bwMode="auto">
          <a:xfrm>
            <a:off x="6539059" y="4307645"/>
            <a:ext cx="431800" cy="647700"/>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bwMode="auto">
          <a:xfrm>
            <a:off x="4603715" y="4343363"/>
            <a:ext cx="0" cy="576263"/>
          </a:xfrm>
          <a:prstGeom prst="straightConnector1">
            <a:avLst/>
          </a:prstGeom>
          <a:ln w="28575">
            <a:headEnd type="none" w="med" len="med"/>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078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8650" y="1829788"/>
            <a:ext cx="7886700" cy="4192189"/>
          </a:xfrm>
        </p:spPr>
        <p:txBody>
          <a:bodyPr>
            <a:normAutofit fontScale="92500" lnSpcReduction="20000"/>
          </a:bodyPr>
          <a:lstStyle/>
          <a:p>
            <a:r>
              <a:rPr lang="en-GB" dirty="0" smtClean="0"/>
              <a:t>John attended an online peer support group with three other male clients </a:t>
            </a:r>
          </a:p>
          <a:p>
            <a:r>
              <a:rPr lang="en-GB" dirty="0" smtClean="0"/>
              <a:t>Sessions covered various topics including brain injury awareness, managing fatigue, anxiety, relationship changes etc.</a:t>
            </a:r>
          </a:p>
          <a:p>
            <a:r>
              <a:rPr lang="en-GB" dirty="0" smtClean="0"/>
              <a:t>All participants had training on using Near Me</a:t>
            </a:r>
          </a:p>
          <a:p>
            <a:r>
              <a:rPr lang="en-GB" dirty="0" smtClean="0"/>
              <a:t>Short videos on each topic e-mailed the week before</a:t>
            </a:r>
          </a:p>
          <a:p>
            <a:r>
              <a:rPr lang="en-GB" dirty="0" smtClean="0"/>
              <a:t>Different professions facilitate sessions</a:t>
            </a:r>
          </a:p>
          <a:p>
            <a:r>
              <a:rPr lang="en-GB" dirty="0" smtClean="0"/>
              <a:t>Opportunity to practice communication strategies </a:t>
            </a:r>
          </a:p>
          <a:p>
            <a:r>
              <a:rPr lang="en-GB" dirty="0" smtClean="0"/>
              <a:t>Shared experience – good relationships formed with other group members – supportive tone </a:t>
            </a:r>
            <a:endParaRPr lang="en-GB" dirty="0"/>
          </a:p>
        </p:txBody>
      </p:sp>
      <p:sp>
        <p:nvSpPr>
          <p:cNvPr id="3" name="Title 2"/>
          <p:cNvSpPr>
            <a:spLocks noGrp="1"/>
          </p:cNvSpPr>
          <p:nvPr>
            <p:ph type="title"/>
          </p:nvPr>
        </p:nvSpPr>
        <p:spPr/>
        <p:txBody>
          <a:bodyPr/>
          <a:lstStyle/>
          <a:p>
            <a:r>
              <a:rPr lang="en-GB" dirty="0" smtClean="0"/>
              <a:t>Intervention – Peer Support Group</a:t>
            </a:r>
            <a:endParaRPr lang="en-GB" dirty="0"/>
          </a:p>
        </p:txBody>
      </p:sp>
    </p:spTree>
    <p:extLst>
      <p:ext uri="{BB962C8B-B14F-4D97-AF65-F5344CB8AC3E}">
        <p14:creationId xmlns:p14="http://schemas.microsoft.com/office/powerpoint/2010/main" val="2947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a:t>
            </a:r>
            <a:endParaRPr lang="en-GB" dirty="0"/>
          </a:p>
        </p:txBody>
      </p:sp>
      <p:sp>
        <p:nvSpPr>
          <p:cNvPr id="3" name="Content Placeholder 2"/>
          <p:cNvSpPr>
            <a:spLocks noGrp="1"/>
          </p:cNvSpPr>
          <p:nvPr>
            <p:ph idx="1"/>
          </p:nvPr>
        </p:nvSpPr>
        <p:spPr/>
        <p:txBody>
          <a:bodyPr/>
          <a:lstStyle/>
          <a:p>
            <a:r>
              <a:rPr lang="en-GB" dirty="0" smtClean="0"/>
              <a:t>Phased return to work, reduced duties</a:t>
            </a:r>
          </a:p>
          <a:p>
            <a:r>
              <a:rPr lang="en-GB" dirty="0" smtClean="0"/>
              <a:t>Ongoing process of returning to driving (still awaiting DVLA approval)</a:t>
            </a:r>
          </a:p>
          <a:p>
            <a:r>
              <a:rPr lang="en-GB" dirty="0" smtClean="0"/>
              <a:t>Return to hobbies – golf, gym</a:t>
            </a:r>
          </a:p>
          <a:p>
            <a:r>
              <a:rPr lang="en-GB" dirty="0" smtClean="0"/>
              <a:t>Good relationship with wife and son – irritability completely resolved</a:t>
            </a:r>
          </a:p>
          <a:p>
            <a:r>
              <a:rPr lang="en-GB" dirty="0" smtClean="0"/>
              <a:t>Ongoing fatigue but able to implement fatigue management strategies</a:t>
            </a:r>
            <a:endParaRPr lang="en-GB" dirty="0"/>
          </a:p>
        </p:txBody>
      </p:sp>
    </p:spTree>
    <p:extLst>
      <p:ext uri="{BB962C8B-B14F-4D97-AF65-F5344CB8AC3E}">
        <p14:creationId xmlns:p14="http://schemas.microsoft.com/office/powerpoint/2010/main" val="53597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8650" y="1829788"/>
            <a:ext cx="7886700" cy="4179126"/>
          </a:xfrm>
        </p:spPr>
        <p:txBody>
          <a:bodyPr>
            <a:normAutofit/>
          </a:bodyPr>
          <a:lstStyle/>
          <a:p>
            <a:r>
              <a:rPr lang="en-GB" dirty="0" smtClean="0"/>
              <a:t>Successful funding applications under the Neurological Conditions Framework</a:t>
            </a:r>
          </a:p>
          <a:p>
            <a:pPr marL="457200" indent="-457200">
              <a:buFont typeface="Arial" panose="020B0604020202020204" pitchFamily="34" charset="0"/>
              <a:buChar char="•"/>
            </a:pPr>
            <a:r>
              <a:rPr lang="en-GB" dirty="0" smtClean="0"/>
              <a:t>Development of a patient held record for individuals with brain injury</a:t>
            </a:r>
          </a:p>
          <a:p>
            <a:pPr marL="457200" indent="-457200">
              <a:buFont typeface="Arial" panose="020B0604020202020204" pitchFamily="34" charset="0"/>
              <a:buChar char="•"/>
            </a:pPr>
            <a:r>
              <a:rPr lang="en-GB" dirty="0" smtClean="0"/>
              <a:t>Development of a self-management website</a:t>
            </a:r>
          </a:p>
          <a:p>
            <a:pPr marL="457200" indent="-457200">
              <a:buFont typeface="Arial" panose="020B0604020202020204" pitchFamily="34" charset="0"/>
              <a:buChar char="•"/>
            </a:pPr>
            <a:r>
              <a:rPr lang="en-GB" dirty="0" smtClean="0"/>
              <a:t>Brain injury </a:t>
            </a:r>
            <a:r>
              <a:rPr lang="en-GB" dirty="0" err="1" smtClean="0"/>
              <a:t>learnpro</a:t>
            </a:r>
            <a:r>
              <a:rPr lang="en-GB" dirty="0" smtClean="0"/>
              <a:t> module</a:t>
            </a:r>
            <a:endParaRPr lang="en-GB" dirty="0"/>
          </a:p>
        </p:txBody>
      </p:sp>
      <p:sp>
        <p:nvSpPr>
          <p:cNvPr id="3" name="Title 2"/>
          <p:cNvSpPr>
            <a:spLocks noGrp="1"/>
          </p:cNvSpPr>
          <p:nvPr>
            <p:ph type="title"/>
          </p:nvPr>
        </p:nvSpPr>
        <p:spPr/>
        <p:txBody>
          <a:bodyPr/>
          <a:lstStyle/>
          <a:p>
            <a:r>
              <a:rPr lang="en-GB" dirty="0" smtClean="0"/>
              <a:t>Projects</a:t>
            </a:r>
            <a:endParaRPr lang="en-GB" dirty="0"/>
          </a:p>
        </p:txBody>
      </p:sp>
    </p:spTree>
    <p:extLst>
      <p:ext uri="{BB962C8B-B14F-4D97-AF65-F5344CB8AC3E}">
        <p14:creationId xmlns:p14="http://schemas.microsoft.com/office/powerpoint/2010/main" val="305710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8650" y="1829788"/>
            <a:ext cx="7886700" cy="3991892"/>
          </a:xfrm>
        </p:spPr>
        <p:txBody>
          <a:bodyPr>
            <a:normAutofit fontScale="92500" lnSpcReduction="20000"/>
          </a:bodyPr>
          <a:lstStyle/>
          <a:p>
            <a:pPr marL="457200" indent="-457200">
              <a:buFont typeface="Arial" panose="020B0604020202020204" pitchFamily="34" charset="0"/>
              <a:buChar char="•"/>
            </a:pPr>
            <a:r>
              <a:rPr lang="en-GB" dirty="0" smtClean="0"/>
              <a:t>Scottish government funding for </a:t>
            </a:r>
            <a:r>
              <a:rPr lang="en-GB" dirty="0"/>
              <a:t>development of a tier 2 step down rehab </a:t>
            </a:r>
            <a:r>
              <a:rPr lang="en-GB" dirty="0" smtClean="0"/>
              <a:t>unit, required as part of MTC developments</a:t>
            </a:r>
            <a:endParaRPr lang="en-GB" dirty="0"/>
          </a:p>
          <a:p>
            <a:pPr marL="457200" indent="-457200">
              <a:buFont typeface="Arial" panose="020B0604020202020204" pitchFamily="34" charset="0"/>
              <a:buChar char="•"/>
            </a:pPr>
            <a:r>
              <a:rPr lang="en-GB" dirty="0"/>
              <a:t>Plan is for a 10 bedded </a:t>
            </a:r>
            <a:r>
              <a:rPr lang="en-GB" dirty="0" smtClean="0"/>
              <a:t>brain injury rehab until </a:t>
            </a:r>
            <a:r>
              <a:rPr lang="en-GB" dirty="0"/>
              <a:t>located at </a:t>
            </a:r>
            <a:r>
              <a:rPr lang="en-GB" dirty="0" err="1"/>
              <a:t>Stonehouse</a:t>
            </a:r>
            <a:r>
              <a:rPr lang="en-GB" dirty="0"/>
              <a:t> Hospital</a:t>
            </a:r>
          </a:p>
          <a:p>
            <a:pPr marL="457200" indent="-457200">
              <a:buFont typeface="Arial" panose="020B0604020202020204" pitchFamily="34" charset="0"/>
              <a:buChar char="•"/>
            </a:pPr>
            <a:r>
              <a:rPr lang="en-GB" dirty="0"/>
              <a:t>AHP recruitment has been completed </a:t>
            </a:r>
          </a:p>
          <a:p>
            <a:pPr marL="457200" indent="-457200">
              <a:buFont typeface="Arial" panose="020B0604020202020204" pitchFamily="34" charset="0"/>
              <a:buChar char="•"/>
            </a:pPr>
            <a:r>
              <a:rPr lang="en-GB" dirty="0"/>
              <a:t>Opening date to be </a:t>
            </a:r>
            <a:r>
              <a:rPr lang="en-GB" dirty="0" smtClean="0"/>
              <a:t>confirmed…hopefully 2023!</a:t>
            </a:r>
            <a:endParaRPr lang="en-GB" dirty="0"/>
          </a:p>
          <a:p>
            <a:pPr marL="457200" indent="-457200">
              <a:buFont typeface="Arial" panose="020B0604020202020204" pitchFamily="34" charset="0"/>
              <a:buChar char="•"/>
            </a:pPr>
            <a:r>
              <a:rPr lang="en-GB" dirty="0"/>
              <a:t>Nursing recruitment will continue once opening date is </a:t>
            </a:r>
            <a:r>
              <a:rPr lang="en-GB" dirty="0" smtClean="0"/>
              <a:t>confirmed</a:t>
            </a:r>
          </a:p>
          <a:p>
            <a:pPr marL="457200" indent="-457200">
              <a:buFont typeface="Arial" panose="020B0604020202020204" pitchFamily="34" charset="0"/>
              <a:buChar char="•"/>
            </a:pPr>
            <a:r>
              <a:rPr lang="en-GB" dirty="0" smtClean="0"/>
              <a:t>Aim for improved outcomes for brain injury patients with complex rehab needs</a:t>
            </a:r>
            <a:endParaRPr lang="en-GB" dirty="0"/>
          </a:p>
          <a:p>
            <a:endParaRPr lang="en-GB" dirty="0"/>
          </a:p>
        </p:txBody>
      </p:sp>
      <p:sp>
        <p:nvSpPr>
          <p:cNvPr id="3" name="Title 2"/>
          <p:cNvSpPr>
            <a:spLocks noGrp="1"/>
          </p:cNvSpPr>
          <p:nvPr>
            <p:ph type="title"/>
          </p:nvPr>
        </p:nvSpPr>
        <p:spPr>
          <a:xfrm>
            <a:off x="628650" y="365126"/>
            <a:ext cx="8058150" cy="1325563"/>
          </a:xfrm>
        </p:spPr>
        <p:txBody>
          <a:bodyPr/>
          <a:lstStyle/>
          <a:p>
            <a:r>
              <a:rPr lang="en-GB" dirty="0"/>
              <a:t>Future </a:t>
            </a:r>
            <a:r>
              <a:rPr lang="en-GB" dirty="0" smtClean="0"/>
              <a:t>Service Developments</a:t>
            </a:r>
            <a:endParaRPr lang="en-GB" dirty="0"/>
          </a:p>
        </p:txBody>
      </p:sp>
    </p:spTree>
    <p:extLst>
      <p:ext uri="{BB962C8B-B14F-4D97-AF65-F5344CB8AC3E}">
        <p14:creationId xmlns:p14="http://schemas.microsoft.com/office/powerpoint/2010/main" val="99738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68892-ED0A-7D4A-9104-35C80A2A8D85}"/>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62348D30-BFF2-3242-B7D2-2A0B7FA7C3BD}"/>
              </a:ext>
            </a:extLst>
          </p:cNvPr>
          <p:cNvSpPr>
            <a:spLocks noGrp="1"/>
          </p:cNvSpPr>
          <p:nvPr>
            <p:ph idx="1"/>
          </p:nvPr>
        </p:nvSpPr>
        <p:spPr/>
        <p:txBody>
          <a:bodyPr/>
          <a:lstStyle/>
          <a:p>
            <a:pPr marL="0" indent="0">
              <a:buNone/>
            </a:pPr>
            <a:r>
              <a:rPr lang="en-GB" sz="1400" dirty="0"/>
              <a:t>Scobbie, L., </a:t>
            </a:r>
            <a:r>
              <a:rPr lang="en-GB" sz="1400" dirty="0" err="1"/>
              <a:t>Wyke</a:t>
            </a:r>
            <a:r>
              <a:rPr lang="en-GB" sz="1400" dirty="0"/>
              <a:t>, S., Dixon, D. (2011) Goal setting and action planning in clinical rehabilitation: Development of a theoretically informed practice framework. Clinical Rehabilitation; 25(5) 468–482. DOI: 10.1177/0269215510389198.</a:t>
            </a:r>
            <a:br>
              <a:rPr lang="en-GB" sz="1400" dirty="0"/>
            </a:br>
            <a:r>
              <a:rPr lang="en-GB" sz="1400" dirty="0"/>
              <a:t>Access via: </a:t>
            </a:r>
            <a:r>
              <a:rPr lang="en-GB" sz="1400" dirty="0">
                <a:hlinkClick r:id="rId2"/>
              </a:rPr>
              <a:t>https://</a:t>
            </a:r>
            <a:r>
              <a:rPr lang="en-GB" sz="1400" dirty="0" smtClean="0">
                <a:hlinkClick r:id="rId2"/>
              </a:rPr>
              <a:t>journals.sagepub.com/doi/10.1177/0269215510389198</a:t>
            </a:r>
            <a:endParaRPr lang="en-GB" sz="1400" dirty="0" smtClean="0"/>
          </a:p>
          <a:p>
            <a:pPr marL="0" indent="0">
              <a:buNone/>
            </a:pPr>
            <a:endParaRPr lang="en-GB" sz="1400" dirty="0"/>
          </a:p>
          <a:p>
            <a:pPr marL="0" indent="0">
              <a:buNone/>
            </a:pPr>
            <a:r>
              <a:rPr lang="en-GB" sz="1400" dirty="0" smtClean="0"/>
              <a:t>McLellan, D.L. (1991). Functional recovery and the principles of disability medicine. In </a:t>
            </a:r>
            <a:r>
              <a:rPr lang="en-GB" sz="1400" dirty="0" err="1" smtClean="0"/>
              <a:t>M.Swash</a:t>
            </a:r>
            <a:r>
              <a:rPr lang="en-GB" sz="1400" dirty="0" smtClean="0"/>
              <a:t> &amp; </a:t>
            </a:r>
            <a:r>
              <a:rPr lang="en-GB" sz="1400" dirty="0" err="1" smtClean="0"/>
              <a:t>Oxbury</a:t>
            </a:r>
            <a:r>
              <a:rPr lang="en-GB" sz="1400" dirty="0" smtClean="0"/>
              <a:t> (Eds.), Clinical Neurology (pp. 768-790). Edinburgh, UK: Churchill Livingstone.</a:t>
            </a:r>
          </a:p>
          <a:p>
            <a:pPr marL="0" indent="0">
              <a:buNone/>
            </a:pPr>
            <a:endParaRPr lang="en-GB" sz="1400" dirty="0"/>
          </a:p>
          <a:p>
            <a:pPr marL="0" indent="0">
              <a:buNone/>
            </a:pPr>
            <a:r>
              <a:rPr lang="en-GB" sz="1400" dirty="0" smtClean="0"/>
              <a:t>Wilson, W. (2013). Neuropsychological rehabilitation: state of the science. South African Journal of Psychology, 43(3), 267-277.</a:t>
            </a:r>
            <a:endParaRPr lang="en-GB" sz="1400" dirty="0"/>
          </a:p>
          <a:p>
            <a:endParaRPr lang="en-GB" dirty="0"/>
          </a:p>
          <a:p>
            <a:endParaRPr lang="en-GB" dirty="0"/>
          </a:p>
        </p:txBody>
      </p:sp>
    </p:spTree>
    <p:extLst>
      <p:ext uri="{BB962C8B-B14F-4D97-AF65-F5344CB8AC3E}">
        <p14:creationId xmlns:p14="http://schemas.microsoft.com/office/powerpoint/2010/main" val="26167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Consequences of Brain Injury</a:t>
            </a:r>
            <a:endParaRPr lang="en-GB" dirty="0"/>
          </a:p>
        </p:txBody>
      </p:sp>
      <p:sp>
        <p:nvSpPr>
          <p:cNvPr id="3" name="Content Placeholder 2"/>
          <p:cNvSpPr>
            <a:spLocks noGrp="1"/>
          </p:cNvSpPr>
          <p:nvPr>
            <p:ph idx="1"/>
          </p:nvPr>
        </p:nvSpPr>
        <p:spPr>
          <a:xfrm>
            <a:off x="467544" y="2234208"/>
            <a:ext cx="8229600" cy="4623792"/>
          </a:xfrm>
        </p:spPr>
        <p:txBody>
          <a:bodyPr/>
          <a:lstStyle/>
          <a:p>
            <a:pPr>
              <a:spcAft>
                <a:spcPts val="600"/>
              </a:spcAft>
              <a:buNone/>
            </a:pPr>
            <a:r>
              <a:rPr lang="en-GB" sz="3600" dirty="0" smtClean="0"/>
              <a:t>Four broad categories:</a:t>
            </a:r>
          </a:p>
          <a:p>
            <a:r>
              <a:rPr lang="en-GB" sz="3600" dirty="0" smtClean="0"/>
              <a:t>Physical</a:t>
            </a:r>
          </a:p>
          <a:p>
            <a:r>
              <a:rPr lang="en-GB" sz="3600" dirty="0" smtClean="0"/>
              <a:t>Cognitive</a:t>
            </a:r>
          </a:p>
          <a:p>
            <a:r>
              <a:rPr lang="en-GB" sz="3600" dirty="0" smtClean="0"/>
              <a:t>Psychological </a:t>
            </a:r>
          </a:p>
          <a:p>
            <a:r>
              <a:rPr lang="en-GB" sz="3600" dirty="0" smtClean="0"/>
              <a:t>Social</a:t>
            </a:r>
          </a:p>
          <a:p>
            <a:endParaRPr lang="en-GB" dirty="0"/>
          </a:p>
        </p:txBody>
      </p:sp>
    </p:spTree>
    <p:extLst>
      <p:ext uri="{BB962C8B-B14F-4D97-AF65-F5344CB8AC3E}">
        <p14:creationId xmlns:p14="http://schemas.microsoft.com/office/powerpoint/2010/main" val="309052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15"/>
            <a:ext cx="8229600" cy="1417638"/>
          </a:xfrm>
        </p:spPr>
        <p:txBody>
          <a:bodyPr>
            <a:normAutofit/>
          </a:bodyPr>
          <a:lstStyle/>
          <a:p>
            <a:r>
              <a:rPr lang="en-GB" b="1" dirty="0" smtClean="0"/>
              <a:t>Consequences of Brain Injury</a:t>
            </a:r>
            <a:br>
              <a:rPr lang="en-GB" b="1" dirty="0" smtClean="0"/>
            </a:br>
            <a:r>
              <a:rPr lang="en-GB" b="1" dirty="0" smtClean="0"/>
              <a:t> - Physical</a:t>
            </a:r>
            <a:endParaRPr lang="en-GB" b="1" dirty="0"/>
          </a:p>
        </p:txBody>
      </p:sp>
      <p:pic>
        <p:nvPicPr>
          <p:cNvPr id="1026" name="Picture 2" descr="C:\Users\moirja\AppData\Local\Microsoft\Windows\Temporary Internet Files\Content.IE5\9O5GVE17\Green_man_shadow[1].png"/>
          <p:cNvPicPr>
            <a:picLocks noGrp="1" noChangeAspect="1" noChangeArrowheads="1"/>
          </p:cNvPicPr>
          <p:nvPr>
            <p:ph idx="1"/>
          </p:nvPr>
        </p:nvPicPr>
        <p:blipFill>
          <a:blip r:embed="rId3" cstate="print"/>
          <a:stretch>
            <a:fillRect/>
          </a:stretch>
        </p:blipFill>
        <p:spPr bwMode="auto">
          <a:xfrm>
            <a:off x="3707904" y="1703859"/>
            <a:ext cx="1741265" cy="4389437"/>
          </a:xfrm>
          <a:prstGeom prst="rect">
            <a:avLst/>
          </a:prstGeom>
          <a:noFill/>
        </p:spPr>
      </p:pic>
      <p:sp>
        <p:nvSpPr>
          <p:cNvPr id="15" name="Oval 14"/>
          <p:cNvSpPr/>
          <p:nvPr/>
        </p:nvSpPr>
        <p:spPr>
          <a:xfrm>
            <a:off x="6948264" y="2981518"/>
            <a:ext cx="187220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Weakness</a:t>
            </a:r>
            <a:endParaRPr lang="en-GB" dirty="0"/>
          </a:p>
        </p:txBody>
      </p:sp>
      <p:sp>
        <p:nvSpPr>
          <p:cNvPr id="23" name="Oval 22"/>
          <p:cNvSpPr/>
          <p:nvPr/>
        </p:nvSpPr>
        <p:spPr>
          <a:xfrm>
            <a:off x="5518232" y="1916832"/>
            <a:ext cx="187220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Balance</a:t>
            </a:r>
          </a:p>
          <a:p>
            <a:pPr algn="ctr"/>
            <a:r>
              <a:rPr lang="en-GB" dirty="0" smtClean="0"/>
              <a:t>problems</a:t>
            </a:r>
            <a:endParaRPr lang="en-GB" dirty="0"/>
          </a:p>
        </p:txBody>
      </p:sp>
      <p:sp>
        <p:nvSpPr>
          <p:cNvPr id="24" name="Oval 23"/>
          <p:cNvSpPr/>
          <p:nvPr/>
        </p:nvSpPr>
        <p:spPr>
          <a:xfrm>
            <a:off x="6703765" y="4293096"/>
            <a:ext cx="187220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Increased</a:t>
            </a:r>
          </a:p>
          <a:p>
            <a:pPr algn="ctr"/>
            <a:r>
              <a:rPr lang="en-GB" dirty="0" smtClean="0"/>
              <a:t>tone</a:t>
            </a:r>
            <a:endParaRPr lang="en-GB" dirty="0"/>
          </a:p>
        </p:txBody>
      </p:sp>
      <p:sp>
        <p:nvSpPr>
          <p:cNvPr id="25" name="Oval 24"/>
          <p:cNvSpPr/>
          <p:nvPr/>
        </p:nvSpPr>
        <p:spPr>
          <a:xfrm>
            <a:off x="5220072" y="5197545"/>
            <a:ext cx="187220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Falls</a:t>
            </a:r>
            <a:endParaRPr lang="en-GB" dirty="0"/>
          </a:p>
        </p:txBody>
      </p:sp>
      <p:sp>
        <p:nvSpPr>
          <p:cNvPr id="26" name="Oval 25"/>
          <p:cNvSpPr/>
          <p:nvPr/>
        </p:nvSpPr>
        <p:spPr>
          <a:xfrm>
            <a:off x="2123728" y="5229200"/>
            <a:ext cx="187220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Sensory</a:t>
            </a:r>
          </a:p>
          <a:p>
            <a:pPr algn="ctr"/>
            <a:r>
              <a:rPr lang="en-GB" dirty="0" smtClean="0"/>
              <a:t>changes</a:t>
            </a:r>
            <a:endParaRPr lang="en-GB" dirty="0"/>
          </a:p>
        </p:txBody>
      </p:sp>
      <p:sp>
        <p:nvSpPr>
          <p:cNvPr id="27" name="Oval 26"/>
          <p:cNvSpPr/>
          <p:nvPr/>
        </p:nvSpPr>
        <p:spPr>
          <a:xfrm>
            <a:off x="611560" y="4365104"/>
            <a:ext cx="187220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Pain</a:t>
            </a:r>
            <a:endParaRPr lang="en-GB" dirty="0"/>
          </a:p>
        </p:txBody>
      </p:sp>
      <p:sp>
        <p:nvSpPr>
          <p:cNvPr id="28" name="Oval 27"/>
          <p:cNvSpPr/>
          <p:nvPr/>
        </p:nvSpPr>
        <p:spPr>
          <a:xfrm>
            <a:off x="240855" y="3068960"/>
            <a:ext cx="187220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Seizures</a:t>
            </a:r>
            <a:endParaRPr lang="en-GB" dirty="0"/>
          </a:p>
        </p:txBody>
      </p:sp>
      <p:sp>
        <p:nvSpPr>
          <p:cNvPr id="29" name="Oval 28"/>
          <p:cNvSpPr/>
          <p:nvPr/>
        </p:nvSpPr>
        <p:spPr>
          <a:xfrm>
            <a:off x="1691680" y="1916832"/>
            <a:ext cx="187220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Fatigue</a:t>
            </a:r>
            <a:endParaRPr lang="en-GB" dirty="0"/>
          </a:p>
        </p:txBody>
      </p:sp>
    </p:spTree>
    <p:extLst>
      <p:ext uri="{BB962C8B-B14F-4D97-AF65-F5344CB8AC3E}">
        <p14:creationId xmlns:p14="http://schemas.microsoft.com/office/powerpoint/2010/main" val="272469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umneyh\AppData\Local\Microsoft\Windows\INetCache\IE\XEA0YZ2V\gedächtnisübungen-mechanismus-altes-vergessen-neues-erfahren[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699"/>
          <a:stretch/>
        </p:blipFill>
        <p:spPr bwMode="auto">
          <a:xfrm>
            <a:off x="4211960" y="1916832"/>
            <a:ext cx="4188220" cy="358321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p:nvPr>
        </p:nvSpPr>
        <p:spPr>
          <a:xfrm>
            <a:off x="395536" y="620688"/>
            <a:ext cx="8229600" cy="1417638"/>
          </a:xfrm>
        </p:spPr>
        <p:txBody>
          <a:bodyPr>
            <a:noAutofit/>
          </a:bodyPr>
          <a:lstStyle/>
          <a:p>
            <a:r>
              <a:rPr lang="en-GB" sz="4500" b="1" dirty="0" smtClean="0"/>
              <a:t>Consequences of brain injury</a:t>
            </a:r>
            <a:br>
              <a:rPr lang="en-GB" sz="4500" b="1" dirty="0" smtClean="0"/>
            </a:br>
            <a:r>
              <a:rPr lang="en-GB" sz="4500" b="1" dirty="0" smtClean="0"/>
              <a:t> - Cognitive</a:t>
            </a:r>
            <a:endParaRPr lang="en-GB" sz="4500" b="1" dirty="0"/>
          </a:p>
        </p:txBody>
      </p:sp>
      <p:sp>
        <p:nvSpPr>
          <p:cNvPr id="5" name="Text Placeholder 4"/>
          <p:cNvSpPr>
            <a:spLocks noGrp="1"/>
          </p:cNvSpPr>
          <p:nvPr>
            <p:ph type="body" idx="1"/>
          </p:nvPr>
        </p:nvSpPr>
        <p:spPr/>
        <p:txBody>
          <a:bodyPr/>
          <a:lstStyle/>
          <a:p>
            <a:r>
              <a:rPr lang="en-GB" dirty="0"/>
              <a:t>        </a:t>
            </a:r>
            <a:endParaRPr lang="en-GB"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2"/>
          </p:nvPr>
        </p:nvSpPr>
        <p:spPr/>
        <p:txBody>
          <a:bodyPr>
            <a:normAutofit/>
          </a:bodyPr>
          <a:lstStyle/>
          <a:p>
            <a:pPr algn="ctr">
              <a:buNone/>
            </a:pPr>
            <a:endParaRPr lang="en-GB" b="1" u="sng" dirty="0"/>
          </a:p>
          <a:p>
            <a:endParaRPr lang="en-GB"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4"/>
          </p:nvPr>
        </p:nvSpPr>
        <p:spPr>
          <a:xfrm>
            <a:off x="723511" y="2276872"/>
            <a:ext cx="4041775" cy="3951288"/>
          </a:xfrm>
        </p:spPr>
        <p:txBody>
          <a:bodyPr>
            <a:normAutofit/>
          </a:bodyPr>
          <a:lstStyle/>
          <a:p>
            <a:r>
              <a:rPr lang="en-GB" sz="2800" dirty="0" smtClean="0">
                <a:cs typeface="Arial" panose="020B0604020202020204" pitchFamily="34" charset="0"/>
              </a:rPr>
              <a:t>Attention </a:t>
            </a:r>
            <a:r>
              <a:rPr lang="en-GB" sz="2800" dirty="0">
                <a:cs typeface="Arial" panose="020B0604020202020204" pitchFamily="34" charset="0"/>
              </a:rPr>
              <a:t>and concentration</a:t>
            </a:r>
          </a:p>
          <a:p>
            <a:r>
              <a:rPr lang="en-GB" sz="2800" dirty="0" smtClean="0">
                <a:cs typeface="Arial" panose="020B0604020202020204" pitchFamily="34" charset="0"/>
              </a:rPr>
              <a:t>Memory</a:t>
            </a:r>
          </a:p>
          <a:p>
            <a:r>
              <a:rPr lang="en-GB" sz="2800" dirty="0" smtClean="0">
                <a:cs typeface="Arial" panose="020B0604020202020204" pitchFamily="34" charset="0"/>
              </a:rPr>
              <a:t>Working memory</a:t>
            </a:r>
          </a:p>
          <a:p>
            <a:r>
              <a:rPr lang="en-GB" sz="2800" dirty="0" smtClean="0">
                <a:cs typeface="Arial" panose="020B0604020202020204" pitchFamily="34" charset="0"/>
              </a:rPr>
              <a:t>Speed of thinking</a:t>
            </a:r>
          </a:p>
          <a:p>
            <a:r>
              <a:rPr lang="en-GB" sz="2800" dirty="0" smtClean="0">
                <a:cs typeface="Arial" panose="020B0604020202020204" pitchFamily="34" charset="0"/>
              </a:rPr>
              <a:t>Executive function</a:t>
            </a:r>
            <a:endParaRPr lang="en-GB" sz="2800" dirty="0">
              <a:cs typeface="Arial" panose="020B0604020202020204" pitchFamily="34" charset="0"/>
            </a:endParaRPr>
          </a:p>
          <a:p>
            <a:r>
              <a:rPr lang="en-GB" sz="2800" dirty="0" smtClean="0">
                <a:cs typeface="Arial" panose="020B0604020202020204" pitchFamily="34" charset="0"/>
              </a:rPr>
              <a:t>Social communication</a:t>
            </a:r>
          </a:p>
          <a:p>
            <a:r>
              <a:rPr lang="en-GB" sz="2800" dirty="0" smtClean="0">
                <a:cs typeface="Arial" panose="020B0604020202020204" pitchFamily="34" charset="0"/>
              </a:rPr>
              <a:t>Insight</a:t>
            </a:r>
            <a:endParaRPr lang="en-GB" sz="2800" dirty="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59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2267744" y="2204864"/>
            <a:ext cx="4040188" cy="3845720"/>
          </a:xfrm>
        </p:spPr>
        <p:txBody>
          <a:bodyPr>
            <a:normAutofit/>
          </a:bodyPr>
          <a:lstStyle/>
          <a:p>
            <a:pPr algn="ctr">
              <a:buNone/>
            </a:pPr>
            <a:endParaRPr lang="en-GB" b="1" u="sng" dirty="0"/>
          </a:p>
          <a:p>
            <a:r>
              <a:rPr lang="en-GB" sz="2800" dirty="0" smtClean="0">
                <a:cs typeface="Arial" panose="020B0604020202020204" pitchFamily="34" charset="0"/>
              </a:rPr>
              <a:t>Depression/low mood</a:t>
            </a:r>
          </a:p>
          <a:p>
            <a:r>
              <a:rPr lang="en-GB" sz="2800" dirty="0" smtClean="0">
                <a:cs typeface="Arial" panose="020B0604020202020204" pitchFamily="34" charset="0"/>
              </a:rPr>
              <a:t>Anxiety</a:t>
            </a:r>
            <a:endParaRPr lang="en-GB" sz="2800" dirty="0">
              <a:cs typeface="Arial" panose="020B0604020202020204" pitchFamily="34" charset="0"/>
            </a:endParaRPr>
          </a:p>
          <a:p>
            <a:r>
              <a:rPr lang="en-GB" sz="2800" dirty="0" smtClean="0">
                <a:cs typeface="Arial" panose="020B0604020202020204" pitchFamily="34" charset="0"/>
              </a:rPr>
              <a:t>Adjustment</a:t>
            </a:r>
            <a:endParaRPr lang="en-GB" sz="2800" dirty="0">
              <a:cs typeface="Arial" panose="020B0604020202020204" pitchFamily="34" charset="0"/>
            </a:endParaRPr>
          </a:p>
          <a:p>
            <a:r>
              <a:rPr lang="en-GB" sz="2800" dirty="0" smtClean="0">
                <a:cs typeface="Arial" panose="020B0604020202020204" pitchFamily="34" charset="0"/>
              </a:rPr>
              <a:t>Anger/ irritability</a:t>
            </a:r>
            <a:endParaRPr lang="en-GB" sz="2800" dirty="0">
              <a:cs typeface="Arial" panose="020B0604020202020204" pitchFamily="34" charset="0"/>
            </a:endParaRPr>
          </a:p>
          <a:p>
            <a:r>
              <a:rPr lang="en-GB" sz="2800" dirty="0" smtClean="0">
                <a:cs typeface="Arial" panose="020B0604020202020204" pitchFamily="34" charset="0"/>
              </a:rPr>
              <a:t>Personality change</a:t>
            </a:r>
          </a:p>
          <a:p>
            <a:r>
              <a:rPr lang="en-GB" sz="2800" dirty="0" smtClean="0">
                <a:cs typeface="Arial" panose="020B0604020202020204" pitchFamily="34" charset="0"/>
              </a:rPr>
              <a:t>Emotional </a:t>
            </a:r>
            <a:r>
              <a:rPr lang="en-GB" sz="2800" dirty="0" err="1" smtClean="0">
                <a:cs typeface="Arial" panose="020B0604020202020204" pitchFamily="34" charset="0"/>
              </a:rPr>
              <a:t>lability</a:t>
            </a:r>
            <a:endParaRPr lang="en-GB" sz="2800" dirty="0" smtClean="0">
              <a:cs typeface="Arial" panose="020B0604020202020204" pitchFamily="34" charset="0"/>
            </a:endParaRPr>
          </a:p>
          <a:p>
            <a:pPr>
              <a:buNone/>
            </a:pPr>
            <a:endParaRPr lang="en-GB" sz="2800" dirty="0">
              <a:cs typeface="Arial" panose="020B0604020202020204" pitchFamily="34" charset="0"/>
            </a:endParaRPr>
          </a:p>
          <a:p>
            <a:pPr marL="0" indent="0">
              <a:buNone/>
            </a:pPr>
            <a:endParaRPr lang="en-GB" dirty="0"/>
          </a:p>
          <a:p>
            <a:endParaRPr lang="en-GB" dirty="0"/>
          </a:p>
        </p:txBody>
      </p:sp>
      <p:sp>
        <p:nvSpPr>
          <p:cNvPr id="6" name="Content Placeholder 5"/>
          <p:cNvSpPr>
            <a:spLocks noGrp="1"/>
          </p:cNvSpPr>
          <p:nvPr>
            <p:ph sz="quarter" idx="4"/>
          </p:nvPr>
        </p:nvSpPr>
        <p:spPr/>
        <p:txBody>
          <a:bodyPr/>
          <a:lstStyle/>
          <a:p>
            <a:pPr algn="ctr">
              <a:buNone/>
            </a:pPr>
            <a:endParaRPr lang="en-GB" b="1" u="sng" dirty="0"/>
          </a:p>
          <a:p>
            <a:endParaRPr lang="en-GB" dirty="0">
              <a:latin typeface="Arial" panose="020B0604020202020204" pitchFamily="34" charset="0"/>
              <a:cs typeface="Arial" panose="020B0604020202020204" pitchFamily="34" charset="0"/>
            </a:endParaRPr>
          </a:p>
          <a:p>
            <a:endParaRPr lang="en-GB" dirty="0"/>
          </a:p>
        </p:txBody>
      </p:sp>
      <p:pic>
        <p:nvPicPr>
          <p:cNvPr id="3074" name="Picture 2" descr="C:\Users\moirja\AppData\Local\Microsoft\Windows\Temporary Internet Files\Content.IE5\9O5GVE17\triunfo-desmotivacion-vago-funcionario_4_1297177[1].jpg"/>
          <p:cNvPicPr>
            <a:picLocks noChangeAspect="1" noChangeArrowheads="1"/>
          </p:cNvPicPr>
          <p:nvPr/>
        </p:nvPicPr>
        <p:blipFill>
          <a:blip r:embed="rId3" cstate="print"/>
          <a:srcRect/>
          <a:stretch>
            <a:fillRect/>
          </a:stretch>
        </p:blipFill>
        <p:spPr bwMode="auto">
          <a:xfrm>
            <a:off x="467544" y="2276872"/>
            <a:ext cx="1677339" cy="3501008"/>
          </a:xfrm>
          <a:prstGeom prst="rect">
            <a:avLst/>
          </a:prstGeom>
          <a:noFill/>
        </p:spPr>
      </p:pic>
      <p:sp>
        <p:nvSpPr>
          <p:cNvPr id="15" name="Title 1"/>
          <p:cNvSpPr txBox="1">
            <a:spLocks/>
          </p:cNvSpPr>
          <p:nvPr/>
        </p:nvSpPr>
        <p:spPr>
          <a:xfrm>
            <a:off x="395536" y="548680"/>
            <a:ext cx="8229600" cy="14176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500" b="1" dirty="0" smtClean="0">
                <a:solidFill>
                  <a:schemeClr val="accent2">
                    <a:lumMod val="75000"/>
                  </a:schemeClr>
                </a:solidFill>
              </a:rPr>
              <a:t>Consequences of brain injury</a:t>
            </a:r>
            <a:br>
              <a:rPr lang="en-GB" sz="4500" b="1" dirty="0" smtClean="0">
                <a:solidFill>
                  <a:schemeClr val="accent2">
                    <a:lumMod val="75000"/>
                  </a:schemeClr>
                </a:solidFill>
              </a:rPr>
            </a:br>
            <a:r>
              <a:rPr lang="en-GB" sz="4500" b="1" dirty="0" smtClean="0">
                <a:solidFill>
                  <a:schemeClr val="accent2">
                    <a:lumMod val="75000"/>
                  </a:schemeClr>
                </a:solidFill>
              </a:rPr>
              <a:t> - Psychological</a:t>
            </a:r>
            <a:endParaRPr lang="en-GB" sz="4500" b="1" dirty="0">
              <a:solidFill>
                <a:schemeClr val="accent2">
                  <a:lumMod val="75000"/>
                </a:schemeClr>
              </a:solidFill>
            </a:endParaRPr>
          </a:p>
        </p:txBody>
      </p:sp>
      <p:pic>
        <p:nvPicPr>
          <p:cNvPr id="5122" name="Picture 2" descr="C:\Users\rumneyh\AppData\Local\Microsoft\Windows\INetCache\IE\7663W3KR\worri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7675" y="1806125"/>
            <a:ext cx="2739994" cy="19385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rumneyh\AppData\Local\Microsoft\Windows\INetCache\IE\H0HDSL06\harsh_words[1].jpg"/>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62077" y="3779023"/>
            <a:ext cx="2531418" cy="181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36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BIN presentation Oct 22" id="{00FF9F70-5386-4F73-998C-D0A90B8FADD7}" vid="{A921B18E-FD62-4D11-9CC1-AC430B04C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SABIN presentation Oct 22</Template>
  <TotalTime>1267</TotalTime>
  <Words>4454</Words>
  <Application>Microsoft Office PowerPoint</Application>
  <PresentationFormat>On-screen Show (4:3)</PresentationFormat>
  <Paragraphs>576</Paragraphs>
  <Slides>54</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2" baseType="lpstr">
      <vt:lpstr>Arial</vt:lpstr>
      <vt:lpstr>Calibri</vt:lpstr>
      <vt:lpstr>Calibri Light</vt:lpstr>
      <vt:lpstr>Times</vt:lpstr>
      <vt:lpstr>Times New Roman</vt:lpstr>
      <vt:lpstr>Wingdings</vt:lpstr>
      <vt:lpstr>Office Theme</vt:lpstr>
      <vt:lpstr>Adobe Acrobat Document</vt:lpstr>
      <vt:lpstr>A Community Brain Injury Team's approach to working with the cognitive and emotional sequelae following brain injury</vt:lpstr>
      <vt:lpstr>Background</vt:lpstr>
      <vt:lpstr>The Community Brain Injury Team (CBIT)</vt:lpstr>
      <vt:lpstr>Referral Criteria</vt:lpstr>
      <vt:lpstr>Referral Pathway</vt:lpstr>
      <vt:lpstr>Consequences of Brain Injury</vt:lpstr>
      <vt:lpstr>Consequences of Brain Injury  - Physical</vt:lpstr>
      <vt:lpstr>Consequences of brain injury  - Cognitive</vt:lpstr>
      <vt:lpstr>PowerPoint Presentation</vt:lpstr>
      <vt:lpstr>PowerPoint Presentation</vt:lpstr>
      <vt:lpstr>PowerPoint Presentation</vt:lpstr>
      <vt:lpstr>Inter-agency Working</vt:lpstr>
      <vt:lpstr>Resources</vt:lpstr>
      <vt:lpstr>Role of the Psychologist within a brain injury rehabilitation setting</vt:lpstr>
      <vt:lpstr>Role of the Psychologist working within the Team</vt:lpstr>
      <vt:lpstr>PowerPoint Presentation</vt:lpstr>
      <vt:lpstr>Goal setting and Action Planning (G-AP) </vt:lpstr>
      <vt:lpstr>PowerPoint Presentation</vt:lpstr>
      <vt:lpstr>Case Study – “John”</vt:lpstr>
      <vt:lpstr>PowerPoint Presentation</vt:lpstr>
      <vt:lpstr>Features of PTA</vt:lpstr>
      <vt:lpstr>Assessing PTA</vt:lpstr>
      <vt:lpstr>What can staff do to help?</vt:lpstr>
      <vt:lpstr>Adapt the Environment</vt:lpstr>
      <vt:lpstr>Educate Families</vt:lpstr>
      <vt:lpstr>Medication Management</vt:lpstr>
      <vt:lpstr>PowerPoint Presentation</vt:lpstr>
      <vt:lpstr>Team Assessment Outcomes</vt:lpstr>
      <vt:lpstr>PowerPoint Presentation</vt:lpstr>
      <vt:lpstr>Goal Setting with John</vt:lpstr>
      <vt:lpstr>John’s GAP Goals</vt:lpstr>
      <vt:lpstr>Action Plan – To keep cool and manage my temper</vt:lpstr>
      <vt:lpstr>Interventions</vt:lpstr>
      <vt:lpstr>Lifestyle</vt:lpstr>
      <vt:lpstr>Interventions</vt:lpstr>
      <vt:lpstr>Fatigue</vt:lpstr>
      <vt:lpstr>Triggers of Fatigue</vt:lpstr>
      <vt:lpstr>Managing Fatigue -The 4 P’s</vt:lpstr>
      <vt:lpstr>Interventions -Cognition</vt:lpstr>
      <vt:lpstr>Memory Rehabilitation</vt:lpstr>
      <vt:lpstr>PowerPoint Presentation</vt:lpstr>
      <vt:lpstr>How cognitive impairment affects communication</vt:lpstr>
      <vt:lpstr>How cognitive impairment affects communication</vt:lpstr>
      <vt:lpstr>Why is therapy important?</vt:lpstr>
      <vt:lpstr>Management</vt:lpstr>
      <vt:lpstr>Interventions - Communication</vt:lpstr>
      <vt:lpstr>Interventions</vt:lpstr>
      <vt:lpstr>PowerPoint Presentation</vt:lpstr>
      <vt:lpstr>Interventions</vt:lpstr>
      <vt:lpstr>Intervention – Peer Support Group</vt:lpstr>
      <vt:lpstr>Outcome</vt:lpstr>
      <vt:lpstr>Projects</vt:lpstr>
      <vt:lpstr>Future Service Developments</vt:lpstr>
      <vt:lpstr>References</vt:lpstr>
    </vt:vector>
  </TitlesOfParts>
  <Company>NHS Lanarkshire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Brown, Pamela</dc:creator>
  <cp:lastModifiedBy>Moir, Jane - Clinical Psychologist, CBIT Law House</cp:lastModifiedBy>
  <cp:revision>73</cp:revision>
  <cp:lastPrinted>2022-10-11T15:11:00Z</cp:lastPrinted>
  <dcterms:created xsi:type="dcterms:W3CDTF">2022-10-06T12:38:39Z</dcterms:created>
  <dcterms:modified xsi:type="dcterms:W3CDTF">2022-10-13T08:35:21Z</dcterms:modified>
</cp:coreProperties>
</file>