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256" r:id="rId2"/>
    <p:sldId id="260" r:id="rId3"/>
    <p:sldId id="257" r:id="rId4"/>
    <p:sldId id="271" r:id="rId5"/>
    <p:sldId id="285" r:id="rId6"/>
    <p:sldId id="262" r:id="rId7"/>
    <p:sldId id="289" r:id="rId8"/>
    <p:sldId id="282" r:id="rId9"/>
    <p:sldId id="292" r:id="rId10"/>
    <p:sldId id="273" r:id="rId11"/>
    <p:sldId id="279" r:id="rId12"/>
    <p:sldId id="291" r:id="rId13"/>
    <p:sldId id="283" r:id="rId14"/>
    <p:sldId id="284" r:id="rId15"/>
    <p:sldId id="290" r:id="rId16"/>
    <p:sldId id="269" r:id="rId17"/>
    <p:sldId id="275" r:id="rId18"/>
    <p:sldId id="261" r:id="rId19"/>
    <p:sldId id="288" r:id="rId2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76309" autoAdjust="0"/>
  </p:normalViewPr>
  <p:slideViewPr>
    <p:cSldViewPr snapToGrid="0">
      <p:cViewPr varScale="1">
        <p:scale>
          <a:sx n="88" d="100"/>
          <a:sy n="88" d="100"/>
        </p:scale>
        <p:origin x="-156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B9E66-D355-4086-800D-8EF0F86479C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0C7D61-40C2-45C6-8F22-422FC1B81592}">
      <dgm:prSet phldrT="[Text]"/>
      <dgm:spPr/>
      <dgm:t>
        <a:bodyPr/>
        <a:lstStyle/>
        <a:p>
          <a:r>
            <a:rPr lang="en-GB" dirty="0"/>
            <a:t>2016-2020</a:t>
          </a:r>
        </a:p>
      </dgm:t>
    </dgm:pt>
    <dgm:pt modelId="{0760ED65-7876-47DA-9C5A-4C98C5FA6A6B}" type="parTrans" cxnId="{1F8F35E2-0186-458A-9CC9-EA7AD36C3A75}">
      <dgm:prSet/>
      <dgm:spPr/>
      <dgm:t>
        <a:bodyPr/>
        <a:lstStyle/>
        <a:p>
          <a:endParaRPr lang="en-GB"/>
        </a:p>
      </dgm:t>
    </dgm:pt>
    <dgm:pt modelId="{CA80EF2F-FBC3-495B-BE54-41F77F0450C0}" type="sibTrans" cxnId="{1F8F35E2-0186-458A-9CC9-EA7AD36C3A75}">
      <dgm:prSet/>
      <dgm:spPr/>
      <dgm:t>
        <a:bodyPr/>
        <a:lstStyle/>
        <a:p>
          <a:endParaRPr lang="en-GB"/>
        </a:p>
      </dgm:t>
    </dgm:pt>
    <dgm:pt modelId="{81389B0E-12F1-43E3-A46C-892E282F8CD7}">
      <dgm:prSet phldrT="[Text]"/>
      <dgm:spPr/>
      <dgm:t>
        <a:bodyPr/>
        <a:lstStyle/>
        <a:p>
          <a:r>
            <a:rPr lang="en-GB" dirty="0"/>
            <a:t> 34 referrals</a:t>
          </a:r>
        </a:p>
      </dgm:t>
    </dgm:pt>
    <dgm:pt modelId="{11F131E9-0335-4BF3-AC80-0748ED336426}" type="parTrans" cxnId="{84508D60-2361-4343-A280-3A2D682EFF20}">
      <dgm:prSet/>
      <dgm:spPr/>
      <dgm:t>
        <a:bodyPr/>
        <a:lstStyle/>
        <a:p>
          <a:endParaRPr lang="en-GB"/>
        </a:p>
      </dgm:t>
    </dgm:pt>
    <dgm:pt modelId="{B1EA1749-E208-46FC-85FC-4E7717FA9B5F}" type="sibTrans" cxnId="{84508D60-2361-4343-A280-3A2D682EFF20}">
      <dgm:prSet/>
      <dgm:spPr/>
      <dgm:t>
        <a:bodyPr/>
        <a:lstStyle/>
        <a:p>
          <a:endParaRPr lang="en-GB"/>
        </a:p>
      </dgm:t>
    </dgm:pt>
    <dgm:pt modelId="{2AB62C5C-BEDD-4264-B6FD-F067F27D565D}">
      <dgm:prSet phldrT="[Text]"/>
      <dgm:spPr/>
      <dgm:t>
        <a:bodyPr/>
        <a:lstStyle/>
        <a:p>
          <a:r>
            <a:rPr lang="en-GB" dirty="0"/>
            <a:t>16 admitted</a:t>
          </a:r>
        </a:p>
      </dgm:t>
    </dgm:pt>
    <dgm:pt modelId="{355CC90D-C380-4537-88ED-64CE1299B89D}" type="parTrans" cxnId="{B912FE72-34B9-4147-BF2D-96608607C81C}">
      <dgm:prSet/>
      <dgm:spPr/>
      <dgm:t>
        <a:bodyPr/>
        <a:lstStyle/>
        <a:p>
          <a:endParaRPr lang="en-GB"/>
        </a:p>
      </dgm:t>
    </dgm:pt>
    <dgm:pt modelId="{1A26E39A-E288-40B7-827E-A6CCCF68AAA8}" type="sibTrans" cxnId="{B912FE72-34B9-4147-BF2D-96608607C81C}">
      <dgm:prSet/>
      <dgm:spPr/>
      <dgm:t>
        <a:bodyPr/>
        <a:lstStyle/>
        <a:p>
          <a:endParaRPr lang="en-GB"/>
        </a:p>
      </dgm:t>
    </dgm:pt>
    <dgm:pt modelId="{AB008EB7-A39E-4F66-B0CD-5E9E7E75B08D}" type="pres">
      <dgm:prSet presAssocID="{B3CB9E66-D355-4086-800D-8EF0F86479C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EE4AD3B6-8A3A-47AA-B525-B7C8115112A9}" type="pres">
      <dgm:prSet presAssocID="{910C7D61-40C2-45C6-8F22-422FC1B81592}" presName="composite" presStyleCnt="0"/>
      <dgm:spPr/>
    </dgm:pt>
    <dgm:pt modelId="{ADF1ECA8-0140-4073-944A-3FDFCC596988}" type="pres">
      <dgm:prSet presAssocID="{910C7D61-40C2-45C6-8F22-422FC1B81592}" presName="bentUpArrow1" presStyleLbl="alignImgPlace1" presStyleIdx="0" presStyleCnt="2"/>
      <dgm:spPr/>
    </dgm:pt>
    <dgm:pt modelId="{85AD227B-AD0C-4947-BA65-EA102FE139AC}" type="pres">
      <dgm:prSet presAssocID="{910C7D61-40C2-45C6-8F22-422FC1B8159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2509FD-3FAD-4B1D-87AC-71DF41DD63DF}" type="pres">
      <dgm:prSet presAssocID="{910C7D61-40C2-45C6-8F22-422FC1B81592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CB1B7828-58E7-49B0-98A1-95AC05397C42}" type="pres">
      <dgm:prSet presAssocID="{CA80EF2F-FBC3-495B-BE54-41F77F0450C0}" presName="sibTrans" presStyleCnt="0"/>
      <dgm:spPr/>
    </dgm:pt>
    <dgm:pt modelId="{9D840C38-FBB2-435F-A6B8-AC90E5101D9B}" type="pres">
      <dgm:prSet presAssocID="{81389B0E-12F1-43E3-A46C-892E282F8CD7}" presName="composite" presStyleCnt="0"/>
      <dgm:spPr/>
    </dgm:pt>
    <dgm:pt modelId="{46090FC7-6398-42A4-8FC6-0079BC855D1C}" type="pres">
      <dgm:prSet presAssocID="{81389B0E-12F1-43E3-A46C-892E282F8CD7}" presName="bentUpArrow1" presStyleLbl="alignImgPlace1" presStyleIdx="1" presStyleCnt="2"/>
      <dgm:spPr/>
    </dgm:pt>
    <dgm:pt modelId="{FF665872-74AD-4C85-8E36-280059176A6B}" type="pres">
      <dgm:prSet presAssocID="{81389B0E-12F1-43E3-A46C-892E282F8CD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968522-3B25-4030-B20C-11C0AF8483A1}" type="pres">
      <dgm:prSet presAssocID="{81389B0E-12F1-43E3-A46C-892E282F8CD7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8A0C6D5D-A148-42C6-990D-AB19978BE60E}" type="pres">
      <dgm:prSet presAssocID="{B1EA1749-E208-46FC-85FC-4E7717FA9B5F}" presName="sibTrans" presStyleCnt="0"/>
      <dgm:spPr/>
    </dgm:pt>
    <dgm:pt modelId="{1E989C4D-4DBB-4F90-9090-AD65EC2DE633}" type="pres">
      <dgm:prSet presAssocID="{2AB62C5C-BEDD-4264-B6FD-F067F27D565D}" presName="composite" presStyleCnt="0"/>
      <dgm:spPr/>
    </dgm:pt>
    <dgm:pt modelId="{506FD8A2-0949-4FD4-A7F0-B6E68987E9D6}" type="pres">
      <dgm:prSet presAssocID="{2AB62C5C-BEDD-4264-B6FD-F067F27D565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119F08B-21B4-46AD-A781-E29273476527}" type="presOf" srcId="{910C7D61-40C2-45C6-8F22-422FC1B81592}" destId="{85AD227B-AD0C-4947-BA65-EA102FE139AC}" srcOrd="0" destOrd="0" presId="urn:microsoft.com/office/officeart/2005/8/layout/StepDownProcess"/>
    <dgm:cxn modelId="{1F8F35E2-0186-458A-9CC9-EA7AD36C3A75}" srcId="{B3CB9E66-D355-4086-800D-8EF0F86479C9}" destId="{910C7D61-40C2-45C6-8F22-422FC1B81592}" srcOrd="0" destOrd="0" parTransId="{0760ED65-7876-47DA-9C5A-4C98C5FA6A6B}" sibTransId="{CA80EF2F-FBC3-495B-BE54-41F77F0450C0}"/>
    <dgm:cxn modelId="{9269E655-F485-4101-A09F-5841B478D67C}" type="presOf" srcId="{B3CB9E66-D355-4086-800D-8EF0F86479C9}" destId="{AB008EB7-A39E-4F66-B0CD-5E9E7E75B08D}" srcOrd="0" destOrd="0" presId="urn:microsoft.com/office/officeart/2005/8/layout/StepDownProcess"/>
    <dgm:cxn modelId="{B912FE72-34B9-4147-BF2D-96608607C81C}" srcId="{B3CB9E66-D355-4086-800D-8EF0F86479C9}" destId="{2AB62C5C-BEDD-4264-B6FD-F067F27D565D}" srcOrd="2" destOrd="0" parTransId="{355CC90D-C380-4537-88ED-64CE1299B89D}" sibTransId="{1A26E39A-E288-40B7-827E-A6CCCF68AAA8}"/>
    <dgm:cxn modelId="{4CFA7FF7-4D55-48D0-9DED-A2097391E4A8}" type="presOf" srcId="{2AB62C5C-BEDD-4264-B6FD-F067F27D565D}" destId="{506FD8A2-0949-4FD4-A7F0-B6E68987E9D6}" srcOrd="0" destOrd="0" presId="urn:microsoft.com/office/officeart/2005/8/layout/StepDownProcess"/>
    <dgm:cxn modelId="{84508D60-2361-4343-A280-3A2D682EFF20}" srcId="{B3CB9E66-D355-4086-800D-8EF0F86479C9}" destId="{81389B0E-12F1-43E3-A46C-892E282F8CD7}" srcOrd="1" destOrd="0" parTransId="{11F131E9-0335-4BF3-AC80-0748ED336426}" sibTransId="{B1EA1749-E208-46FC-85FC-4E7717FA9B5F}"/>
    <dgm:cxn modelId="{095D3F3D-D9A5-4AD2-A966-6BD289CA86CC}" type="presOf" srcId="{81389B0E-12F1-43E3-A46C-892E282F8CD7}" destId="{FF665872-74AD-4C85-8E36-280059176A6B}" srcOrd="0" destOrd="0" presId="urn:microsoft.com/office/officeart/2005/8/layout/StepDownProcess"/>
    <dgm:cxn modelId="{A42F3492-8DED-4554-BBF1-F7944BEDF4EE}" type="presParOf" srcId="{AB008EB7-A39E-4F66-B0CD-5E9E7E75B08D}" destId="{EE4AD3B6-8A3A-47AA-B525-B7C8115112A9}" srcOrd="0" destOrd="0" presId="urn:microsoft.com/office/officeart/2005/8/layout/StepDownProcess"/>
    <dgm:cxn modelId="{E4CED486-FC71-4662-9DB5-277E57220508}" type="presParOf" srcId="{EE4AD3B6-8A3A-47AA-B525-B7C8115112A9}" destId="{ADF1ECA8-0140-4073-944A-3FDFCC596988}" srcOrd="0" destOrd="0" presId="urn:microsoft.com/office/officeart/2005/8/layout/StepDownProcess"/>
    <dgm:cxn modelId="{FDA154F4-A2A2-4A10-AA26-3601D122BCEB}" type="presParOf" srcId="{EE4AD3B6-8A3A-47AA-B525-B7C8115112A9}" destId="{85AD227B-AD0C-4947-BA65-EA102FE139AC}" srcOrd="1" destOrd="0" presId="urn:microsoft.com/office/officeart/2005/8/layout/StepDownProcess"/>
    <dgm:cxn modelId="{F2B0F84D-E1A3-4B7A-B3BB-EE16F25FCCD1}" type="presParOf" srcId="{EE4AD3B6-8A3A-47AA-B525-B7C8115112A9}" destId="{232509FD-3FAD-4B1D-87AC-71DF41DD63DF}" srcOrd="2" destOrd="0" presId="urn:microsoft.com/office/officeart/2005/8/layout/StepDownProcess"/>
    <dgm:cxn modelId="{BFD4B6C9-52C1-4B70-BA4F-536ACD754FF4}" type="presParOf" srcId="{AB008EB7-A39E-4F66-B0CD-5E9E7E75B08D}" destId="{CB1B7828-58E7-49B0-98A1-95AC05397C42}" srcOrd="1" destOrd="0" presId="urn:microsoft.com/office/officeart/2005/8/layout/StepDownProcess"/>
    <dgm:cxn modelId="{864E0BD9-0797-402D-9E2C-EBF3C18917A0}" type="presParOf" srcId="{AB008EB7-A39E-4F66-B0CD-5E9E7E75B08D}" destId="{9D840C38-FBB2-435F-A6B8-AC90E5101D9B}" srcOrd="2" destOrd="0" presId="urn:microsoft.com/office/officeart/2005/8/layout/StepDownProcess"/>
    <dgm:cxn modelId="{FBA9A805-E911-4CCE-BCF9-88643DAB1677}" type="presParOf" srcId="{9D840C38-FBB2-435F-A6B8-AC90E5101D9B}" destId="{46090FC7-6398-42A4-8FC6-0079BC855D1C}" srcOrd="0" destOrd="0" presId="urn:microsoft.com/office/officeart/2005/8/layout/StepDownProcess"/>
    <dgm:cxn modelId="{A560938D-E432-4114-AD2B-1C328E1D37DF}" type="presParOf" srcId="{9D840C38-FBB2-435F-A6B8-AC90E5101D9B}" destId="{FF665872-74AD-4C85-8E36-280059176A6B}" srcOrd="1" destOrd="0" presId="urn:microsoft.com/office/officeart/2005/8/layout/StepDownProcess"/>
    <dgm:cxn modelId="{A5886C95-E889-4C7B-B9EB-DDB69712EF84}" type="presParOf" srcId="{9D840C38-FBB2-435F-A6B8-AC90E5101D9B}" destId="{1E968522-3B25-4030-B20C-11C0AF8483A1}" srcOrd="2" destOrd="0" presId="urn:microsoft.com/office/officeart/2005/8/layout/StepDownProcess"/>
    <dgm:cxn modelId="{35939B61-52B1-4859-9122-0DB061235333}" type="presParOf" srcId="{AB008EB7-A39E-4F66-B0CD-5E9E7E75B08D}" destId="{8A0C6D5D-A148-42C6-990D-AB19978BE60E}" srcOrd="3" destOrd="0" presId="urn:microsoft.com/office/officeart/2005/8/layout/StepDownProcess"/>
    <dgm:cxn modelId="{85272892-1A6C-4EDB-A551-24A34C0A0B1F}" type="presParOf" srcId="{AB008EB7-A39E-4F66-B0CD-5E9E7E75B08D}" destId="{1E989C4D-4DBB-4F90-9090-AD65EC2DE633}" srcOrd="4" destOrd="0" presId="urn:microsoft.com/office/officeart/2005/8/layout/StepDownProcess"/>
    <dgm:cxn modelId="{0386B2FF-9331-42B4-9BC2-052ADA4A63CC}" type="presParOf" srcId="{1E989C4D-4DBB-4F90-9090-AD65EC2DE633}" destId="{506FD8A2-0949-4FD4-A7F0-B6E68987E9D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CB9E66-D355-4086-800D-8EF0F86479C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0C7D61-40C2-45C6-8F22-422FC1B81592}">
      <dgm:prSet phldrT="[Text]"/>
      <dgm:spPr/>
      <dgm:t>
        <a:bodyPr/>
        <a:lstStyle/>
        <a:p>
          <a:r>
            <a:rPr lang="en-GB" dirty="0"/>
            <a:t>2010-present</a:t>
          </a:r>
        </a:p>
      </dgm:t>
    </dgm:pt>
    <dgm:pt modelId="{0760ED65-7876-47DA-9C5A-4C98C5FA6A6B}" type="parTrans" cxnId="{1F8F35E2-0186-458A-9CC9-EA7AD36C3A75}">
      <dgm:prSet/>
      <dgm:spPr/>
      <dgm:t>
        <a:bodyPr/>
        <a:lstStyle/>
        <a:p>
          <a:endParaRPr lang="en-GB"/>
        </a:p>
      </dgm:t>
    </dgm:pt>
    <dgm:pt modelId="{CA80EF2F-FBC3-495B-BE54-41F77F0450C0}" type="sibTrans" cxnId="{1F8F35E2-0186-458A-9CC9-EA7AD36C3A75}">
      <dgm:prSet/>
      <dgm:spPr/>
      <dgm:t>
        <a:bodyPr/>
        <a:lstStyle/>
        <a:p>
          <a:endParaRPr lang="en-GB"/>
        </a:p>
      </dgm:t>
    </dgm:pt>
    <dgm:pt modelId="{81389B0E-12F1-43E3-A46C-892E282F8CD7}">
      <dgm:prSet phldrT="[Text]"/>
      <dgm:spPr/>
      <dgm:t>
        <a:bodyPr/>
        <a:lstStyle/>
        <a:p>
          <a:r>
            <a:rPr lang="en-GB" dirty="0"/>
            <a:t>48 referrals</a:t>
          </a:r>
        </a:p>
      </dgm:t>
    </dgm:pt>
    <dgm:pt modelId="{11F131E9-0335-4BF3-AC80-0748ED336426}" type="parTrans" cxnId="{84508D60-2361-4343-A280-3A2D682EFF20}">
      <dgm:prSet/>
      <dgm:spPr/>
      <dgm:t>
        <a:bodyPr/>
        <a:lstStyle/>
        <a:p>
          <a:endParaRPr lang="en-GB"/>
        </a:p>
      </dgm:t>
    </dgm:pt>
    <dgm:pt modelId="{B1EA1749-E208-46FC-85FC-4E7717FA9B5F}" type="sibTrans" cxnId="{84508D60-2361-4343-A280-3A2D682EFF20}">
      <dgm:prSet/>
      <dgm:spPr/>
      <dgm:t>
        <a:bodyPr/>
        <a:lstStyle/>
        <a:p>
          <a:endParaRPr lang="en-GB"/>
        </a:p>
      </dgm:t>
    </dgm:pt>
    <dgm:pt modelId="{2AB62C5C-BEDD-4264-B6FD-F067F27D565D}">
      <dgm:prSet phldrT="[Text]"/>
      <dgm:spPr/>
      <dgm:t>
        <a:bodyPr/>
        <a:lstStyle/>
        <a:p>
          <a:r>
            <a:rPr lang="en-GB" dirty="0"/>
            <a:t>21 admitted</a:t>
          </a:r>
        </a:p>
      </dgm:t>
    </dgm:pt>
    <dgm:pt modelId="{355CC90D-C380-4537-88ED-64CE1299B89D}" type="parTrans" cxnId="{B912FE72-34B9-4147-BF2D-96608607C81C}">
      <dgm:prSet/>
      <dgm:spPr/>
      <dgm:t>
        <a:bodyPr/>
        <a:lstStyle/>
        <a:p>
          <a:endParaRPr lang="en-GB"/>
        </a:p>
      </dgm:t>
    </dgm:pt>
    <dgm:pt modelId="{1A26E39A-E288-40B7-827E-A6CCCF68AAA8}" type="sibTrans" cxnId="{B912FE72-34B9-4147-BF2D-96608607C81C}">
      <dgm:prSet/>
      <dgm:spPr/>
      <dgm:t>
        <a:bodyPr/>
        <a:lstStyle/>
        <a:p>
          <a:endParaRPr lang="en-GB"/>
        </a:p>
      </dgm:t>
    </dgm:pt>
    <dgm:pt modelId="{AB008EB7-A39E-4F66-B0CD-5E9E7E75B08D}" type="pres">
      <dgm:prSet presAssocID="{B3CB9E66-D355-4086-800D-8EF0F86479C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EE4AD3B6-8A3A-47AA-B525-B7C8115112A9}" type="pres">
      <dgm:prSet presAssocID="{910C7D61-40C2-45C6-8F22-422FC1B81592}" presName="composite" presStyleCnt="0"/>
      <dgm:spPr/>
    </dgm:pt>
    <dgm:pt modelId="{ADF1ECA8-0140-4073-944A-3FDFCC596988}" type="pres">
      <dgm:prSet presAssocID="{910C7D61-40C2-45C6-8F22-422FC1B81592}" presName="bentUpArrow1" presStyleLbl="alignImgPlace1" presStyleIdx="0" presStyleCnt="2"/>
      <dgm:spPr/>
    </dgm:pt>
    <dgm:pt modelId="{85AD227B-AD0C-4947-BA65-EA102FE139AC}" type="pres">
      <dgm:prSet presAssocID="{910C7D61-40C2-45C6-8F22-422FC1B8159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2509FD-3FAD-4B1D-87AC-71DF41DD63DF}" type="pres">
      <dgm:prSet presAssocID="{910C7D61-40C2-45C6-8F22-422FC1B81592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CB1B7828-58E7-49B0-98A1-95AC05397C42}" type="pres">
      <dgm:prSet presAssocID="{CA80EF2F-FBC3-495B-BE54-41F77F0450C0}" presName="sibTrans" presStyleCnt="0"/>
      <dgm:spPr/>
    </dgm:pt>
    <dgm:pt modelId="{9D840C38-FBB2-435F-A6B8-AC90E5101D9B}" type="pres">
      <dgm:prSet presAssocID="{81389B0E-12F1-43E3-A46C-892E282F8CD7}" presName="composite" presStyleCnt="0"/>
      <dgm:spPr/>
    </dgm:pt>
    <dgm:pt modelId="{46090FC7-6398-42A4-8FC6-0079BC855D1C}" type="pres">
      <dgm:prSet presAssocID="{81389B0E-12F1-43E3-A46C-892E282F8CD7}" presName="bentUpArrow1" presStyleLbl="alignImgPlace1" presStyleIdx="1" presStyleCnt="2"/>
      <dgm:spPr/>
    </dgm:pt>
    <dgm:pt modelId="{FF665872-74AD-4C85-8E36-280059176A6B}" type="pres">
      <dgm:prSet presAssocID="{81389B0E-12F1-43E3-A46C-892E282F8CD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968522-3B25-4030-B20C-11C0AF8483A1}" type="pres">
      <dgm:prSet presAssocID="{81389B0E-12F1-43E3-A46C-892E282F8CD7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8A0C6D5D-A148-42C6-990D-AB19978BE60E}" type="pres">
      <dgm:prSet presAssocID="{B1EA1749-E208-46FC-85FC-4E7717FA9B5F}" presName="sibTrans" presStyleCnt="0"/>
      <dgm:spPr/>
    </dgm:pt>
    <dgm:pt modelId="{1E989C4D-4DBB-4F90-9090-AD65EC2DE633}" type="pres">
      <dgm:prSet presAssocID="{2AB62C5C-BEDD-4264-B6FD-F067F27D565D}" presName="composite" presStyleCnt="0"/>
      <dgm:spPr/>
    </dgm:pt>
    <dgm:pt modelId="{506FD8A2-0949-4FD4-A7F0-B6E68987E9D6}" type="pres">
      <dgm:prSet presAssocID="{2AB62C5C-BEDD-4264-B6FD-F067F27D565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119F08B-21B4-46AD-A781-E29273476527}" type="presOf" srcId="{910C7D61-40C2-45C6-8F22-422FC1B81592}" destId="{85AD227B-AD0C-4947-BA65-EA102FE139AC}" srcOrd="0" destOrd="0" presId="urn:microsoft.com/office/officeart/2005/8/layout/StepDownProcess"/>
    <dgm:cxn modelId="{1F8F35E2-0186-458A-9CC9-EA7AD36C3A75}" srcId="{B3CB9E66-D355-4086-800D-8EF0F86479C9}" destId="{910C7D61-40C2-45C6-8F22-422FC1B81592}" srcOrd="0" destOrd="0" parTransId="{0760ED65-7876-47DA-9C5A-4C98C5FA6A6B}" sibTransId="{CA80EF2F-FBC3-495B-BE54-41F77F0450C0}"/>
    <dgm:cxn modelId="{9269E655-F485-4101-A09F-5841B478D67C}" type="presOf" srcId="{B3CB9E66-D355-4086-800D-8EF0F86479C9}" destId="{AB008EB7-A39E-4F66-B0CD-5E9E7E75B08D}" srcOrd="0" destOrd="0" presId="urn:microsoft.com/office/officeart/2005/8/layout/StepDownProcess"/>
    <dgm:cxn modelId="{B912FE72-34B9-4147-BF2D-96608607C81C}" srcId="{B3CB9E66-D355-4086-800D-8EF0F86479C9}" destId="{2AB62C5C-BEDD-4264-B6FD-F067F27D565D}" srcOrd="2" destOrd="0" parTransId="{355CC90D-C380-4537-88ED-64CE1299B89D}" sibTransId="{1A26E39A-E288-40B7-827E-A6CCCF68AAA8}"/>
    <dgm:cxn modelId="{4CFA7FF7-4D55-48D0-9DED-A2097391E4A8}" type="presOf" srcId="{2AB62C5C-BEDD-4264-B6FD-F067F27D565D}" destId="{506FD8A2-0949-4FD4-A7F0-B6E68987E9D6}" srcOrd="0" destOrd="0" presId="urn:microsoft.com/office/officeart/2005/8/layout/StepDownProcess"/>
    <dgm:cxn modelId="{84508D60-2361-4343-A280-3A2D682EFF20}" srcId="{B3CB9E66-D355-4086-800D-8EF0F86479C9}" destId="{81389B0E-12F1-43E3-A46C-892E282F8CD7}" srcOrd="1" destOrd="0" parTransId="{11F131E9-0335-4BF3-AC80-0748ED336426}" sibTransId="{B1EA1749-E208-46FC-85FC-4E7717FA9B5F}"/>
    <dgm:cxn modelId="{095D3F3D-D9A5-4AD2-A966-6BD289CA86CC}" type="presOf" srcId="{81389B0E-12F1-43E3-A46C-892E282F8CD7}" destId="{FF665872-74AD-4C85-8E36-280059176A6B}" srcOrd="0" destOrd="0" presId="urn:microsoft.com/office/officeart/2005/8/layout/StepDownProcess"/>
    <dgm:cxn modelId="{A42F3492-8DED-4554-BBF1-F7944BEDF4EE}" type="presParOf" srcId="{AB008EB7-A39E-4F66-B0CD-5E9E7E75B08D}" destId="{EE4AD3B6-8A3A-47AA-B525-B7C8115112A9}" srcOrd="0" destOrd="0" presId="urn:microsoft.com/office/officeart/2005/8/layout/StepDownProcess"/>
    <dgm:cxn modelId="{E4CED486-FC71-4662-9DB5-277E57220508}" type="presParOf" srcId="{EE4AD3B6-8A3A-47AA-B525-B7C8115112A9}" destId="{ADF1ECA8-0140-4073-944A-3FDFCC596988}" srcOrd="0" destOrd="0" presId="urn:microsoft.com/office/officeart/2005/8/layout/StepDownProcess"/>
    <dgm:cxn modelId="{FDA154F4-A2A2-4A10-AA26-3601D122BCEB}" type="presParOf" srcId="{EE4AD3B6-8A3A-47AA-B525-B7C8115112A9}" destId="{85AD227B-AD0C-4947-BA65-EA102FE139AC}" srcOrd="1" destOrd="0" presId="urn:microsoft.com/office/officeart/2005/8/layout/StepDownProcess"/>
    <dgm:cxn modelId="{F2B0F84D-E1A3-4B7A-B3BB-EE16F25FCCD1}" type="presParOf" srcId="{EE4AD3B6-8A3A-47AA-B525-B7C8115112A9}" destId="{232509FD-3FAD-4B1D-87AC-71DF41DD63DF}" srcOrd="2" destOrd="0" presId="urn:microsoft.com/office/officeart/2005/8/layout/StepDownProcess"/>
    <dgm:cxn modelId="{BFD4B6C9-52C1-4B70-BA4F-536ACD754FF4}" type="presParOf" srcId="{AB008EB7-A39E-4F66-B0CD-5E9E7E75B08D}" destId="{CB1B7828-58E7-49B0-98A1-95AC05397C42}" srcOrd="1" destOrd="0" presId="urn:microsoft.com/office/officeart/2005/8/layout/StepDownProcess"/>
    <dgm:cxn modelId="{864E0BD9-0797-402D-9E2C-EBF3C18917A0}" type="presParOf" srcId="{AB008EB7-A39E-4F66-B0CD-5E9E7E75B08D}" destId="{9D840C38-FBB2-435F-A6B8-AC90E5101D9B}" srcOrd="2" destOrd="0" presId="urn:microsoft.com/office/officeart/2005/8/layout/StepDownProcess"/>
    <dgm:cxn modelId="{FBA9A805-E911-4CCE-BCF9-88643DAB1677}" type="presParOf" srcId="{9D840C38-FBB2-435F-A6B8-AC90E5101D9B}" destId="{46090FC7-6398-42A4-8FC6-0079BC855D1C}" srcOrd="0" destOrd="0" presId="urn:microsoft.com/office/officeart/2005/8/layout/StepDownProcess"/>
    <dgm:cxn modelId="{A560938D-E432-4114-AD2B-1C328E1D37DF}" type="presParOf" srcId="{9D840C38-FBB2-435F-A6B8-AC90E5101D9B}" destId="{FF665872-74AD-4C85-8E36-280059176A6B}" srcOrd="1" destOrd="0" presId="urn:microsoft.com/office/officeart/2005/8/layout/StepDownProcess"/>
    <dgm:cxn modelId="{A5886C95-E889-4C7B-B9EB-DDB69712EF84}" type="presParOf" srcId="{9D840C38-FBB2-435F-A6B8-AC90E5101D9B}" destId="{1E968522-3B25-4030-B20C-11C0AF8483A1}" srcOrd="2" destOrd="0" presId="urn:microsoft.com/office/officeart/2005/8/layout/StepDownProcess"/>
    <dgm:cxn modelId="{35939B61-52B1-4859-9122-0DB061235333}" type="presParOf" srcId="{AB008EB7-A39E-4F66-B0CD-5E9E7E75B08D}" destId="{8A0C6D5D-A148-42C6-990D-AB19978BE60E}" srcOrd="3" destOrd="0" presId="urn:microsoft.com/office/officeart/2005/8/layout/StepDownProcess"/>
    <dgm:cxn modelId="{85272892-1A6C-4EDB-A551-24A34C0A0B1F}" type="presParOf" srcId="{AB008EB7-A39E-4F66-B0CD-5E9E7E75B08D}" destId="{1E989C4D-4DBB-4F90-9090-AD65EC2DE633}" srcOrd="4" destOrd="0" presId="urn:microsoft.com/office/officeart/2005/8/layout/StepDownProcess"/>
    <dgm:cxn modelId="{0386B2FF-9331-42B4-9BC2-052ADA4A63CC}" type="presParOf" srcId="{1E989C4D-4DBB-4F90-9090-AD65EC2DE633}" destId="{506FD8A2-0949-4FD4-A7F0-B6E68987E9D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1BCA26-7B0D-4F9E-BAC3-8FF40E989CB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8D38B0B-C753-4E29-83C2-3989C40936B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Tended to be more complex presentations</a:t>
          </a:r>
          <a:r>
            <a:rPr lang="en-GB" sz="1400" dirty="0"/>
            <a:t>.</a:t>
          </a:r>
          <a:endParaRPr lang="en-US" sz="1400" dirty="0"/>
        </a:p>
      </dgm:t>
    </dgm:pt>
    <dgm:pt modelId="{A81F357E-31A7-475B-A0F6-B4F5E0A4B206}" type="parTrans" cxnId="{1FBF3BD4-557C-4EBD-83B8-EF4ADDC37B62}">
      <dgm:prSet/>
      <dgm:spPr/>
      <dgm:t>
        <a:bodyPr/>
        <a:lstStyle/>
        <a:p>
          <a:endParaRPr lang="en-US"/>
        </a:p>
      </dgm:t>
    </dgm:pt>
    <dgm:pt modelId="{7B37D8D1-E35A-4634-BEB0-D47AF43AC72B}" type="sibTrans" cxnId="{1FBF3BD4-557C-4EBD-83B8-EF4ADDC37B62}">
      <dgm:prSet/>
      <dgm:spPr/>
      <dgm:t>
        <a:bodyPr/>
        <a:lstStyle/>
        <a:p>
          <a:endParaRPr lang="en-US"/>
        </a:p>
      </dgm:t>
    </dgm:pt>
    <dgm:pt modelId="{EAC12ED3-8A60-4BCC-8E4E-E254ABCE13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Resource intensive and increasing no</a:t>
          </a:r>
          <a:r>
            <a:rPr lang="en-GB" sz="1400" dirty="0"/>
            <a:t>.</a:t>
          </a:r>
          <a:endParaRPr lang="en-US" sz="1400" dirty="0"/>
        </a:p>
      </dgm:t>
    </dgm:pt>
    <dgm:pt modelId="{CDEDACDC-3F47-4317-BF22-22531CB55E63}" type="parTrans" cxnId="{39A69993-D70B-4B92-8059-4563BAB7F905}">
      <dgm:prSet/>
      <dgm:spPr/>
      <dgm:t>
        <a:bodyPr/>
        <a:lstStyle/>
        <a:p>
          <a:endParaRPr lang="en-US"/>
        </a:p>
      </dgm:t>
    </dgm:pt>
    <dgm:pt modelId="{1AAC2BA8-CA2E-4387-8FF8-E0D517409780}" type="sibTrans" cxnId="{39A69993-D70B-4B92-8059-4563BAB7F905}">
      <dgm:prSet/>
      <dgm:spPr/>
      <dgm:t>
        <a:bodyPr/>
        <a:lstStyle/>
        <a:p>
          <a:endParaRPr lang="en-US"/>
        </a:p>
      </dgm:t>
    </dgm:pt>
    <dgm:pt modelId="{D2BFCB4D-8C45-409A-848F-17F0B734081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Different treatment approach required</a:t>
          </a:r>
          <a:r>
            <a:rPr lang="en-GB" sz="1400" dirty="0"/>
            <a:t>.</a:t>
          </a:r>
          <a:endParaRPr lang="en-US" sz="1400" dirty="0"/>
        </a:p>
      </dgm:t>
    </dgm:pt>
    <dgm:pt modelId="{53BAADC4-3821-4C36-B6E4-3DF08312A5C8}" type="parTrans" cxnId="{FEC2B5DF-D0DF-4215-A770-A69A24E7EACE}">
      <dgm:prSet/>
      <dgm:spPr/>
      <dgm:t>
        <a:bodyPr/>
        <a:lstStyle/>
        <a:p>
          <a:endParaRPr lang="en-US"/>
        </a:p>
      </dgm:t>
    </dgm:pt>
    <dgm:pt modelId="{C442355E-C91A-4A46-B9C4-744A22977F3B}" type="sibTrans" cxnId="{FEC2B5DF-D0DF-4215-A770-A69A24E7EACE}">
      <dgm:prSet/>
      <dgm:spPr/>
      <dgm:t>
        <a:bodyPr/>
        <a:lstStyle/>
        <a:p>
          <a:endParaRPr lang="en-US"/>
        </a:p>
      </dgm:t>
    </dgm:pt>
    <dgm:pt modelId="{AF8CD290-AA8B-4B3F-82F2-77E19AB2B00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Need for staff understanding/education. </a:t>
          </a:r>
          <a:endParaRPr lang="en-US" sz="2400" dirty="0"/>
        </a:p>
      </dgm:t>
    </dgm:pt>
    <dgm:pt modelId="{66198D6A-A9CA-48D2-ABEE-AF735A61B20F}" type="parTrans" cxnId="{9A9F5C93-8EA2-4EBA-A2FF-1724A7643712}">
      <dgm:prSet/>
      <dgm:spPr/>
      <dgm:t>
        <a:bodyPr/>
        <a:lstStyle/>
        <a:p>
          <a:endParaRPr lang="en-US"/>
        </a:p>
      </dgm:t>
    </dgm:pt>
    <dgm:pt modelId="{7CE14CA9-50C1-4950-940D-C5607E41A0B2}" type="sibTrans" cxnId="{9A9F5C93-8EA2-4EBA-A2FF-1724A7643712}">
      <dgm:prSet/>
      <dgm:spPr/>
      <dgm:t>
        <a:bodyPr/>
        <a:lstStyle/>
        <a:p>
          <a:endParaRPr lang="en-US"/>
        </a:p>
      </dgm:t>
    </dgm:pt>
    <dgm:pt modelId="{60C52650-C082-489C-B393-57D1D2D6A2B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700" dirty="0"/>
            <a:t>Integrated MDT to provide a consistent, transparent approach.  -patient trust /engagement &amp; peer support</a:t>
          </a:r>
          <a:endParaRPr lang="en-US" sz="1700" dirty="0"/>
        </a:p>
      </dgm:t>
    </dgm:pt>
    <dgm:pt modelId="{EFAE4720-81A2-4DC5-8FE4-BBCBDCC3DC31}" type="parTrans" cxnId="{FF415164-341D-43A6-83A0-F279DACF8832}">
      <dgm:prSet/>
      <dgm:spPr/>
      <dgm:t>
        <a:bodyPr/>
        <a:lstStyle/>
        <a:p>
          <a:endParaRPr lang="en-US"/>
        </a:p>
      </dgm:t>
    </dgm:pt>
    <dgm:pt modelId="{AE31A8C8-940E-4E59-BFAA-E5D308BDDC04}" type="sibTrans" cxnId="{FF415164-341D-43A6-83A0-F279DACF8832}">
      <dgm:prSet/>
      <dgm:spPr/>
      <dgm:t>
        <a:bodyPr/>
        <a:lstStyle/>
        <a:p>
          <a:endParaRPr lang="en-US"/>
        </a:p>
      </dgm:t>
    </dgm:pt>
    <dgm:pt modelId="{469B6F5A-6E4A-4CC1-BC7E-40661016BB3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200" dirty="0"/>
            <a:t>To identify who would benefit from admission. </a:t>
          </a:r>
          <a:endParaRPr lang="en-US" sz="2200" dirty="0"/>
        </a:p>
      </dgm:t>
    </dgm:pt>
    <dgm:pt modelId="{8D977EF2-EE6E-4FBB-831A-7F5FEF1B41D6}" type="parTrans" cxnId="{05110287-2CAE-46DD-9B85-95478830B197}">
      <dgm:prSet/>
      <dgm:spPr/>
      <dgm:t>
        <a:bodyPr/>
        <a:lstStyle/>
        <a:p>
          <a:endParaRPr lang="en-US"/>
        </a:p>
      </dgm:t>
    </dgm:pt>
    <dgm:pt modelId="{327B0522-B9BD-4765-A481-F1E9A3F6DB90}" type="sibTrans" cxnId="{05110287-2CAE-46DD-9B85-95478830B197}">
      <dgm:prSet/>
      <dgm:spPr/>
      <dgm:t>
        <a:bodyPr/>
        <a:lstStyle/>
        <a:p>
          <a:endParaRPr lang="en-US"/>
        </a:p>
      </dgm:t>
    </dgm:pt>
    <dgm:pt modelId="{E8D8D1EE-30F1-49F6-BF54-C400A2DF6F5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EE3EDDCF-3B01-433A-945B-C3EBB32F0443}" type="sibTrans" cxnId="{7483E573-F8FA-466A-B982-483D03DE0A84}">
      <dgm:prSet/>
      <dgm:spPr/>
      <dgm:t>
        <a:bodyPr/>
        <a:lstStyle/>
        <a:p>
          <a:endParaRPr lang="en-US"/>
        </a:p>
      </dgm:t>
    </dgm:pt>
    <dgm:pt modelId="{31CC46C8-56DB-45C6-9098-E63F4B35CABF}" type="parTrans" cxnId="{7483E573-F8FA-466A-B982-483D03DE0A84}">
      <dgm:prSet/>
      <dgm:spPr/>
      <dgm:t>
        <a:bodyPr/>
        <a:lstStyle/>
        <a:p>
          <a:endParaRPr lang="en-US"/>
        </a:p>
      </dgm:t>
    </dgm:pt>
    <dgm:pt modelId="{2B10A331-C2ED-4C17-88F2-730E0065AD30}" type="pres">
      <dgm:prSet presAssocID="{C31BCA26-7B0D-4F9E-BAC3-8FF40E989CB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B4D7215-441B-4895-96E1-0606FB53A837}" type="pres">
      <dgm:prSet presAssocID="{68D38B0B-C753-4E29-83C2-3989C40936B8}" presName="compNode" presStyleCnt="0"/>
      <dgm:spPr/>
    </dgm:pt>
    <dgm:pt modelId="{6621997D-94F9-419B-BC2F-A9A4D066CF9F}" type="pres">
      <dgm:prSet presAssocID="{68D38B0B-C753-4E29-83C2-3989C40936B8}" presName="bgRect" presStyleLbl="bgShp" presStyleIdx="0" presStyleCnt="6" custLinFactNeighborX="3135" custLinFactNeighborY="-1004"/>
      <dgm:spPr/>
    </dgm:pt>
    <dgm:pt modelId="{9A883996-442A-4902-8817-5031E2D5919C}" type="pres">
      <dgm:prSet presAssocID="{68D38B0B-C753-4E29-83C2-3989C40936B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Artificial Intelligence with solid fill"/>
        </a:ext>
      </dgm:extLst>
    </dgm:pt>
    <dgm:pt modelId="{E026E409-1F6B-42CE-AF21-3119C7EC4955}" type="pres">
      <dgm:prSet presAssocID="{68D38B0B-C753-4E29-83C2-3989C40936B8}" presName="spaceRect" presStyleCnt="0"/>
      <dgm:spPr/>
    </dgm:pt>
    <dgm:pt modelId="{FAF1D50D-B067-43D6-8FCC-B4FB64F91AA8}" type="pres">
      <dgm:prSet presAssocID="{68D38B0B-C753-4E29-83C2-3989C40936B8}" presName="parTx" presStyleLbl="revTx" presStyleIdx="0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E6AA7346-D044-4354-88FA-C20BABC485CD}" type="pres">
      <dgm:prSet presAssocID="{7B37D8D1-E35A-4634-BEB0-D47AF43AC72B}" presName="sibTrans" presStyleCnt="0"/>
      <dgm:spPr/>
    </dgm:pt>
    <dgm:pt modelId="{72B279A9-3196-41E9-92A1-2260DD62B336}" type="pres">
      <dgm:prSet presAssocID="{EAC12ED3-8A60-4BCC-8E4E-E254ABCE1390}" presName="compNode" presStyleCnt="0"/>
      <dgm:spPr/>
    </dgm:pt>
    <dgm:pt modelId="{1A6E6419-DE02-44CC-B1BD-8E0E8567CC5E}" type="pres">
      <dgm:prSet presAssocID="{EAC12ED3-8A60-4BCC-8E4E-E254ABCE1390}" presName="bgRect" presStyleLbl="bgShp" presStyleIdx="1" presStyleCnt="6" custLinFactNeighborX="3135" custLinFactNeighborY="6611"/>
      <dgm:spPr/>
    </dgm:pt>
    <dgm:pt modelId="{2C1A9A5E-C09D-4BDE-938A-1791EEA802E6}" type="pres">
      <dgm:prSet presAssocID="{EAC12ED3-8A60-4BCC-8E4E-E254ABCE139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Bar graph with upward trend with solid fill"/>
        </a:ext>
      </dgm:extLst>
    </dgm:pt>
    <dgm:pt modelId="{9D888DE4-BC8E-41A6-98C0-3A0EE97B7E84}" type="pres">
      <dgm:prSet presAssocID="{EAC12ED3-8A60-4BCC-8E4E-E254ABCE1390}" presName="spaceRect" presStyleCnt="0"/>
      <dgm:spPr/>
    </dgm:pt>
    <dgm:pt modelId="{DABAB076-43E5-4AB6-B0B8-40A3B734A271}" type="pres">
      <dgm:prSet presAssocID="{EAC12ED3-8A60-4BCC-8E4E-E254ABCE1390}" presName="parTx" presStyleLbl="revTx" presStyleIdx="1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CE1354E7-C050-454A-AF4A-677360355DC5}" type="pres">
      <dgm:prSet presAssocID="{1AAC2BA8-CA2E-4387-8FF8-E0D517409780}" presName="sibTrans" presStyleCnt="0"/>
      <dgm:spPr/>
    </dgm:pt>
    <dgm:pt modelId="{58C3E2B1-F9A0-44E0-AC1D-410F3B81C960}" type="pres">
      <dgm:prSet presAssocID="{D2BFCB4D-8C45-409A-848F-17F0B734081C}" presName="compNode" presStyleCnt="0"/>
      <dgm:spPr/>
    </dgm:pt>
    <dgm:pt modelId="{CDA2E42E-655C-4DF0-9BAE-579FECEFD5A3}" type="pres">
      <dgm:prSet presAssocID="{D2BFCB4D-8C45-409A-848F-17F0B734081C}" presName="bgRect" presStyleLbl="bgShp" presStyleIdx="2" presStyleCnt="6" custLinFactNeighborX="3135" custLinFactNeighborY="-4936"/>
      <dgm:spPr/>
    </dgm:pt>
    <dgm:pt modelId="{7B56844A-B122-4F91-9198-ED66F9C53D7F}" type="pres">
      <dgm:prSet presAssocID="{D2BFCB4D-8C45-409A-848F-17F0B734081C}" presName="iconRect" presStyleLbl="node1" presStyleIdx="2" presStyleCnt="6" custLinFactNeighborX="5637" custLinFactNeighborY="299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Medicine"/>
        </a:ext>
      </dgm:extLst>
    </dgm:pt>
    <dgm:pt modelId="{0825DC03-3AD0-4134-A61B-79816C43E049}" type="pres">
      <dgm:prSet presAssocID="{D2BFCB4D-8C45-409A-848F-17F0B734081C}" presName="spaceRect" presStyleCnt="0"/>
      <dgm:spPr/>
    </dgm:pt>
    <dgm:pt modelId="{1276CF4F-2039-4DBE-988F-0E1501C5AA7D}" type="pres">
      <dgm:prSet presAssocID="{D2BFCB4D-8C45-409A-848F-17F0B734081C}" presName="parTx" presStyleLbl="revTx" presStyleIdx="2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2C5B82B2-9884-4CBE-A031-EDEBF62DEC05}" type="pres">
      <dgm:prSet presAssocID="{C442355E-C91A-4A46-B9C4-744A22977F3B}" presName="sibTrans" presStyleCnt="0"/>
      <dgm:spPr/>
    </dgm:pt>
    <dgm:pt modelId="{6D03711C-FDFD-4BC1-BB18-EBEAB4BA0C9D}" type="pres">
      <dgm:prSet presAssocID="{AF8CD290-AA8B-4B3F-82F2-77E19AB2B005}" presName="compNode" presStyleCnt="0"/>
      <dgm:spPr/>
    </dgm:pt>
    <dgm:pt modelId="{AD9A3A11-CF4D-4726-AF97-D4ACAFF94F0D}" type="pres">
      <dgm:prSet presAssocID="{AF8CD290-AA8B-4B3F-82F2-77E19AB2B005}" presName="bgRect" presStyleLbl="bgShp" presStyleIdx="3" presStyleCnt="6" custLinFactNeighborX="3135" custLinFactNeighborY="1645"/>
      <dgm:spPr/>
    </dgm:pt>
    <dgm:pt modelId="{501FDA8F-7023-42DD-A899-2483F70F231E}" type="pres">
      <dgm:prSet presAssocID="{AF8CD290-AA8B-4B3F-82F2-77E19AB2B005}" presName="iconRect" presStyleLbl="node1" presStyleIdx="3" presStyleCnt="6" custLinFactNeighborX="5637" custLinFactNeighborY="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Classroom with solid fill"/>
        </a:ext>
      </dgm:extLst>
    </dgm:pt>
    <dgm:pt modelId="{8AD2D867-C97F-4DD2-8D70-8E9E8887DDC3}" type="pres">
      <dgm:prSet presAssocID="{AF8CD290-AA8B-4B3F-82F2-77E19AB2B005}" presName="spaceRect" presStyleCnt="0"/>
      <dgm:spPr/>
    </dgm:pt>
    <dgm:pt modelId="{B73F97D3-12EB-45F6-8B41-6AB0761A24D2}" type="pres">
      <dgm:prSet presAssocID="{AF8CD290-AA8B-4B3F-82F2-77E19AB2B005}" presName="parTx" presStyleLbl="revTx" presStyleIdx="3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DB88EF13-D990-4EEC-B752-DF4A68D7ADB1}" type="pres">
      <dgm:prSet presAssocID="{7CE14CA9-50C1-4950-940D-C5607E41A0B2}" presName="sibTrans" presStyleCnt="0"/>
      <dgm:spPr/>
    </dgm:pt>
    <dgm:pt modelId="{0DA4B2F8-00CA-4166-8F8F-9024A496CC27}" type="pres">
      <dgm:prSet presAssocID="{60C52650-C082-489C-B393-57D1D2D6A2B9}" presName="compNode" presStyleCnt="0"/>
      <dgm:spPr/>
    </dgm:pt>
    <dgm:pt modelId="{F6954D74-1FB3-49A7-A773-D7CCCE2C34A6}" type="pres">
      <dgm:prSet presAssocID="{60C52650-C082-489C-B393-57D1D2D6A2B9}" presName="bgRect" presStyleLbl="bgShp" presStyleIdx="4" presStyleCnt="6" custLinFactNeighborX="-3135" custLinFactNeighborY="4288"/>
      <dgm:spPr/>
    </dgm:pt>
    <dgm:pt modelId="{D5E9F1F2-7B31-42C9-BD73-A25AAAB8B5B9}" type="pres">
      <dgm:prSet presAssocID="{60C52650-C082-489C-B393-57D1D2D6A2B9}" presName="iconRect" presStyleLbl="node1" presStyleIdx="4" presStyleCnt="6" custLinFactNeighborX="-6269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Cycle with people outline"/>
        </a:ext>
      </dgm:extLst>
    </dgm:pt>
    <dgm:pt modelId="{02CEECB7-F028-4561-AF92-9543ACB457E3}" type="pres">
      <dgm:prSet presAssocID="{60C52650-C082-489C-B393-57D1D2D6A2B9}" presName="spaceRect" presStyleCnt="0"/>
      <dgm:spPr/>
    </dgm:pt>
    <dgm:pt modelId="{E74FED9E-88D4-4B8A-8345-9DA90A19E44F}" type="pres">
      <dgm:prSet presAssocID="{60C52650-C082-489C-B393-57D1D2D6A2B9}" presName="parTx" presStyleLbl="revTx" presStyleIdx="4" presStyleCnt="7" custScaleX="187926" custLinFactNeighborX="43633" custLinFactNeighborY="3095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6BE09E1A-25C4-42A9-BAAD-3F96C9434EC3}" type="pres">
      <dgm:prSet presAssocID="{60C52650-C082-489C-B393-57D1D2D6A2B9}" presName="desTx" presStyleLbl="revTx" presStyleIdx="5" presStyleCnt="7">
        <dgm:presLayoutVars/>
      </dgm:prSet>
      <dgm:spPr/>
      <dgm:t>
        <a:bodyPr/>
        <a:lstStyle/>
        <a:p>
          <a:endParaRPr lang="en-GB"/>
        </a:p>
      </dgm:t>
    </dgm:pt>
    <dgm:pt modelId="{44966AB9-8AC1-43A5-99EA-DBA85C5CF5DD}" type="pres">
      <dgm:prSet presAssocID="{AE31A8C8-940E-4E59-BFAA-E5D308BDDC04}" presName="sibTrans" presStyleCnt="0"/>
      <dgm:spPr/>
    </dgm:pt>
    <dgm:pt modelId="{4C50B35D-355C-42BB-BD2C-F36ABCA0A71C}" type="pres">
      <dgm:prSet presAssocID="{469B6F5A-6E4A-4CC1-BC7E-40661016BB36}" presName="compNode" presStyleCnt="0"/>
      <dgm:spPr/>
    </dgm:pt>
    <dgm:pt modelId="{3B713567-6FFF-43FC-9A6A-4F903CD5AA4A}" type="pres">
      <dgm:prSet presAssocID="{469B6F5A-6E4A-4CC1-BC7E-40661016BB36}" presName="bgRect" presStyleLbl="bgShp" presStyleIdx="5" presStyleCnt="6" custLinFactNeighborX="3135" custLinFactNeighborY="8229"/>
      <dgm:spPr/>
    </dgm:pt>
    <dgm:pt modelId="{9F82EA5C-45EB-414F-9D19-53BAE2050C20}" type="pres">
      <dgm:prSet presAssocID="{469B6F5A-6E4A-4CC1-BC7E-40661016BB36}" presName="iconRect" presStyleLbl="node1" presStyleIdx="5" presStyleCnt="6" custLinFactNeighborX="38811" custLinFactNeighborY="22069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Hospital"/>
        </a:ext>
      </dgm:extLst>
    </dgm:pt>
    <dgm:pt modelId="{4295ED74-0440-4BEC-90BC-2E65737FB7FD}" type="pres">
      <dgm:prSet presAssocID="{469B6F5A-6E4A-4CC1-BC7E-40661016BB36}" presName="spaceRect" presStyleCnt="0"/>
      <dgm:spPr/>
    </dgm:pt>
    <dgm:pt modelId="{C7627B21-4BB6-46A2-8159-A34CEA09241C}" type="pres">
      <dgm:prSet presAssocID="{469B6F5A-6E4A-4CC1-BC7E-40661016BB36}" presName="parTx" presStyleLbl="revTx" presStyleIdx="6" presStyleCnt="7" custLinFactNeighborX="1341" custLinFactNeighborY="1769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9A9F5C93-8EA2-4EBA-A2FF-1724A7643712}" srcId="{C31BCA26-7B0D-4F9E-BAC3-8FF40E989CB4}" destId="{AF8CD290-AA8B-4B3F-82F2-77E19AB2B005}" srcOrd="3" destOrd="0" parTransId="{66198D6A-A9CA-48D2-ABEE-AF735A61B20F}" sibTransId="{7CE14CA9-50C1-4950-940D-C5607E41A0B2}"/>
    <dgm:cxn modelId="{FEC2B5DF-D0DF-4215-A770-A69A24E7EACE}" srcId="{C31BCA26-7B0D-4F9E-BAC3-8FF40E989CB4}" destId="{D2BFCB4D-8C45-409A-848F-17F0B734081C}" srcOrd="2" destOrd="0" parTransId="{53BAADC4-3821-4C36-B6E4-3DF08312A5C8}" sibTransId="{C442355E-C91A-4A46-B9C4-744A22977F3B}"/>
    <dgm:cxn modelId="{128819AC-1C73-4D06-B2BF-D3A40CE0D52B}" type="presOf" srcId="{68D38B0B-C753-4E29-83C2-3989C40936B8}" destId="{FAF1D50D-B067-43D6-8FCC-B4FB64F91AA8}" srcOrd="0" destOrd="0" presId="urn:microsoft.com/office/officeart/2018/2/layout/IconVerticalSolidList"/>
    <dgm:cxn modelId="{FF415164-341D-43A6-83A0-F279DACF8832}" srcId="{C31BCA26-7B0D-4F9E-BAC3-8FF40E989CB4}" destId="{60C52650-C082-489C-B393-57D1D2D6A2B9}" srcOrd="4" destOrd="0" parTransId="{EFAE4720-81A2-4DC5-8FE4-BBCBDCC3DC31}" sibTransId="{AE31A8C8-940E-4E59-BFAA-E5D308BDDC04}"/>
    <dgm:cxn modelId="{05110287-2CAE-46DD-9B85-95478830B197}" srcId="{C31BCA26-7B0D-4F9E-BAC3-8FF40E989CB4}" destId="{469B6F5A-6E4A-4CC1-BC7E-40661016BB36}" srcOrd="5" destOrd="0" parTransId="{8D977EF2-EE6E-4FBB-831A-7F5FEF1B41D6}" sibTransId="{327B0522-B9BD-4765-A481-F1E9A3F6DB90}"/>
    <dgm:cxn modelId="{CC0DE4A5-4B1A-4DDC-942E-D1036A8DF3BE}" type="presOf" srcId="{AF8CD290-AA8B-4B3F-82F2-77E19AB2B005}" destId="{B73F97D3-12EB-45F6-8B41-6AB0761A24D2}" srcOrd="0" destOrd="0" presId="urn:microsoft.com/office/officeart/2018/2/layout/IconVerticalSolidList"/>
    <dgm:cxn modelId="{7355A1FA-F01A-4891-A2D9-D7AA23A1F1D6}" type="presOf" srcId="{EAC12ED3-8A60-4BCC-8E4E-E254ABCE1390}" destId="{DABAB076-43E5-4AB6-B0B8-40A3B734A271}" srcOrd="0" destOrd="0" presId="urn:microsoft.com/office/officeart/2018/2/layout/IconVerticalSolidList"/>
    <dgm:cxn modelId="{7483E573-F8FA-466A-B982-483D03DE0A84}" srcId="{60C52650-C082-489C-B393-57D1D2D6A2B9}" destId="{E8D8D1EE-30F1-49F6-BF54-C400A2DF6F5A}" srcOrd="0" destOrd="0" parTransId="{31CC46C8-56DB-45C6-9098-E63F4B35CABF}" sibTransId="{EE3EDDCF-3B01-433A-945B-C3EBB32F0443}"/>
    <dgm:cxn modelId="{05AEFDF5-FE2F-404A-8322-BED5D07EB074}" type="presOf" srcId="{E8D8D1EE-30F1-49F6-BF54-C400A2DF6F5A}" destId="{6BE09E1A-25C4-42A9-BAAD-3F96C9434EC3}" srcOrd="0" destOrd="0" presId="urn:microsoft.com/office/officeart/2018/2/layout/IconVerticalSolidList"/>
    <dgm:cxn modelId="{39A69993-D70B-4B92-8059-4563BAB7F905}" srcId="{C31BCA26-7B0D-4F9E-BAC3-8FF40E989CB4}" destId="{EAC12ED3-8A60-4BCC-8E4E-E254ABCE1390}" srcOrd="1" destOrd="0" parTransId="{CDEDACDC-3F47-4317-BF22-22531CB55E63}" sibTransId="{1AAC2BA8-CA2E-4387-8FF8-E0D517409780}"/>
    <dgm:cxn modelId="{107CED05-75A6-4BC0-BE7F-A8DA3490D26C}" type="presOf" srcId="{469B6F5A-6E4A-4CC1-BC7E-40661016BB36}" destId="{C7627B21-4BB6-46A2-8159-A34CEA09241C}" srcOrd="0" destOrd="0" presId="urn:microsoft.com/office/officeart/2018/2/layout/IconVerticalSolidList"/>
    <dgm:cxn modelId="{A487E899-2C9B-49DC-A2F7-04EDC713C57C}" type="presOf" srcId="{60C52650-C082-489C-B393-57D1D2D6A2B9}" destId="{E74FED9E-88D4-4B8A-8345-9DA90A19E44F}" srcOrd="0" destOrd="0" presId="urn:microsoft.com/office/officeart/2018/2/layout/IconVerticalSolidList"/>
    <dgm:cxn modelId="{9C1EECEA-9A21-48AB-9E04-927AA45D1DC3}" type="presOf" srcId="{C31BCA26-7B0D-4F9E-BAC3-8FF40E989CB4}" destId="{2B10A331-C2ED-4C17-88F2-730E0065AD30}" srcOrd="0" destOrd="0" presId="urn:microsoft.com/office/officeart/2018/2/layout/IconVerticalSolidList"/>
    <dgm:cxn modelId="{1FBF3BD4-557C-4EBD-83B8-EF4ADDC37B62}" srcId="{C31BCA26-7B0D-4F9E-BAC3-8FF40E989CB4}" destId="{68D38B0B-C753-4E29-83C2-3989C40936B8}" srcOrd="0" destOrd="0" parTransId="{A81F357E-31A7-475B-A0F6-B4F5E0A4B206}" sibTransId="{7B37D8D1-E35A-4634-BEB0-D47AF43AC72B}"/>
    <dgm:cxn modelId="{693F6F37-9E9B-4833-AA17-62F70C12B3B0}" type="presOf" srcId="{D2BFCB4D-8C45-409A-848F-17F0B734081C}" destId="{1276CF4F-2039-4DBE-988F-0E1501C5AA7D}" srcOrd="0" destOrd="0" presId="urn:microsoft.com/office/officeart/2018/2/layout/IconVerticalSolidList"/>
    <dgm:cxn modelId="{26F049B0-AC84-495E-84E7-5567358FC316}" type="presParOf" srcId="{2B10A331-C2ED-4C17-88F2-730E0065AD30}" destId="{4B4D7215-441B-4895-96E1-0606FB53A837}" srcOrd="0" destOrd="0" presId="urn:microsoft.com/office/officeart/2018/2/layout/IconVerticalSolidList"/>
    <dgm:cxn modelId="{637FAD9B-9731-40EE-A085-320DBCAAF156}" type="presParOf" srcId="{4B4D7215-441B-4895-96E1-0606FB53A837}" destId="{6621997D-94F9-419B-BC2F-A9A4D066CF9F}" srcOrd="0" destOrd="0" presId="urn:microsoft.com/office/officeart/2018/2/layout/IconVerticalSolidList"/>
    <dgm:cxn modelId="{3CAC964C-CF4C-46E0-B031-0FA6DFA918E3}" type="presParOf" srcId="{4B4D7215-441B-4895-96E1-0606FB53A837}" destId="{9A883996-442A-4902-8817-5031E2D5919C}" srcOrd="1" destOrd="0" presId="urn:microsoft.com/office/officeart/2018/2/layout/IconVerticalSolidList"/>
    <dgm:cxn modelId="{7901FE36-1675-46F3-B9D5-57174470538C}" type="presParOf" srcId="{4B4D7215-441B-4895-96E1-0606FB53A837}" destId="{E026E409-1F6B-42CE-AF21-3119C7EC4955}" srcOrd="2" destOrd="0" presId="urn:microsoft.com/office/officeart/2018/2/layout/IconVerticalSolidList"/>
    <dgm:cxn modelId="{9BA141BE-3A3B-47AC-8D00-9EF3B1C9603D}" type="presParOf" srcId="{4B4D7215-441B-4895-96E1-0606FB53A837}" destId="{FAF1D50D-B067-43D6-8FCC-B4FB64F91AA8}" srcOrd="3" destOrd="0" presId="urn:microsoft.com/office/officeart/2018/2/layout/IconVerticalSolidList"/>
    <dgm:cxn modelId="{22F3495F-9BBE-44B8-822B-4448257171B9}" type="presParOf" srcId="{2B10A331-C2ED-4C17-88F2-730E0065AD30}" destId="{E6AA7346-D044-4354-88FA-C20BABC485CD}" srcOrd="1" destOrd="0" presId="urn:microsoft.com/office/officeart/2018/2/layout/IconVerticalSolidList"/>
    <dgm:cxn modelId="{11AC8BEE-B881-4925-BC98-6A03F7691672}" type="presParOf" srcId="{2B10A331-C2ED-4C17-88F2-730E0065AD30}" destId="{72B279A9-3196-41E9-92A1-2260DD62B336}" srcOrd="2" destOrd="0" presId="urn:microsoft.com/office/officeart/2018/2/layout/IconVerticalSolidList"/>
    <dgm:cxn modelId="{38D7FED1-E51E-4B2E-BA4E-A6A3029C4140}" type="presParOf" srcId="{72B279A9-3196-41E9-92A1-2260DD62B336}" destId="{1A6E6419-DE02-44CC-B1BD-8E0E8567CC5E}" srcOrd="0" destOrd="0" presId="urn:microsoft.com/office/officeart/2018/2/layout/IconVerticalSolidList"/>
    <dgm:cxn modelId="{E2EF7FA2-1011-49B2-B7A8-4104476E25CA}" type="presParOf" srcId="{72B279A9-3196-41E9-92A1-2260DD62B336}" destId="{2C1A9A5E-C09D-4BDE-938A-1791EEA802E6}" srcOrd="1" destOrd="0" presId="urn:microsoft.com/office/officeart/2018/2/layout/IconVerticalSolidList"/>
    <dgm:cxn modelId="{BB79A0DE-0A91-4066-82AF-CCEC1A1D3F32}" type="presParOf" srcId="{72B279A9-3196-41E9-92A1-2260DD62B336}" destId="{9D888DE4-BC8E-41A6-98C0-3A0EE97B7E84}" srcOrd="2" destOrd="0" presId="urn:microsoft.com/office/officeart/2018/2/layout/IconVerticalSolidList"/>
    <dgm:cxn modelId="{46BCCE4C-8028-4634-948F-205AF49E4AE7}" type="presParOf" srcId="{72B279A9-3196-41E9-92A1-2260DD62B336}" destId="{DABAB076-43E5-4AB6-B0B8-40A3B734A271}" srcOrd="3" destOrd="0" presId="urn:microsoft.com/office/officeart/2018/2/layout/IconVerticalSolidList"/>
    <dgm:cxn modelId="{01B9D251-1FCE-48CF-9B3A-6C66E8EEBD7B}" type="presParOf" srcId="{2B10A331-C2ED-4C17-88F2-730E0065AD30}" destId="{CE1354E7-C050-454A-AF4A-677360355DC5}" srcOrd="3" destOrd="0" presId="urn:microsoft.com/office/officeart/2018/2/layout/IconVerticalSolidList"/>
    <dgm:cxn modelId="{8E08B6BC-434B-4C2A-88F0-BA2C1F47AE5D}" type="presParOf" srcId="{2B10A331-C2ED-4C17-88F2-730E0065AD30}" destId="{58C3E2B1-F9A0-44E0-AC1D-410F3B81C960}" srcOrd="4" destOrd="0" presId="urn:microsoft.com/office/officeart/2018/2/layout/IconVerticalSolidList"/>
    <dgm:cxn modelId="{4862136F-7AB5-4479-8A35-468CB7CDA19B}" type="presParOf" srcId="{58C3E2B1-F9A0-44E0-AC1D-410F3B81C960}" destId="{CDA2E42E-655C-4DF0-9BAE-579FECEFD5A3}" srcOrd="0" destOrd="0" presId="urn:microsoft.com/office/officeart/2018/2/layout/IconVerticalSolidList"/>
    <dgm:cxn modelId="{85FB3FC3-D0CB-4E77-87E6-A8FAB639DF86}" type="presParOf" srcId="{58C3E2B1-F9A0-44E0-AC1D-410F3B81C960}" destId="{7B56844A-B122-4F91-9198-ED66F9C53D7F}" srcOrd="1" destOrd="0" presId="urn:microsoft.com/office/officeart/2018/2/layout/IconVerticalSolidList"/>
    <dgm:cxn modelId="{5711634C-D0EB-4F83-A3E7-58B0F63010A7}" type="presParOf" srcId="{58C3E2B1-F9A0-44E0-AC1D-410F3B81C960}" destId="{0825DC03-3AD0-4134-A61B-79816C43E049}" srcOrd="2" destOrd="0" presId="urn:microsoft.com/office/officeart/2018/2/layout/IconVerticalSolidList"/>
    <dgm:cxn modelId="{3EB54CD1-51BE-4682-BAEA-A6408B925AC5}" type="presParOf" srcId="{58C3E2B1-F9A0-44E0-AC1D-410F3B81C960}" destId="{1276CF4F-2039-4DBE-988F-0E1501C5AA7D}" srcOrd="3" destOrd="0" presId="urn:microsoft.com/office/officeart/2018/2/layout/IconVerticalSolidList"/>
    <dgm:cxn modelId="{0BB1F04E-5BB5-4D49-92BD-17E51FA9C423}" type="presParOf" srcId="{2B10A331-C2ED-4C17-88F2-730E0065AD30}" destId="{2C5B82B2-9884-4CBE-A031-EDEBF62DEC05}" srcOrd="5" destOrd="0" presId="urn:microsoft.com/office/officeart/2018/2/layout/IconVerticalSolidList"/>
    <dgm:cxn modelId="{4986338B-AB59-4FF1-B869-F753D8E260EE}" type="presParOf" srcId="{2B10A331-C2ED-4C17-88F2-730E0065AD30}" destId="{6D03711C-FDFD-4BC1-BB18-EBEAB4BA0C9D}" srcOrd="6" destOrd="0" presId="urn:microsoft.com/office/officeart/2018/2/layout/IconVerticalSolidList"/>
    <dgm:cxn modelId="{D66AFD9A-DAE5-4F3C-AB9B-5F678967C273}" type="presParOf" srcId="{6D03711C-FDFD-4BC1-BB18-EBEAB4BA0C9D}" destId="{AD9A3A11-CF4D-4726-AF97-D4ACAFF94F0D}" srcOrd="0" destOrd="0" presId="urn:microsoft.com/office/officeart/2018/2/layout/IconVerticalSolidList"/>
    <dgm:cxn modelId="{88FD4727-FAAF-4B12-B3C1-499E886DFA16}" type="presParOf" srcId="{6D03711C-FDFD-4BC1-BB18-EBEAB4BA0C9D}" destId="{501FDA8F-7023-42DD-A899-2483F70F231E}" srcOrd="1" destOrd="0" presId="urn:microsoft.com/office/officeart/2018/2/layout/IconVerticalSolidList"/>
    <dgm:cxn modelId="{BDF50878-BF95-450F-BEC4-398018679C0C}" type="presParOf" srcId="{6D03711C-FDFD-4BC1-BB18-EBEAB4BA0C9D}" destId="{8AD2D867-C97F-4DD2-8D70-8E9E8887DDC3}" srcOrd="2" destOrd="0" presId="urn:microsoft.com/office/officeart/2018/2/layout/IconVerticalSolidList"/>
    <dgm:cxn modelId="{836772FF-F23B-4C5D-9A48-18A5981265A6}" type="presParOf" srcId="{6D03711C-FDFD-4BC1-BB18-EBEAB4BA0C9D}" destId="{B73F97D3-12EB-45F6-8B41-6AB0761A24D2}" srcOrd="3" destOrd="0" presId="urn:microsoft.com/office/officeart/2018/2/layout/IconVerticalSolidList"/>
    <dgm:cxn modelId="{B27E8411-3EF3-4E75-95B9-D1068C242849}" type="presParOf" srcId="{2B10A331-C2ED-4C17-88F2-730E0065AD30}" destId="{DB88EF13-D990-4EEC-B752-DF4A68D7ADB1}" srcOrd="7" destOrd="0" presId="urn:microsoft.com/office/officeart/2018/2/layout/IconVerticalSolidList"/>
    <dgm:cxn modelId="{000603CA-76C9-4359-A603-6D52C80F0F4E}" type="presParOf" srcId="{2B10A331-C2ED-4C17-88F2-730E0065AD30}" destId="{0DA4B2F8-00CA-4166-8F8F-9024A496CC27}" srcOrd="8" destOrd="0" presId="urn:microsoft.com/office/officeart/2018/2/layout/IconVerticalSolidList"/>
    <dgm:cxn modelId="{997C8C8F-F833-473C-A0EF-A336BFB4E5C1}" type="presParOf" srcId="{0DA4B2F8-00CA-4166-8F8F-9024A496CC27}" destId="{F6954D74-1FB3-49A7-A773-D7CCCE2C34A6}" srcOrd="0" destOrd="0" presId="urn:microsoft.com/office/officeart/2018/2/layout/IconVerticalSolidList"/>
    <dgm:cxn modelId="{53151CEC-604E-45CF-B135-27714B3F36D0}" type="presParOf" srcId="{0DA4B2F8-00CA-4166-8F8F-9024A496CC27}" destId="{D5E9F1F2-7B31-42C9-BD73-A25AAAB8B5B9}" srcOrd="1" destOrd="0" presId="urn:microsoft.com/office/officeart/2018/2/layout/IconVerticalSolidList"/>
    <dgm:cxn modelId="{B99D131E-F22C-4B89-9A7C-AB097B0750D2}" type="presParOf" srcId="{0DA4B2F8-00CA-4166-8F8F-9024A496CC27}" destId="{02CEECB7-F028-4561-AF92-9543ACB457E3}" srcOrd="2" destOrd="0" presId="urn:microsoft.com/office/officeart/2018/2/layout/IconVerticalSolidList"/>
    <dgm:cxn modelId="{25C62E47-26BF-44CA-8494-410ED1E0E172}" type="presParOf" srcId="{0DA4B2F8-00CA-4166-8F8F-9024A496CC27}" destId="{E74FED9E-88D4-4B8A-8345-9DA90A19E44F}" srcOrd="3" destOrd="0" presId="urn:microsoft.com/office/officeart/2018/2/layout/IconVerticalSolidList"/>
    <dgm:cxn modelId="{765CB28A-40D7-4216-B728-7B3B85C6FFD4}" type="presParOf" srcId="{0DA4B2F8-00CA-4166-8F8F-9024A496CC27}" destId="{6BE09E1A-25C4-42A9-BAAD-3F96C9434EC3}" srcOrd="4" destOrd="0" presId="urn:microsoft.com/office/officeart/2018/2/layout/IconVerticalSolidList"/>
    <dgm:cxn modelId="{26EB1018-C821-46AB-B558-85A90AF617B8}" type="presParOf" srcId="{2B10A331-C2ED-4C17-88F2-730E0065AD30}" destId="{44966AB9-8AC1-43A5-99EA-DBA85C5CF5DD}" srcOrd="9" destOrd="0" presId="urn:microsoft.com/office/officeart/2018/2/layout/IconVerticalSolidList"/>
    <dgm:cxn modelId="{3EBF2DEF-9EA3-4B9E-A116-162BF2A21095}" type="presParOf" srcId="{2B10A331-C2ED-4C17-88F2-730E0065AD30}" destId="{4C50B35D-355C-42BB-BD2C-F36ABCA0A71C}" srcOrd="10" destOrd="0" presId="urn:microsoft.com/office/officeart/2018/2/layout/IconVerticalSolidList"/>
    <dgm:cxn modelId="{AC48295B-E9FA-4A67-A13F-3D5AC24F6396}" type="presParOf" srcId="{4C50B35D-355C-42BB-BD2C-F36ABCA0A71C}" destId="{3B713567-6FFF-43FC-9A6A-4F903CD5AA4A}" srcOrd="0" destOrd="0" presId="urn:microsoft.com/office/officeart/2018/2/layout/IconVerticalSolidList"/>
    <dgm:cxn modelId="{E1F29241-DEBE-4BD3-A436-BE4552841190}" type="presParOf" srcId="{4C50B35D-355C-42BB-BD2C-F36ABCA0A71C}" destId="{9F82EA5C-45EB-414F-9D19-53BAE2050C20}" srcOrd="1" destOrd="0" presId="urn:microsoft.com/office/officeart/2018/2/layout/IconVerticalSolidList"/>
    <dgm:cxn modelId="{0F00DC5B-06A5-4920-9A75-EE528C518014}" type="presParOf" srcId="{4C50B35D-355C-42BB-BD2C-F36ABCA0A71C}" destId="{4295ED74-0440-4BEC-90BC-2E65737FB7FD}" srcOrd="2" destOrd="0" presId="urn:microsoft.com/office/officeart/2018/2/layout/IconVerticalSolidList"/>
    <dgm:cxn modelId="{A9D056E1-565F-4E9C-B282-89E669D5906C}" type="presParOf" srcId="{4C50B35D-355C-42BB-BD2C-F36ABCA0A71C}" destId="{C7627B21-4BB6-46A2-8159-A34CEA09241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F1ECA8-0140-4073-944A-3FDFCC596988}">
      <dsp:nvSpPr>
        <dsp:cNvPr id="0" name=""/>
        <dsp:cNvSpPr/>
      </dsp:nvSpPr>
      <dsp:spPr>
        <a:xfrm rot="5400000">
          <a:off x="651506" y="1583167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D227B-AD0C-4947-BA65-EA102FE139AC}">
      <dsp:nvSpPr>
        <dsp:cNvPr id="0" name=""/>
        <dsp:cNvSpPr/>
      </dsp:nvSpPr>
      <dsp:spPr>
        <a:xfrm>
          <a:off x="280545" y="31045"/>
          <a:ext cx="2357070" cy="164987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/>
            <a:t>2016-2020</a:t>
          </a:r>
        </a:p>
      </dsp:txBody>
      <dsp:txXfrm>
        <a:off x="280545" y="31045"/>
        <a:ext cx="2357070" cy="1649872"/>
      </dsp:txXfrm>
    </dsp:sp>
    <dsp:sp modelId="{232509FD-3FAD-4B1D-87AC-71DF41DD63DF}">
      <dsp:nvSpPr>
        <dsp:cNvPr id="0" name=""/>
        <dsp:cNvSpPr/>
      </dsp:nvSpPr>
      <dsp:spPr>
        <a:xfrm>
          <a:off x="2637615" y="188398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90FC7-6398-42A4-8FC6-0079BC855D1C}">
      <dsp:nvSpPr>
        <dsp:cNvPr id="0" name=""/>
        <dsp:cNvSpPr/>
      </dsp:nvSpPr>
      <dsp:spPr>
        <a:xfrm rot="5400000">
          <a:off x="2605768" y="3436519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65872-74AD-4C85-8E36-280059176A6B}">
      <dsp:nvSpPr>
        <dsp:cNvPr id="0" name=""/>
        <dsp:cNvSpPr/>
      </dsp:nvSpPr>
      <dsp:spPr>
        <a:xfrm>
          <a:off x="2234807" y="1884397"/>
          <a:ext cx="2357070" cy="164987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/>
            <a:t> 34 referrals</a:t>
          </a:r>
        </a:p>
      </dsp:txBody>
      <dsp:txXfrm>
        <a:off x="2234807" y="1884397"/>
        <a:ext cx="2357070" cy="1649872"/>
      </dsp:txXfrm>
    </dsp:sp>
    <dsp:sp modelId="{1E968522-3B25-4030-B20C-11C0AF8483A1}">
      <dsp:nvSpPr>
        <dsp:cNvPr id="0" name=""/>
        <dsp:cNvSpPr/>
      </dsp:nvSpPr>
      <dsp:spPr>
        <a:xfrm>
          <a:off x="4591877" y="2041750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FD8A2-0949-4FD4-A7F0-B6E68987E9D6}">
      <dsp:nvSpPr>
        <dsp:cNvPr id="0" name=""/>
        <dsp:cNvSpPr/>
      </dsp:nvSpPr>
      <dsp:spPr>
        <a:xfrm>
          <a:off x="4189069" y="3737748"/>
          <a:ext cx="2357070" cy="164987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/>
            <a:t>16 admitted</a:t>
          </a:r>
        </a:p>
      </dsp:txBody>
      <dsp:txXfrm>
        <a:off x="4189069" y="3737748"/>
        <a:ext cx="2357070" cy="16498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F1ECA8-0140-4073-944A-3FDFCC596988}">
      <dsp:nvSpPr>
        <dsp:cNvPr id="0" name=""/>
        <dsp:cNvSpPr/>
      </dsp:nvSpPr>
      <dsp:spPr>
        <a:xfrm rot="5400000">
          <a:off x="651506" y="1583167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D227B-AD0C-4947-BA65-EA102FE139AC}">
      <dsp:nvSpPr>
        <dsp:cNvPr id="0" name=""/>
        <dsp:cNvSpPr/>
      </dsp:nvSpPr>
      <dsp:spPr>
        <a:xfrm>
          <a:off x="280545" y="31045"/>
          <a:ext cx="2357070" cy="164987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/>
            <a:t>2010-present</a:t>
          </a:r>
        </a:p>
      </dsp:txBody>
      <dsp:txXfrm>
        <a:off x="280545" y="31045"/>
        <a:ext cx="2357070" cy="1649872"/>
      </dsp:txXfrm>
    </dsp:sp>
    <dsp:sp modelId="{232509FD-3FAD-4B1D-87AC-71DF41DD63DF}">
      <dsp:nvSpPr>
        <dsp:cNvPr id="0" name=""/>
        <dsp:cNvSpPr/>
      </dsp:nvSpPr>
      <dsp:spPr>
        <a:xfrm>
          <a:off x="2637615" y="188398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90FC7-6398-42A4-8FC6-0079BC855D1C}">
      <dsp:nvSpPr>
        <dsp:cNvPr id="0" name=""/>
        <dsp:cNvSpPr/>
      </dsp:nvSpPr>
      <dsp:spPr>
        <a:xfrm rot="5400000">
          <a:off x="2605768" y="3436519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65872-74AD-4C85-8E36-280059176A6B}">
      <dsp:nvSpPr>
        <dsp:cNvPr id="0" name=""/>
        <dsp:cNvSpPr/>
      </dsp:nvSpPr>
      <dsp:spPr>
        <a:xfrm>
          <a:off x="2234807" y="1884397"/>
          <a:ext cx="2357070" cy="164987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/>
            <a:t>48 referrals</a:t>
          </a:r>
        </a:p>
      </dsp:txBody>
      <dsp:txXfrm>
        <a:off x="2234807" y="1884397"/>
        <a:ext cx="2357070" cy="1649872"/>
      </dsp:txXfrm>
    </dsp:sp>
    <dsp:sp modelId="{1E968522-3B25-4030-B20C-11C0AF8483A1}">
      <dsp:nvSpPr>
        <dsp:cNvPr id="0" name=""/>
        <dsp:cNvSpPr/>
      </dsp:nvSpPr>
      <dsp:spPr>
        <a:xfrm>
          <a:off x="4591877" y="2041750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FD8A2-0949-4FD4-A7F0-B6E68987E9D6}">
      <dsp:nvSpPr>
        <dsp:cNvPr id="0" name=""/>
        <dsp:cNvSpPr/>
      </dsp:nvSpPr>
      <dsp:spPr>
        <a:xfrm>
          <a:off x="4189069" y="3737748"/>
          <a:ext cx="2357070" cy="164987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/>
            <a:t>21 admitted</a:t>
          </a:r>
        </a:p>
      </dsp:txBody>
      <dsp:txXfrm>
        <a:off x="4189069" y="3737748"/>
        <a:ext cx="2357070" cy="16498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21997D-94F9-419B-BC2F-A9A4D066CF9F}">
      <dsp:nvSpPr>
        <dsp:cNvPr id="0" name=""/>
        <dsp:cNvSpPr/>
      </dsp:nvSpPr>
      <dsp:spPr>
        <a:xfrm>
          <a:off x="-16" y="0"/>
          <a:ext cx="6513603" cy="7613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83996-442A-4902-8817-5031E2D5919C}">
      <dsp:nvSpPr>
        <dsp:cNvPr id="0" name=""/>
        <dsp:cNvSpPr/>
      </dsp:nvSpPr>
      <dsp:spPr>
        <a:xfrm>
          <a:off x="26089" y="178947"/>
          <a:ext cx="419559" cy="4187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1D50D-B067-43D6-8FCC-B4FB64F91AA8}">
      <dsp:nvSpPr>
        <dsp:cNvPr id="0" name=""/>
        <dsp:cNvSpPr/>
      </dsp:nvSpPr>
      <dsp:spPr>
        <a:xfrm>
          <a:off x="675956" y="7644"/>
          <a:ext cx="5605896" cy="809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90" tIns="85690" rIns="85690" bIns="8569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Tended to be more complex presentations</a:t>
          </a:r>
          <a:r>
            <a:rPr lang="en-GB" sz="1400" kern="1200" dirty="0"/>
            <a:t>.</a:t>
          </a:r>
          <a:endParaRPr lang="en-US" sz="1400" kern="1200" dirty="0"/>
        </a:p>
      </dsp:txBody>
      <dsp:txXfrm>
        <a:off x="675956" y="7644"/>
        <a:ext cx="5605896" cy="809673"/>
      </dsp:txXfrm>
    </dsp:sp>
    <dsp:sp modelId="{1A6E6419-DE02-44CC-B1BD-8E0E8567CC5E}">
      <dsp:nvSpPr>
        <dsp:cNvPr id="0" name=""/>
        <dsp:cNvSpPr/>
      </dsp:nvSpPr>
      <dsp:spPr>
        <a:xfrm>
          <a:off x="-16" y="1070069"/>
          <a:ext cx="6513603" cy="7613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A9A5E-C09D-4BDE-938A-1791EEA802E6}">
      <dsp:nvSpPr>
        <dsp:cNvPr id="0" name=""/>
        <dsp:cNvSpPr/>
      </dsp:nvSpPr>
      <dsp:spPr>
        <a:xfrm>
          <a:off x="26089" y="1191040"/>
          <a:ext cx="419559" cy="4187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AB076-43E5-4AB6-B0B8-40A3B734A271}">
      <dsp:nvSpPr>
        <dsp:cNvPr id="0" name=""/>
        <dsp:cNvSpPr/>
      </dsp:nvSpPr>
      <dsp:spPr>
        <a:xfrm>
          <a:off x="675956" y="1019737"/>
          <a:ext cx="5605896" cy="809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90" tIns="85690" rIns="85690" bIns="8569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Resource intensive and increasing no</a:t>
          </a:r>
          <a:r>
            <a:rPr lang="en-GB" sz="1400" kern="1200" dirty="0"/>
            <a:t>.</a:t>
          </a:r>
          <a:endParaRPr lang="en-US" sz="1400" kern="1200" dirty="0"/>
        </a:p>
      </dsp:txBody>
      <dsp:txXfrm>
        <a:off x="675956" y="1019737"/>
        <a:ext cx="5605896" cy="809673"/>
      </dsp:txXfrm>
    </dsp:sp>
    <dsp:sp modelId="{CDA2E42E-655C-4DF0-9BAE-579FECEFD5A3}">
      <dsp:nvSpPr>
        <dsp:cNvPr id="0" name=""/>
        <dsp:cNvSpPr/>
      </dsp:nvSpPr>
      <dsp:spPr>
        <a:xfrm>
          <a:off x="-16" y="1994249"/>
          <a:ext cx="6513603" cy="7613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6844A-B122-4F91-9198-ED66F9C53D7F}">
      <dsp:nvSpPr>
        <dsp:cNvPr id="0" name=""/>
        <dsp:cNvSpPr/>
      </dsp:nvSpPr>
      <dsp:spPr>
        <a:xfrm>
          <a:off x="49740" y="2215657"/>
          <a:ext cx="419559" cy="4187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6CF4F-2039-4DBE-988F-0E1501C5AA7D}">
      <dsp:nvSpPr>
        <dsp:cNvPr id="0" name=""/>
        <dsp:cNvSpPr/>
      </dsp:nvSpPr>
      <dsp:spPr>
        <a:xfrm>
          <a:off x="675956" y="2031829"/>
          <a:ext cx="5605896" cy="809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90" tIns="85690" rIns="85690" bIns="8569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Different treatment approach required</a:t>
          </a:r>
          <a:r>
            <a:rPr lang="en-GB" sz="1400" kern="1200" dirty="0"/>
            <a:t>.</a:t>
          </a:r>
          <a:endParaRPr lang="en-US" sz="1400" kern="1200" dirty="0"/>
        </a:p>
      </dsp:txBody>
      <dsp:txXfrm>
        <a:off x="675956" y="2031829"/>
        <a:ext cx="5605896" cy="809673"/>
      </dsp:txXfrm>
    </dsp:sp>
    <dsp:sp modelId="{AD9A3A11-CF4D-4726-AF97-D4ACAFF94F0D}">
      <dsp:nvSpPr>
        <dsp:cNvPr id="0" name=""/>
        <dsp:cNvSpPr/>
      </dsp:nvSpPr>
      <dsp:spPr>
        <a:xfrm>
          <a:off x="-16" y="3056446"/>
          <a:ext cx="6513603" cy="7613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FDA8F-7023-42DD-A899-2483F70F231E}">
      <dsp:nvSpPr>
        <dsp:cNvPr id="0" name=""/>
        <dsp:cNvSpPr/>
      </dsp:nvSpPr>
      <dsp:spPr>
        <a:xfrm>
          <a:off x="49740" y="3215225"/>
          <a:ext cx="419559" cy="4187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F97D3-12EB-45F6-8B41-6AB0761A24D2}">
      <dsp:nvSpPr>
        <dsp:cNvPr id="0" name=""/>
        <dsp:cNvSpPr/>
      </dsp:nvSpPr>
      <dsp:spPr>
        <a:xfrm>
          <a:off x="675956" y="3043922"/>
          <a:ext cx="5605896" cy="809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90" tIns="85690" rIns="85690" bIns="8569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Need for staff understanding/education. </a:t>
          </a:r>
          <a:endParaRPr lang="en-US" sz="2400" kern="1200" dirty="0"/>
        </a:p>
      </dsp:txBody>
      <dsp:txXfrm>
        <a:off x="675956" y="3043922"/>
        <a:ext cx="5605896" cy="809673"/>
      </dsp:txXfrm>
    </dsp:sp>
    <dsp:sp modelId="{F6954D74-1FB3-49A7-A773-D7CCCE2C34A6}">
      <dsp:nvSpPr>
        <dsp:cNvPr id="0" name=""/>
        <dsp:cNvSpPr/>
      </dsp:nvSpPr>
      <dsp:spPr>
        <a:xfrm>
          <a:off x="16" y="4088661"/>
          <a:ext cx="6513603" cy="7613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9F1F2-7B31-42C9-BD73-A25AAAB8B5B9}">
      <dsp:nvSpPr>
        <dsp:cNvPr id="0" name=""/>
        <dsp:cNvSpPr/>
      </dsp:nvSpPr>
      <dsp:spPr>
        <a:xfrm>
          <a:off x="171477" y="4227317"/>
          <a:ext cx="419559" cy="41874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FED9E-88D4-4B8A-8345-9DA90A19E44F}">
      <dsp:nvSpPr>
        <dsp:cNvPr id="0" name=""/>
        <dsp:cNvSpPr/>
      </dsp:nvSpPr>
      <dsp:spPr>
        <a:xfrm>
          <a:off x="1005264" y="4081074"/>
          <a:ext cx="5508339" cy="809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90" tIns="85690" rIns="85690" bIns="8569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Integrated MDT to provide a consistent, transparent approach.  -patient trust /engagement &amp; peer support</a:t>
          </a:r>
          <a:endParaRPr lang="en-US" sz="1700" kern="1200" dirty="0"/>
        </a:p>
      </dsp:txBody>
      <dsp:txXfrm>
        <a:off x="1005264" y="4081074"/>
        <a:ext cx="5508339" cy="809673"/>
      </dsp:txXfrm>
    </dsp:sp>
    <dsp:sp modelId="{6BE09E1A-25C4-42A9-BAAD-3F96C9434EC3}">
      <dsp:nvSpPr>
        <dsp:cNvPr id="0" name=""/>
        <dsp:cNvSpPr/>
      </dsp:nvSpPr>
      <dsp:spPr>
        <a:xfrm>
          <a:off x="4015513" y="4056014"/>
          <a:ext cx="2674774" cy="762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55" tIns="80655" rIns="80655" bIns="80655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015513" y="4056014"/>
        <a:ext cx="2674774" cy="762090"/>
      </dsp:txXfrm>
    </dsp:sp>
    <dsp:sp modelId="{3B713567-6FFF-43FC-9A6A-4F903CD5AA4A}">
      <dsp:nvSpPr>
        <dsp:cNvPr id="0" name=""/>
        <dsp:cNvSpPr/>
      </dsp:nvSpPr>
      <dsp:spPr>
        <a:xfrm>
          <a:off x="-16" y="5124079"/>
          <a:ext cx="6513603" cy="7613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2EA5C-45EB-414F-9D19-53BAE2050C20}">
      <dsp:nvSpPr>
        <dsp:cNvPr id="0" name=""/>
        <dsp:cNvSpPr/>
      </dsp:nvSpPr>
      <dsp:spPr>
        <a:xfrm>
          <a:off x="188925" y="5331821"/>
          <a:ext cx="419559" cy="41874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27B21-4BB6-46A2-8159-A34CEA09241C}">
      <dsp:nvSpPr>
        <dsp:cNvPr id="0" name=""/>
        <dsp:cNvSpPr/>
      </dsp:nvSpPr>
      <dsp:spPr>
        <a:xfrm>
          <a:off x="751131" y="5075752"/>
          <a:ext cx="5605896" cy="809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90" tIns="85690" rIns="85690" bIns="8569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To identify who would benefit from admission. </a:t>
          </a:r>
          <a:endParaRPr lang="en-US" sz="2200" kern="1200" dirty="0"/>
        </a:p>
      </dsp:txBody>
      <dsp:txXfrm>
        <a:off x="751131" y="5075752"/>
        <a:ext cx="5605896" cy="809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63475-9D06-4B78-9809-867606E3FEAB}" type="datetimeFigureOut">
              <a:rPr lang="en-GB" smtClean="0"/>
              <a:pPr/>
              <a:t>27/10/2022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D33B6-C0EE-4EBF-80B3-3BB42BCED6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7711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33B6-C0EE-4EBF-80B3-3BB42BCED61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9303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33B6-C0EE-4EBF-80B3-3BB42BCED612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D33B6-C0EE-4EBF-80B3-3BB42BCED61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8360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33B6-C0EE-4EBF-80B3-3BB42BCED61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68201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33B6-C0EE-4EBF-80B3-3BB42BCED612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17276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D33B6-C0EE-4EBF-80B3-3BB42BCED61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1924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33B6-C0EE-4EBF-80B3-3BB42BCED61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8723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D33B6-C0EE-4EBF-80B3-3BB42BCED61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88534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33B6-C0EE-4EBF-80B3-3BB42BCED61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08511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D33B6-C0EE-4EBF-80B3-3BB42BCED61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2998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D33B6-C0EE-4EBF-80B3-3BB42BCED61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20184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33B6-C0EE-4EBF-80B3-3BB42BCED61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27125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800" dirty="0"/>
          </a:p>
          <a:p>
            <a:endParaRPr lang="en-GB" sz="2800" dirty="0"/>
          </a:p>
          <a:p>
            <a:pPr lvl="1"/>
            <a:endParaRPr lang="en-GB" sz="28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D33B6-C0EE-4EBF-80B3-3BB42BCED61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48925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5E87-6B39-4F4A-9577-11216754C3A0}" type="datetimeFigureOut">
              <a:rPr lang="en-GB" smtClean="0"/>
              <a:pPr/>
              <a:t>27/10/2022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AAAB-2762-4B80-9BC5-89A38BB17F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609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5E87-6B39-4F4A-9577-11216754C3A0}" type="datetimeFigureOut">
              <a:rPr lang="en-GB" smtClean="0"/>
              <a:pPr/>
              <a:t>27/10/2022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AAAB-2762-4B80-9BC5-89A38BB17F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3711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5E87-6B39-4F4A-9577-11216754C3A0}" type="datetimeFigureOut">
              <a:rPr lang="en-GB" smtClean="0"/>
              <a:pPr/>
              <a:t>27/10/2022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AAAB-2762-4B80-9BC5-89A38BB17F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6791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5E87-6B39-4F4A-9577-11216754C3A0}" type="datetimeFigureOut">
              <a:rPr lang="en-GB" smtClean="0"/>
              <a:pPr/>
              <a:t>27/10/2022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AAAB-2762-4B80-9BC5-89A38BB17F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3046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5E87-6B39-4F4A-9577-11216754C3A0}" type="datetimeFigureOut">
              <a:rPr lang="en-GB" smtClean="0"/>
              <a:pPr/>
              <a:t>27/10/2022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AAAB-2762-4B80-9BC5-89A38BB17F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1861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5E87-6B39-4F4A-9577-11216754C3A0}" type="datetimeFigureOut">
              <a:rPr lang="en-GB" smtClean="0"/>
              <a:pPr/>
              <a:t>27/10/2022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AAAB-2762-4B80-9BC5-89A38BB17F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107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5E87-6B39-4F4A-9577-11216754C3A0}" type="datetimeFigureOut">
              <a:rPr lang="en-GB" smtClean="0"/>
              <a:pPr/>
              <a:t>27/10/2022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AAAB-2762-4B80-9BC5-89A38BB17F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0904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5E87-6B39-4F4A-9577-11216754C3A0}" type="datetimeFigureOut">
              <a:rPr lang="en-GB" smtClean="0"/>
              <a:pPr/>
              <a:t>27/10/2022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AAAB-2762-4B80-9BC5-89A38BB17F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51464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5E87-6B39-4F4A-9577-11216754C3A0}" type="datetimeFigureOut">
              <a:rPr lang="en-GB" smtClean="0"/>
              <a:pPr/>
              <a:t>27/10/2022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AAAB-2762-4B80-9BC5-89A38BB17F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058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5E87-6B39-4F4A-9577-11216754C3A0}" type="datetimeFigureOut">
              <a:rPr lang="en-GB" smtClean="0"/>
              <a:pPr/>
              <a:t>27/10/2022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AAAB-2762-4B80-9BC5-89A38BB17F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8714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5E87-6B39-4F4A-9577-11216754C3A0}" type="datetimeFigureOut">
              <a:rPr lang="en-GB" smtClean="0"/>
              <a:pPr/>
              <a:t>27/10/2022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AAAB-2762-4B80-9BC5-89A38BB17F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828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E5E87-6B39-4F4A-9577-11216754C3A0}" type="datetimeFigureOut">
              <a:rPr lang="en-GB" smtClean="0"/>
              <a:pPr/>
              <a:t>27/10/2022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DAAAB-2762-4B80-9BC5-89A38BB17F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20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3035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Creating a FND pathway-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the </a:t>
            </a:r>
            <a:r>
              <a:rPr lang="en-GB" b="1" dirty="0"/>
              <a:t>experience of our neuro inpatient team.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2756" y="4682565"/>
            <a:ext cx="77693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GB" dirty="0"/>
              <a:t>Kirstin Dawson, clinical team lead OT </a:t>
            </a:r>
            <a:r>
              <a:rPr lang="en-GB" dirty="0" err="1"/>
              <a:t>Neurorehabilitation</a:t>
            </a:r>
            <a:endParaRPr lang="en-GB" dirty="0"/>
          </a:p>
          <a:p>
            <a:pPr algn="l"/>
            <a:r>
              <a:rPr lang="en-GB" dirty="0"/>
              <a:t>Shelley Connon, clinical team lead PT Neurorehabilitation</a:t>
            </a:r>
          </a:p>
          <a:p>
            <a:pPr algn="l"/>
            <a:r>
              <a:rPr lang="en-GB" dirty="0"/>
              <a:t>Dr Imogen Dunlop, Neuropsychologist Neurorehabilitation</a:t>
            </a:r>
          </a:p>
          <a:p>
            <a:pPr algn="l"/>
            <a:r>
              <a:rPr lang="en-GB" dirty="0"/>
              <a:t>Dr Aly Nelson, consultant Neurorehabilitation Medicine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xmlns="" id="{1ABFB26D-A4D4-465D-9960-3BAE57B47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43" y="4157114"/>
            <a:ext cx="2355937" cy="235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xmlns="" id="{6B5AC053-292B-4CA0-BAE9-AC29BFA3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6658" y="189326"/>
            <a:ext cx="3858016" cy="147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230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AAH FND Pathway: </a:t>
            </a:r>
            <a:r>
              <a:rPr lang="en-GB" b="1" dirty="0">
                <a:solidFill>
                  <a:srgbClr val="00B0F0"/>
                </a:solidFill>
              </a:rPr>
              <a:t>Referral/pre-admission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0400" indent="-230400"/>
            <a:r>
              <a:rPr lang="en-GB" sz="3000" dirty="0"/>
              <a:t>Diagnosis has been discussed with the patient prior to referral to AAH. </a:t>
            </a:r>
          </a:p>
          <a:p>
            <a:pPr marL="230400" indent="-230400"/>
            <a:r>
              <a:rPr lang="en-GB" sz="3000" dirty="0"/>
              <a:t>A statement of positive signs and symptoms has been shared with patient and AAH team. </a:t>
            </a:r>
          </a:p>
          <a:p>
            <a:pPr marL="230400" indent="-230400"/>
            <a:r>
              <a:rPr lang="en-GB" sz="3000" dirty="0"/>
              <a:t>Background information available. </a:t>
            </a:r>
          </a:p>
          <a:p>
            <a:pPr marL="230400" indent="-230400"/>
            <a:r>
              <a:rPr lang="en-GB" sz="3000" dirty="0"/>
              <a:t>Including social circumstances, mental health history and current support. Consider if need to involve wider support to optimise admission (e.g. advocacy/AMH/neuropsychiatry) </a:t>
            </a:r>
          </a:p>
        </p:txBody>
      </p:sp>
    </p:spTree>
    <p:extLst>
      <p:ext uri="{BB962C8B-B14F-4D97-AF65-F5344CB8AC3E}">
        <p14:creationId xmlns:p14="http://schemas.microsoft.com/office/powerpoint/2010/main" xmlns="" val="32457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AAH FND Pathway – </a:t>
            </a:r>
            <a:br>
              <a:rPr lang="en-GB" dirty="0"/>
            </a:br>
            <a:r>
              <a:rPr lang="en-GB" b="1" dirty="0">
                <a:solidFill>
                  <a:srgbClr val="00B0F0"/>
                </a:solidFill>
              </a:rPr>
              <a:t>Pre-admission meeting with Patient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9465" y="1857522"/>
            <a:ext cx="10515600" cy="4731168"/>
          </a:xfrm>
        </p:spPr>
        <p:txBody>
          <a:bodyPr>
            <a:normAutofit/>
          </a:bodyPr>
          <a:lstStyle/>
          <a:p>
            <a:pPr marL="230400" indent="-230400">
              <a:lnSpc>
                <a:spcPct val="100000"/>
              </a:lnSpc>
            </a:pPr>
            <a:r>
              <a:rPr lang="en-GB" sz="3000" dirty="0"/>
              <a:t>Understanding and acceptance of FND diagnosis.</a:t>
            </a:r>
          </a:p>
          <a:p>
            <a:pPr marL="230400" indent="-230400">
              <a:lnSpc>
                <a:spcPct val="100000"/>
              </a:lnSpc>
            </a:pPr>
            <a:r>
              <a:rPr lang="en-GB" sz="3000" dirty="0"/>
              <a:t>Current symptoms (including pain, continence).</a:t>
            </a:r>
          </a:p>
          <a:p>
            <a:pPr marL="230400" indent="-230400">
              <a:lnSpc>
                <a:spcPct val="100000"/>
              </a:lnSpc>
            </a:pPr>
            <a:r>
              <a:rPr lang="en-GB" sz="3000" dirty="0"/>
              <a:t>Detailed assessment of functional ability and current equipment –ideally F2F. </a:t>
            </a:r>
          </a:p>
          <a:p>
            <a:pPr marL="230400" indent="-230400">
              <a:lnSpc>
                <a:spcPct val="100000"/>
              </a:lnSpc>
            </a:pPr>
            <a:r>
              <a:rPr lang="en-GB" sz="3000" dirty="0"/>
              <a:t>Clarify social situation/support consider: current POC; involvement of family; timing-any potential barriers to rehabilitation and/or discharge.</a:t>
            </a:r>
          </a:p>
          <a:p>
            <a:pPr marL="230400" indent="-230400">
              <a:lnSpc>
                <a:spcPct val="100000"/>
              </a:lnSpc>
            </a:pPr>
            <a:r>
              <a:rPr lang="en-GB" sz="3000" dirty="0"/>
              <a:t>Mental wellbeing and support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666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AE1C84-EEA1-4D99-B551-9FF76B322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AAH FND Pathway – </a:t>
            </a:r>
            <a:br>
              <a:rPr lang="en-GB" dirty="0"/>
            </a:br>
            <a:r>
              <a:rPr lang="en-GB" b="1" dirty="0">
                <a:solidFill>
                  <a:srgbClr val="00B0F0"/>
                </a:solidFill>
              </a:rPr>
              <a:t>Pre-admission meeting with Patient </a:t>
            </a:r>
            <a:r>
              <a:rPr lang="en-GB" b="1" dirty="0" err="1">
                <a:solidFill>
                  <a:srgbClr val="00B0F0"/>
                </a:solidFill>
              </a:rPr>
              <a:t>cont</a:t>
            </a:r>
            <a:r>
              <a:rPr lang="en-GB" b="1" dirty="0">
                <a:solidFill>
                  <a:srgbClr val="00B0F0"/>
                </a:solidFill>
              </a:rPr>
              <a:t>/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1B33ED-DCDC-43D1-8674-189E06C23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000" dirty="0"/>
              <a:t>Explain rehabilitation process</a:t>
            </a:r>
          </a:p>
          <a:p>
            <a:pPr lvl="1"/>
            <a:r>
              <a:rPr lang="en-GB" sz="3000" dirty="0"/>
              <a:t>Combination of single and integrated MDT therapy sessions.</a:t>
            </a:r>
          </a:p>
          <a:p>
            <a:pPr lvl="1"/>
            <a:r>
              <a:rPr lang="en-GB" sz="3000" dirty="0"/>
              <a:t>Weekly MDT meeting (expected to attend). </a:t>
            </a:r>
          </a:p>
          <a:p>
            <a:pPr lvl="1"/>
            <a:r>
              <a:rPr lang="en-GB" sz="3000" dirty="0"/>
              <a:t>Goal setting approach</a:t>
            </a:r>
          </a:p>
          <a:p>
            <a:pPr lvl="1"/>
            <a:r>
              <a:rPr lang="en-GB" sz="3000" dirty="0"/>
              <a:t>Initial timeframe agreed – review if inpatient rehabilitation is right approach.</a:t>
            </a:r>
          </a:p>
          <a:p>
            <a:pPr lvl="1"/>
            <a:r>
              <a:rPr lang="en-GB" sz="3000" dirty="0"/>
              <a:t>Discharge planning alongside goal setting.</a:t>
            </a:r>
          </a:p>
          <a:p>
            <a:pPr lvl="1"/>
            <a:r>
              <a:rPr lang="en-GB" sz="3000" dirty="0"/>
              <a:t>Expectations re use of equipment on ward – may be different</a:t>
            </a:r>
          </a:p>
          <a:p>
            <a:pPr lvl="1"/>
            <a:r>
              <a:rPr lang="en-GB" sz="3000" dirty="0"/>
              <a:t>Consider management plans whilst inpatient for managing certain symptoms e.g. dissociative seizures, self-harming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747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AAH FND Pathway – </a:t>
            </a:r>
            <a:r>
              <a:rPr lang="en-GB" b="1" dirty="0">
                <a:solidFill>
                  <a:srgbClr val="002060"/>
                </a:solidFill>
              </a:rPr>
              <a:t>decision about admission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567544"/>
            <a:ext cx="5747825" cy="4925332"/>
          </a:xfrm>
          <a:solidFill>
            <a:schemeClr val="accent1"/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r>
              <a:rPr lang="en-GB" sz="7000" dirty="0" smtClean="0"/>
              <a:t>If Yes:</a:t>
            </a:r>
            <a:endParaRPr lang="en-GB" sz="7000" dirty="0"/>
          </a:p>
          <a:p>
            <a:r>
              <a:rPr lang="en-GB" sz="6000" dirty="0"/>
              <a:t>Clarify when all AAH MDT team members available. </a:t>
            </a:r>
          </a:p>
          <a:p>
            <a:r>
              <a:rPr lang="en-GB" sz="6000" dirty="0"/>
              <a:t>How many FND patients currently on ward.</a:t>
            </a:r>
          </a:p>
          <a:p>
            <a:r>
              <a:rPr lang="en-GB" sz="6000" dirty="0"/>
              <a:t>Arrange timed admission. </a:t>
            </a:r>
          </a:p>
          <a:p>
            <a:r>
              <a:rPr lang="en-GB" sz="6000" dirty="0"/>
              <a:t>Consider if appropriate to ask patient to: </a:t>
            </a:r>
          </a:p>
          <a:p>
            <a:r>
              <a:rPr lang="en-GB" sz="6000" dirty="0"/>
              <a:t>Monitor symptoms pre admission / generate an initial goals list to increase daily function/activity </a:t>
            </a:r>
          </a:p>
          <a:p>
            <a:r>
              <a:rPr lang="en-GB" sz="6000" dirty="0"/>
              <a:t>What written materials will be given to the family and the patient</a:t>
            </a:r>
          </a:p>
          <a:p>
            <a:r>
              <a:rPr lang="en-GB" sz="6000" dirty="0"/>
              <a:t>Consider community rehab. options post discharge prior to admission.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74503" y="1691796"/>
            <a:ext cx="4659620" cy="422940"/>
          </a:xfrm>
        </p:spPr>
        <p:txBody>
          <a:bodyPr/>
          <a:lstStyle/>
          <a:p>
            <a:r>
              <a:rPr lang="en-GB" dirty="0"/>
              <a:t>No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6401" y="1589314"/>
            <a:ext cx="4659620" cy="492034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>
              <a:buNone/>
            </a:pPr>
            <a:r>
              <a:rPr lang="en-GB" sz="4500" dirty="0" smtClean="0"/>
              <a:t>If No: </a:t>
            </a:r>
            <a:endParaRPr lang="en-GB" sz="4500" dirty="0"/>
          </a:p>
          <a:p>
            <a:r>
              <a:rPr lang="en-GB" sz="3800" dirty="0"/>
              <a:t>State clearly reasons for non-admission</a:t>
            </a:r>
            <a:r>
              <a:rPr lang="en-GB" sz="3800" dirty="0" smtClean="0"/>
              <a:t>.</a:t>
            </a:r>
          </a:p>
          <a:p>
            <a:endParaRPr lang="en-GB" sz="3800" dirty="0"/>
          </a:p>
          <a:p>
            <a:r>
              <a:rPr lang="en-GB" sz="3800" dirty="0"/>
              <a:t>Consider if community rehab. options available / better option</a:t>
            </a:r>
            <a:r>
              <a:rPr lang="en-GB" sz="3800" dirty="0" smtClean="0"/>
              <a:t>.</a:t>
            </a:r>
          </a:p>
          <a:p>
            <a:endParaRPr lang="en-GB" sz="3800" dirty="0"/>
          </a:p>
          <a:p>
            <a:r>
              <a:rPr lang="en-GB" sz="3800" dirty="0"/>
              <a:t>Consider how this information will be passed </a:t>
            </a:r>
            <a:r>
              <a:rPr lang="en-GB" sz="3800" dirty="0" smtClean="0"/>
              <a:t>on</a:t>
            </a:r>
          </a:p>
          <a:p>
            <a:endParaRPr lang="en-GB" sz="3800" dirty="0"/>
          </a:p>
          <a:p>
            <a:r>
              <a:rPr lang="en-GB" sz="3800" dirty="0"/>
              <a:t>Is this decision under review? And if so what is the criteria. </a:t>
            </a:r>
            <a:endParaRPr lang="en-GB" sz="3800" dirty="0" smtClean="0"/>
          </a:p>
          <a:p>
            <a:endParaRPr lang="en-GB" sz="4400" dirty="0" smtClean="0"/>
          </a:p>
          <a:p>
            <a:endParaRPr lang="en-GB" sz="4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118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AAH FND Pathway -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Admission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33" y="1690688"/>
            <a:ext cx="10708758" cy="5018456"/>
          </a:xfrm>
        </p:spPr>
        <p:txBody>
          <a:bodyPr>
            <a:normAutofit fontScale="70000" lnSpcReduction="20000"/>
          </a:bodyPr>
          <a:lstStyle/>
          <a:p>
            <a:pPr marL="230400" indent="-230400">
              <a:lnSpc>
                <a:spcPct val="110000"/>
              </a:lnSpc>
            </a:pPr>
            <a:r>
              <a:rPr lang="en-GB" sz="3100" dirty="0"/>
              <a:t>First MDT meeting short (30mins) to set goals and consider the language patient wishes to use. </a:t>
            </a:r>
          </a:p>
          <a:p>
            <a:pPr marL="230400" indent="-230400">
              <a:lnSpc>
                <a:spcPct val="110000"/>
              </a:lnSpc>
            </a:pPr>
            <a:r>
              <a:rPr lang="en-GB" sz="3100" dirty="0"/>
              <a:t>Weekly MDT meeting thereafter:</a:t>
            </a:r>
          </a:p>
          <a:p>
            <a:pPr lvl="1"/>
            <a:r>
              <a:rPr lang="en-GB" sz="2600" dirty="0"/>
              <a:t>Review engagement and renew goals. </a:t>
            </a:r>
          </a:p>
          <a:p>
            <a:pPr lvl="1"/>
            <a:r>
              <a:rPr lang="en-GB" sz="2600" dirty="0"/>
              <a:t>Review timeframe</a:t>
            </a:r>
          </a:p>
          <a:p>
            <a:pPr lvl="1"/>
            <a:r>
              <a:rPr lang="en-GB" sz="2600" dirty="0"/>
              <a:t>Discuss discharge planning – are other services required/already involved </a:t>
            </a:r>
          </a:p>
          <a:p>
            <a:pPr marL="230400" indent="-230400">
              <a:lnSpc>
                <a:spcPct val="110000"/>
              </a:lnSpc>
            </a:pPr>
            <a:r>
              <a:rPr lang="en-GB" sz="3100" dirty="0"/>
              <a:t>Focus on self-management</a:t>
            </a:r>
          </a:p>
          <a:p>
            <a:pPr marL="230400" indent="-230400">
              <a:lnSpc>
                <a:spcPct val="110000"/>
              </a:lnSpc>
            </a:pPr>
            <a:r>
              <a:rPr lang="en-GB" sz="3100" dirty="0"/>
              <a:t>Goals for after hospital, support links while inpatient </a:t>
            </a:r>
          </a:p>
          <a:p>
            <a:pPr marL="230400" indent="-230400">
              <a:lnSpc>
                <a:spcPct val="110000"/>
              </a:lnSpc>
            </a:pPr>
            <a:r>
              <a:rPr lang="en-GB" sz="3400" dirty="0"/>
              <a:t>Preparation for discharge including</a:t>
            </a:r>
            <a:r>
              <a:rPr lang="en-GB" sz="2700" dirty="0"/>
              <a:t>:</a:t>
            </a:r>
          </a:p>
          <a:p>
            <a:pPr marL="687600" lvl="1" indent="-230400">
              <a:lnSpc>
                <a:spcPct val="110000"/>
              </a:lnSpc>
            </a:pPr>
            <a:r>
              <a:rPr lang="en-GB" sz="2700" dirty="0"/>
              <a:t>Relapse management.</a:t>
            </a:r>
          </a:p>
          <a:p>
            <a:pPr marL="687600" lvl="1" indent="-230400">
              <a:lnSpc>
                <a:spcPct val="110000"/>
              </a:lnSpc>
            </a:pPr>
            <a:r>
              <a:rPr lang="en-GB" sz="2700" dirty="0"/>
              <a:t>Consider if a computer record alert would be helpful for future acute presentations.</a:t>
            </a:r>
          </a:p>
          <a:p>
            <a:pPr marL="687600" lvl="1" indent="-230400">
              <a:lnSpc>
                <a:spcPct val="110000"/>
              </a:lnSpc>
            </a:pPr>
            <a:r>
              <a:rPr lang="en-GB" sz="2700" dirty="0"/>
              <a:t>Gather Patient Experience information at discharge and consider need to review experiences/ and function at later point.   </a:t>
            </a:r>
          </a:p>
          <a:p>
            <a:pPr marL="230400" indent="-230400">
              <a:lnSpc>
                <a:spcPct val="110000"/>
              </a:lnSpc>
            </a:pPr>
            <a:r>
              <a:rPr lang="en-GB" sz="3100" dirty="0"/>
              <a:t>MDT reflection meeting after each discharge.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347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dult (upper limb) Spasticity - a practical appro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800" dirty="0"/>
              <a:t>Case Presentations</a:t>
            </a:r>
            <a:endParaRPr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Kirstin Dawson, clinical team lead OT Neurorehabilitation</a:t>
            </a:r>
          </a:p>
          <a:p>
            <a:r>
              <a:rPr lang="en-GB" dirty="0" smtClean="0"/>
              <a:t>Shelley Connon, clinical team lead PT Neurorehabilitation</a:t>
            </a:r>
          </a:p>
          <a:p>
            <a:endParaRPr lang="en-GB" dirty="0"/>
          </a:p>
        </p:txBody>
      </p:sp>
      <p:pic>
        <p:nvPicPr>
          <p:cNvPr id="24" name="images.jpeg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7523" y="3127670"/>
            <a:ext cx="2983877" cy="20037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512025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07392"/>
          </a:xfrm>
        </p:spPr>
        <p:txBody>
          <a:bodyPr>
            <a:normAutofit fontScale="47500" lnSpcReduction="20000"/>
          </a:bodyPr>
          <a:lstStyle/>
          <a:p>
            <a:r>
              <a:rPr lang="en-GB" sz="4400" dirty="0"/>
              <a:t>Female in her thirties, high functioning, recent significant life stressors – break up with live in partner and loss of job, </a:t>
            </a:r>
            <a:r>
              <a:rPr lang="en-GB" sz="4400" dirty="0" err="1"/>
              <a:t>hx</a:t>
            </a:r>
            <a:r>
              <a:rPr lang="en-GB" sz="4400" dirty="0"/>
              <a:t> of low mood and eating disorder. Lived alone in 1</a:t>
            </a:r>
            <a:r>
              <a:rPr lang="en-GB" sz="4400" baseline="30000" dirty="0"/>
              <a:t>st</a:t>
            </a:r>
            <a:r>
              <a:rPr lang="en-GB" sz="4400" dirty="0"/>
              <a:t> floor flat.</a:t>
            </a:r>
          </a:p>
          <a:p>
            <a:r>
              <a:rPr lang="en-GB" sz="4400" dirty="0"/>
              <a:t>Diagnosed with FND year previously, living overseas – fully resolved functionally</a:t>
            </a:r>
          </a:p>
          <a:p>
            <a:r>
              <a:rPr lang="en-GB" sz="4400" dirty="0"/>
              <a:t>Presented to acute services with LL weakness and altered sensation </a:t>
            </a:r>
          </a:p>
          <a:p>
            <a:r>
              <a:rPr lang="en-GB" sz="4400" dirty="0"/>
              <a:t>Diagnosis confirmed GBS via NCS as well as significant overlay.  </a:t>
            </a:r>
          </a:p>
          <a:p>
            <a:r>
              <a:rPr lang="en-GB" sz="4400" dirty="0"/>
              <a:t>Was an inpatient in Acute for 2.5 months prior to t/f to AAH.  W/chair bound and full body hoist on arrival to AAH.  </a:t>
            </a:r>
          </a:p>
          <a:p>
            <a:r>
              <a:rPr lang="en-GB" sz="4400" dirty="0"/>
              <a:t>Found Acute setting too unpredictable.  Responded well to structure of the rehab environment and weekly MDT goal planning meetings.</a:t>
            </a:r>
          </a:p>
          <a:p>
            <a:r>
              <a:rPr lang="en-GB" sz="4400" dirty="0"/>
              <a:t>Complex to treat due to underlying </a:t>
            </a:r>
            <a:r>
              <a:rPr lang="en-GB" sz="4400" dirty="0" err="1"/>
              <a:t>neuro</a:t>
            </a:r>
            <a:r>
              <a:rPr lang="en-GB" sz="4400" dirty="0"/>
              <a:t> condition that required ‘classic PT strengthening’.  Did not like distraction and FND treatment approach (control aspect)</a:t>
            </a:r>
          </a:p>
          <a:p>
            <a:r>
              <a:rPr lang="en-GB" sz="4400" dirty="0"/>
              <a:t>Made steady but slow progress : 4.5 month admission to AAH – mobile with e/crutch and able to do stairs on discharge. Neuro OP follow up - gained full functional recovery.</a:t>
            </a:r>
          </a:p>
          <a:p>
            <a:r>
              <a:rPr lang="en-GB" sz="4400" dirty="0"/>
              <a:t>Psychology input beneficial – turning point was when pt found a new vocation / return to University to do Masters.  Gave purpose and structure back to her life and glimmer of hope post discharge, allowing for more engagement in rehab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433516-A374-4AB6-B820-68BDC36A1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B789D6-DE71-44C9-AF7C-DCB4F47E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465" y="1846891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GB" sz="2300" dirty="0"/>
              <a:t>Female in her 20s. Admitted to acute hospital presenting with functional </a:t>
            </a:r>
            <a:r>
              <a:rPr lang="en-GB" sz="2300" dirty="0" err="1"/>
              <a:t>tetraparesis</a:t>
            </a:r>
            <a:r>
              <a:rPr lang="en-GB" sz="2300" dirty="0"/>
              <a:t> secondary to dissociative seizures</a:t>
            </a:r>
          </a:p>
          <a:p>
            <a:r>
              <a:rPr lang="en-GB" sz="2300" dirty="0"/>
              <a:t>PMH: Adverse life events, personality disorder – associated with numerous attempts at self-harm and chronic suicidal thoughts, ASD. </a:t>
            </a:r>
          </a:p>
          <a:p>
            <a:r>
              <a:rPr lang="en-GB" sz="2300" dirty="0"/>
              <a:t>Pt went through pre-admission pathway process. Wider support already in place and agreement for ongoing input to support admission/discharge.</a:t>
            </a:r>
          </a:p>
          <a:p>
            <a:r>
              <a:rPr lang="en-GB" sz="2300" dirty="0"/>
              <a:t>Planned 4 week trial – resulted in 18 week admission</a:t>
            </a:r>
          </a:p>
          <a:p>
            <a:r>
              <a:rPr lang="en-GB" sz="2300" dirty="0"/>
              <a:t>Pt involved in setting up and reviewing contract for managing self-harm behaviours and dissociative seizures while an inpatient. Encouraged to take ownership of own rehabilitation. </a:t>
            </a:r>
          </a:p>
          <a:p>
            <a:r>
              <a:rPr lang="en-GB" sz="2300" dirty="0"/>
              <a:t>Made good progress but required continuing input in community for both rehabilitation and wider support. </a:t>
            </a:r>
          </a:p>
          <a:p>
            <a:r>
              <a:rPr lang="en-GB" sz="2300" dirty="0"/>
              <a:t>Home environment presented barriers to discharge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778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0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/>
              <a:t>Ongoing review and learning</a:t>
            </a:r>
          </a:p>
        </p:txBody>
      </p:sp>
      <p:sp>
        <p:nvSpPr>
          <p:cNvPr id="1039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2" y="2071315"/>
            <a:ext cx="7657107" cy="4548145"/>
          </a:xfrm>
        </p:spPr>
        <p:txBody>
          <a:bodyPr anchor="t">
            <a:normAutofit fontScale="92500" lnSpcReduction="20000"/>
          </a:bodyPr>
          <a:lstStyle/>
          <a:p>
            <a:r>
              <a:rPr lang="en-GB" sz="2000" dirty="0"/>
              <a:t>Try to explore and manage patient/ family expectations. </a:t>
            </a:r>
          </a:p>
          <a:p>
            <a:r>
              <a:rPr lang="en-GB" sz="2000" dirty="0"/>
              <a:t>Right place, right time. </a:t>
            </a:r>
          </a:p>
          <a:p>
            <a:r>
              <a:rPr lang="en-GB" sz="2000" dirty="0"/>
              <a:t>Pros/cons of time frame for admission. </a:t>
            </a:r>
          </a:p>
          <a:p>
            <a:r>
              <a:rPr lang="en-GB" sz="2000" dirty="0"/>
              <a:t>Importance of communication and a collaborative relationship even where challenges.</a:t>
            </a:r>
          </a:p>
          <a:p>
            <a:r>
              <a:rPr lang="en-GB" sz="2000" dirty="0"/>
              <a:t>Family involvement can be challenging but important and/or involving wider community support structure through admission and discharge planning. </a:t>
            </a:r>
          </a:p>
          <a:p>
            <a:r>
              <a:rPr lang="en-GB" sz="2000" dirty="0"/>
              <a:t>Hospital environment can impact on progress positively and negatively.</a:t>
            </a:r>
          </a:p>
          <a:p>
            <a:r>
              <a:rPr lang="en-GB" sz="2000" dirty="0"/>
              <a:t>In some cases MH and self harm behaviours can escalate in hospital environment – discussion of management plan/a contract in advance can be helpful.</a:t>
            </a:r>
          </a:p>
          <a:p>
            <a:r>
              <a:rPr lang="en-GB" sz="2000" dirty="0"/>
              <a:t>One part of the pathway - we recognise that we have access to high level of expertise at diagnosis and community neurorehabilitation teams. </a:t>
            </a:r>
          </a:p>
          <a:p>
            <a:r>
              <a:rPr lang="en-GB" sz="2000" dirty="0"/>
              <a:t>Goals beyond hospital helpful for patient progressing. </a:t>
            </a:r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xmlns="" id="{4AD9970D-44FD-4EC5-8B9A-A5CC697D1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0" r="5254" b="3"/>
          <a:stretch/>
        </p:blipFill>
        <p:spPr bwMode="auto">
          <a:xfrm>
            <a:off x="8678284" y="2398234"/>
            <a:ext cx="2912729" cy="32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32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xmlns="" id="{289ED1AA-8684-4D37-B208-8777E1A77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raphic 33">
            <a:extLst>
              <a:ext uri="{FF2B5EF4-FFF2-40B4-BE49-F238E27FC236}">
                <a16:creationId xmlns:a16="http://schemas.microsoft.com/office/drawing/2014/main" xmlns="" id="{4180E01B-B1F4-437C-807D-1C930718EE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D0598AF-A3C4-484F-A962-D4F9A7854C59}"/>
              </a:ext>
            </a:extLst>
          </p:cNvPr>
          <p:cNvSpPr/>
          <p:nvPr/>
        </p:nvSpPr>
        <p:spPr>
          <a:xfrm>
            <a:off x="2558716" y="955309"/>
            <a:ext cx="7074568" cy="2898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Thank you for listening</a:t>
            </a:r>
            <a:endParaRPr lang="en-US" sz="6600" b="1" kern="1200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xmlns="" id="{41F77738-2AF0-4750-A0C7-F97C2C1759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281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dirty="0"/>
              <a:t> Overview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2200" dirty="0"/>
              <a:t>Introduction  </a:t>
            </a:r>
          </a:p>
          <a:p>
            <a:r>
              <a:rPr lang="en-GB" sz="2200" dirty="0"/>
              <a:t>Why develop a pathway?</a:t>
            </a:r>
          </a:p>
          <a:p>
            <a:r>
              <a:rPr lang="en-GB" sz="2200" dirty="0"/>
              <a:t>Pathway </a:t>
            </a:r>
          </a:p>
          <a:p>
            <a:r>
              <a:rPr lang="en-GB" sz="2200" dirty="0"/>
              <a:t>Case Studies</a:t>
            </a:r>
          </a:p>
          <a:p>
            <a:r>
              <a:rPr lang="en-GB" sz="2200" dirty="0"/>
              <a:t>Learning </a:t>
            </a:r>
          </a:p>
          <a:p>
            <a:endParaRPr lang="en-GB" sz="2200" dirty="0"/>
          </a:p>
        </p:txBody>
      </p:sp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xmlns="" id="{861FC3FD-F1A5-4AD3-9230-3638585E8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92" r="1189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02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preview">
            <a:extLst>
              <a:ext uri="{FF2B5EF4-FFF2-40B4-BE49-F238E27FC236}">
                <a16:creationId xmlns:a16="http://schemas.microsoft.com/office/drawing/2014/main" xmlns="" id="{41DE4D09-5ACB-441B-8A27-C8DFB3B85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14" r="9091" b="9777"/>
          <a:stretch/>
        </p:blipFill>
        <p:spPr bwMode="auto">
          <a:xfrm>
            <a:off x="20" y="12536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2058">
            <a:extLst>
              <a:ext uri="{FF2B5EF4-FFF2-40B4-BE49-F238E27FC236}">
                <a16:creationId xmlns:a16="http://schemas.microsoft.com/office/drawing/2014/main" xmlns="" id="{86C7B4A1-154A-4DF0-AC46-F88D75A2E0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3" y="640264"/>
            <a:ext cx="6877035" cy="847496"/>
          </a:xfrm>
        </p:spPr>
        <p:txBody>
          <a:bodyPr>
            <a:normAutofit/>
          </a:bodyPr>
          <a:lstStyle/>
          <a:p>
            <a:r>
              <a:rPr lang="en-GB" sz="3800" dirty="0"/>
              <a:t>AAH Inpatient Neurorehabilitation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109" y="1390390"/>
            <a:ext cx="6620505" cy="4496843"/>
          </a:xfrm>
        </p:spPr>
        <p:txBody>
          <a:bodyPr>
            <a:normAutofit/>
          </a:bodyPr>
          <a:lstStyle/>
          <a:p>
            <a:r>
              <a:rPr lang="en-GB" sz="2400" dirty="0"/>
              <a:t>~40 inpatient beds </a:t>
            </a:r>
          </a:p>
          <a:p>
            <a:r>
              <a:rPr lang="en-GB" sz="2400" dirty="0"/>
              <a:t>Specialist Neurorehabilitation Unit (BI / Stroke/ PND/ Spinal / CNS Tumours / neuropathies/FND…) </a:t>
            </a:r>
          </a:p>
          <a:p>
            <a:r>
              <a:rPr lang="en-GB" sz="2400" dirty="0"/>
              <a:t>MDT </a:t>
            </a:r>
          </a:p>
          <a:p>
            <a:r>
              <a:rPr lang="en-GB" sz="2400" dirty="0"/>
              <a:t>Environment – open wards / limited side rooms, structured environment.</a:t>
            </a:r>
          </a:p>
          <a:p>
            <a:r>
              <a:rPr lang="en-GB" sz="2400" dirty="0"/>
              <a:t>Admissions are mainly from Lothian (occ. other health boards) </a:t>
            </a:r>
          </a:p>
          <a:p>
            <a:r>
              <a:rPr lang="en-GB" sz="2400" dirty="0"/>
              <a:t>Mainly - Acute hospital admissions but can admit from home.</a:t>
            </a:r>
          </a:p>
          <a:p>
            <a:r>
              <a:rPr lang="en-GB" sz="2400" dirty="0"/>
              <a:t>Part of a wider inpatient – outpatient pathway.  </a:t>
            </a:r>
          </a:p>
        </p:txBody>
      </p:sp>
      <p:pic>
        <p:nvPicPr>
          <p:cNvPr id="2052" name="Picture 4" descr="Image preview">
            <a:extLst>
              <a:ext uri="{FF2B5EF4-FFF2-40B4-BE49-F238E27FC236}">
                <a16:creationId xmlns:a16="http://schemas.microsoft.com/office/drawing/2014/main" xmlns="" id="{48D96B1E-C28A-4E4D-AF1E-667BB6566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8960285" y="7236619"/>
            <a:ext cx="3048000" cy="41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23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5514" y="63613"/>
            <a:ext cx="8980972" cy="67410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reeform: Shape 4102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xmlns="" id="{101D6675-2B25-49D9-BE62-9BCD6EEC9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" b="4031"/>
          <a:stretch/>
        </p:blipFill>
        <p:spPr bwMode="auto">
          <a:xfrm>
            <a:off x="4562328" y="2231874"/>
            <a:ext cx="3067210" cy="226894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6B7A1299-647E-42DC-BC31-97C27A994A79}"/>
              </a:ext>
            </a:extLst>
          </p:cNvPr>
          <p:cNvSpPr/>
          <p:nvPr/>
        </p:nvSpPr>
        <p:spPr>
          <a:xfrm>
            <a:off x="8048908" y="57465"/>
            <a:ext cx="3410410" cy="249268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Recognised condition with positive clinical findings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0D2E1153-BA6B-427C-B630-66C3AE0BF9E6}"/>
              </a:ext>
            </a:extLst>
          </p:cNvPr>
          <p:cNvSpPr/>
          <p:nvPr/>
        </p:nvSpPr>
        <p:spPr>
          <a:xfrm>
            <a:off x="8495728" y="2723003"/>
            <a:ext cx="3184122" cy="249268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It causes significant disability and distress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xmlns="" id="{381C5AE8-A951-434B-9285-F50EFE8D4E75}"/>
              </a:ext>
            </a:extLst>
          </p:cNvPr>
          <p:cNvSpPr/>
          <p:nvPr/>
        </p:nvSpPr>
        <p:spPr>
          <a:xfrm>
            <a:off x="5081189" y="133675"/>
            <a:ext cx="2558137" cy="1833023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It is potentially treatable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xmlns="" id="{C420791C-DBB4-40EC-B69E-55B439A73DCF}"/>
              </a:ext>
            </a:extLst>
          </p:cNvPr>
          <p:cNvSpPr/>
          <p:nvPr/>
        </p:nvSpPr>
        <p:spPr>
          <a:xfrm>
            <a:off x="5340597" y="4599624"/>
            <a:ext cx="2711241" cy="1826619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It is common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xmlns="" id="{8A0F3008-2243-4F76-864F-779E33813F7C}"/>
              </a:ext>
            </a:extLst>
          </p:cNvPr>
          <p:cNvSpPr/>
          <p:nvPr/>
        </p:nvSpPr>
        <p:spPr>
          <a:xfrm>
            <a:off x="176022" y="2183657"/>
            <a:ext cx="2692797" cy="226894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It can coexist with other conditions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xmlns="" id="{AF6B20E9-CEDB-423E-AEAA-B2972F88A647}"/>
              </a:ext>
            </a:extLst>
          </p:cNvPr>
          <p:cNvSpPr/>
          <p:nvPr/>
        </p:nvSpPr>
        <p:spPr>
          <a:xfrm>
            <a:off x="732682" y="74912"/>
            <a:ext cx="3564249" cy="2108745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Import to consider biopsychosocial factors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xmlns="" id="{9724D40C-B022-4954-9108-934B549F2808}"/>
              </a:ext>
            </a:extLst>
          </p:cNvPr>
          <p:cNvSpPr/>
          <p:nvPr/>
        </p:nvSpPr>
        <p:spPr>
          <a:xfrm>
            <a:off x="1343039" y="4266510"/>
            <a:ext cx="3791557" cy="249268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Absence of psychological event does not exclude FND diagnosis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xmlns="" id="{B526AF33-6C40-419A-A4F0-802FA0B070AD}"/>
              </a:ext>
            </a:extLst>
          </p:cNvPr>
          <p:cNvSpPr/>
          <p:nvPr/>
        </p:nvSpPr>
        <p:spPr>
          <a:xfrm>
            <a:off x="8843376" y="5434194"/>
            <a:ext cx="3016836" cy="114753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FND is NOT factitious or malingering</a:t>
            </a:r>
          </a:p>
        </p:txBody>
      </p:sp>
    </p:spTree>
    <p:extLst>
      <p:ext uri="{BB962C8B-B14F-4D97-AF65-F5344CB8AC3E}">
        <p14:creationId xmlns:p14="http://schemas.microsoft.com/office/powerpoint/2010/main" xmlns="" val="13971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0857" y="334080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/>
              <a:t>Our Local Experience- FND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4460" y="1829204"/>
            <a:ext cx="10907485" cy="4855028"/>
          </a:xfrm>
        </p:spPr>
        <p:txBody>
          <a:bodyPr>
            <a:normAutofit fontScale="92500" lnSpcReduction="10000"/>
          </a:bodyPr>
          <a:lstStyle/>
          <a:p>
            <a:pPr marL="230400" indent="-230400">
              <a:lnSpc>
                <a:spcPct val="110000"/>
              </a:lnSpc>
            </a:pPr>
            <a:r>
              <a:rPr lang="en-GB" sz="4000" dirty="0"/>
              <a:t>Historically: Edinburgh fortunate to have world FND experts available.</a:t>
            </a:r>
          </a:p>
          <a:p>
            <a:pPr marL="230400" lvl="1" indent="-230400">
              <a:lnSpc>
                <a:spcPct val="110000"/>
              </a:lnSpc>
              <a:spcBef>
                <a:spcPts val="1000"/>
              </a:spcBef>
            </a:pPr>
            <a:r>
              <a:rPr lang="en-GB" sz="4000" dirty="0"/>
              <a:t>From 2016 increasing numbers of referrals and admissions. </a:t>
            </a:r>
          </a:p>
          <a:p>
            <a:pPr marL="230400" indent="-230400">
              <a:lnSpc>
                <a:spcPct val="110000"/>
              </a:lnSpc>
            </a:pPr>
            <a:r>
              <a:rPr lang="en-GB" sz="4000" dirty="0"/>
              <a:t>Length of stay – min 3 days – max 268 days </a:t>
            </a:r>
          </a:p>
          <a:p>
            <a:pPr marL="230400" indent="-230400">
              <a:lnSpc>
                <a:spcPct val="110000"/>
              </a:lnSpc>
            </a:pPr>
            <a:r>
              <a:rPr lang="en-GB" sz="4000" dirty="0"/>
              <a:t>Mean length of stay 75 days </a:t>
            </a:r>
          </a:p>
          <a:p>
            <a:pPr marL="230400" indent="-230400">
              <a:lnSpc>
                <a:spcPct val="110000"/>
              </a:lnSpc>
            </a:pPr>
            <a:r>
              <a:rPr lang="en-GB" sz="4000" dirty="0"/>
              <a:t>Our experience are of more complex presentations</a:t>
            </a:r>
          </a:p>
          <a:p>
            <a:pPr lvl="1">
              <a:buNone/>
            </a:pPr>
            <a:endParaRPr lang="en-GB" sz="3000" dirty="0"/>
          </a:p>
          <a:p>
            <a:endParaRPr lang="en-GB" dirty="0"/>
          </a:p>
        </p:txBody>
      </p:sp>
      <p:pic>
        <p:nvPicPr>
          <p:cNvPr id="4" name="Picture 4" descr="See the source image">
            <a:extLst>
              <a:ext uri="{FF2B5EF4-FFF2-40B4-BE49-F238E27FC236}">
                <a16:creationId xmlns:a16="http://schemas.microsoft.com/office/drawing/2014/main" xmlns="" id="{C9271F79-9FDA-43A6-B57F-2D371C364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6658" y="189326"/>
            <a:ext cx="3858016" cy="147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28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8C135513-38FF-4A0C-882D-2C8ADA534C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90911996"/>
              </p:ext>
            </p:extLst>
          </p:nvPr>
        </p:nvGraphicFramePr>
        <p:xfrm>
          <a:off x="5365315" y="719666"/>
          <a:ext cx="682668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B1CB216D-7906-41D3-B357-E0A0FBDA11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61263777"/>
              </p:ext>
            </p:extLst>
          </p:nvPr>
        </p:nvGraphicFramePr>
        <p:xfrm>
          <a:off x="315239" y="719666"/>
          <a:ext cx="682668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4AC6EC-B550-4EFA-A20B-AC1CAC08E819}"/>
              </a:ext>
            </a:extLst>
          </p:cNvPr>
          <p:cNvSpPr txBox="1"/>
          <p:nvPr/>
        </p:nvSpPr>
        <p:spPr>
          <a:xfrm>
            <a:off x="315239" y="6338170"/>
            <a:ext cx="10995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Likely underestimation of numbers this data represents admissions with FND as primary diagnosis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0770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Why develop a inpatient pathway?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BC358EC-AAC8-35B9-22E0-559E0148E6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286670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9240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AAH FND Pathway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Dr Imogen Dunlop, </a:t>
            </a:r>
            <a:r>
              <a:rPr lang="en-GB" dirty="0" smtClean="0"/>
              <a:t>Neuropsychologist Neurorehabilitation</a:t>
            </a:r>
            <a:endParaRPr lang="en-GB" dirty="0"/>
          </a:p>
        </p:txBody>
      </p:sp>
      <p:pic>
        <p:nvPicPr>
          <p:cNvPr id="6" name="images.jpeg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9295" y="3476012"/>
            <a:ext cx="3179820" cy="2135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1216</Words>
  <Application>Microsoft Office PowerPoint</Application>
  <PresentationFormat>Custom</PresentationFormat>
  <Paragraphs>153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Creating a FND pathway-  the experience of our neuro inpatient team.</vt:lpstr>
      <vt:lpstr> Overview</vt:lpstr>
      <vt:lpstr>AAH Inpatient Neurorehabilitation</vt:lpstr>
      <vt:lpstr>Slide 4</vt:lpstr>
      <vt:lpstr>Slide 5</vt:lpstr>
      <vt:lpstr>Our Local Experience- FND</vt:lpstr>
      <vt:lpstr>Slide 7</vt:lpstr>
      <vt:lpstr>Why develop a inpatient pathway?</vt:lpstr>
      <vt:lpstr>AAH FND Pathway </vt:lpstr>
      <vt:lpstr>AAH FND Pathway: Referral/pre-admission</vt:lpstr>
      <vt:lpstr>AAH FND Pathway –  Pre-admission meeting with Patient</vt:lpstr>
      <vt:lpstr>AAH FND Pathway –  Pre-admission meeting with Patient cont/</vt:lpstr>
      <vt:lpstr>AAH FND Pathway – decision about admission</vt:lpstr>
      <vt:lpstr>AAH FND Pathway - Admission</vt:lpstr>
      <vt:lpstr>Case Presentations</vt:lpstr>
      <vt:lpstr>Case Study 1</vt:lpstr>
      <vt:lpstr>Case Study 2</vt:lpstr>
      <vt:lpstr>Ongoing review and learning</vt:lpstr>
      <vt:lpstr>Slide 19</vt:lpstr>
    </vt:vector>
  </TitlesOfParts>
  <Company>NHS Lothian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FND pathway- the experience of a neuro inpatient team.</dc:title>
  <dc:creator>Nelson, Alyson</dc:creator>
  <cp:lastModifiedBy>Alyson Nelson</cp:lastModifiedBy>
  <cp:revision>69</cp:revision>
  <dcterms:created xsi:type="dcterms:W3CDTF">2022-09-28T13:23:15Z</dcterms:created>
  <dcterms:modified xsi:type="dcterms:W3CDTF">2022-10-27T08:22:55Z</dcterms:modified>
</cp:coreProperties>
</file>