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63" r:id="rId4"/>
    <p:sldId id="258" r:id="rId5"/>
    <p:sldId id="266" r:id="rId6"/>
    <p:sldId id="269" r:id="rId7"/>
    <p:sldId id="273" r:id="rId8"/>
    <p:sldId id="274" r:id="rId9"/>
    <p:sldId id="275" r:id="rId10"/>
    <p:sldId id="278" r:id="rId11"/>
    <p:sldId id="279" r:id="rId12"/>
    <p:sldId id="280" r:id="rId13"/>
    <p:sldId id="283" r:id="rId14"/>
    <p:sldId id="284" r:id="rId15"/>
    <p:sldId id="286" r:id="rId16"/>
    <p:sldId id="287" r:id="rId17"/>
    <p:sldId id="262" r:id="rId18"/>
    <p:sldId id="270" r:id="rId19"/>
    <p:sldId id="289" r:id="rId20"/>
    <p:sldId id="290" r:id="rId21"/>
    <p:sldId id="291" r:id="rId22"/>
    <p:sldId id="267" r:id="rId23"/>
    <p:sldId id="272" r:id="rId24"/>
    <p:sldId id="292" r:id="rId25"/>
    <p:sldId id="293" r:id="rId26"/>
    <p:sldId id="265" r:id="rId27"/>
    <p:sldId id="294" r:id="rId28"/>
    <p:sldId id="359" r:id="rId29"/>
    <p:sldId id="358" r:id="rId30"/>
    <p:sldId id="356" r:id="rId31"/>
    <p:sldId id="372" r:id="rId32"/>
    <p:sldId id="383" r:id="rId33"/>
    <p:sldId id="369" r:id="rId34"/>
    <p:sldId id="377" r:id="rId35"/>
    <p:sldId id="351" r:id="rId36"/>
    <p:sldId id="374" r:id="rId37"/>
    <p:sldId id="382" r:id="rId38"/>
    <p:sldId id="365" r:id="rId39"/>
    <p:sldId id="376" r:id="rId40"/>
    <p:sldId id="384" r:id="rId41"/>
    <p:sldId id="38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5507" autoAdjust="0"/>
  </p:normalViewPr>
  <p:slideViewPr>
    <p:cSldViewPr>
      <p:cViewPr varScale="1">
        <p:scale>
          <a:sx n="53" d="100"/>
          <a:sy n="53" d="100"/>
        </p:scale>
        <p:origin x="95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349576-985A-4C2C-894B-469B75FACD4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795FA50-A0A6-425F-8D75-3B40337E655D}">
      <dgm:prSet/>
      <dgm:spPr/>
      <dgm:t>
        <a:bodyPr/>
        <a:lstStyle/>
        <a:p>
          <a:r>
            <a:rPr lang="en-GB"/>
            <a:t>RAID </a:t>
          </a:r>
          <a:endParaRPr lang="en-US"/>
        </a:p>
      </dgm:t>
    </dgm:pt>
    <dgm:pt modelId="{586EFE18-7686-47CC-8C01-C7E368F24461}" type="parTrans" cxnId="{4C5F2195-ED8E-44F5-93B9-2EBA980F7DC8}">
      <dgm:prSet/>
      <dgm:spPr/>
      <dgm:t>
        <a:bodyPr/>
        <a:lstStyle/>
        <a:p>
          <a:endParaRPr lang="en-US"/>
        </a:p>
      </dgm:t>
    </dgm:pt>
    <dgm:pt modelId="{43FF479B-91B9-4324-B9FD-F8F356DD5DD9}" type="sibTrans" cxnId="{4C5F2195-ED8E-44F5-93B9-2EBA980F7DC8}">
      <dgm:prSet/>
      <dgm:spPr/>
      <dgm:t>
        <a:bodyPr/>
        <a:lstStyle/>
        <a:p>
          <a:endParaRPr lang="en-US"/>
        </a:p>
      </dgm:t>
    </dgm:pt>
    <dgm:pt modelId="{AD41D68E-7CDA-4CBC-AF94-AE1566C6BA2D}">
      <dgm:prSet/>
      <dgm:spPr/>
      <dgm:t>
        <a:bodyPr/>
        <a:lstStyle/>
        <a:p>
          <a:r>
            <a:rPr lang="en-GB"/>
            <a:t>Opportunities for green behaviours crucial</a:t>
          </a:r>
          <a:endParaRPr lang="en-US"/>
        </a:p>
      </dgm:t>
    </dgm:pt>
    <dgm:pt modelId="{4E4785B5-87E3-47A5-A4C5-178E28F8DC96}" type="parTrans" cxnId="{316E1A93-7EB9-43E3-B3C5-E575AB497177}">
      <dgm:prSet/>
      <dgm:spPr/>
      <dgm:t>
        <a:bodyPr/>
        <a:lstStyle/>
        <a:p>
          <a:endParaRPr lang="en-US"/>
        </a:p>
      </dgm:t>
    </dgm:pt>
    <dgm:pt modelId="{599D2F68-0BA6-4563-B5D1-0E1E63153100}" type="sibTrans" cxnId="{316E1A93-7EB9-43E3-B3C5-E575AB497177}">
      <dgm:prSet/>
      <dgm:spPr/>
      <dgm:t>
        <a:bodyPr/>
        <a:lstStyle/>
        <a:p>
          <a:endParaRPr lang="en-US"/>
        </a:p>
      </dgm:t>
    </dgm:pt>
    <dgm:pt modelId="{46CFD571-325F-4118-BD3B-DCF182903F7E}">
      <dgm:prSet/>
      <dgm:spPr/>
      <dgm:t>
        <a:bodyPr/>
        <a:lstStyle/>
        <a:p>
          <a:r>
            <a:rPr lang="en-GB"/>
            <a:t>Relationship determines strength of reinforcement </a:t>
          </a:r>
          <a:endParaRPr lang="en-US"/>
        </a:p>
      </dgm:t>
    </dgm:pt>
    <dgm:pt modelId="{E0095F84-D99F-4522-80EF-6122E6EA93C8}" type="parTrans" cxnId="{C331CA38-0CE3-418C-B5BF-27496C8328C4}">
      <dgm:prSet/>
      <dgm:spPr/>
      <dgm:t>
        <a:bodyPr/>
        <a:lstStyle/>
        <a:p>
          <a:endParaRPr lang="en-US"/>
        </a:p>
      </dgm:t>
    </dgm:pt>
    <dgm:pt modelId="{C6DE17CD-9619-4BC0-A811-1F7F69BA1EBE}" type="sibTrans" cxnId="{C331CA38-0CE3-418C-B5BF-27496C8328C4}">
      <dgm:prSet/>
      <dgm:spPr/>
      <dgm:t>
        <a:bodyPr/>
        <a:lstStyle/>
        <a:p>
          <a:endParaRPr lang="en-US"/>
        </a:p>
      </dgm:t>
    </dgm:pt>
    <dgm:pt modelId="{847B50E0-6FAA-4F16-90E8-C52587DE274F}">
      <dgm:prSet/>
      <dgm:spPr/>
      <dgm:t>
        <a:bodyPr/>
        <a:lstStyle/>
        <a:p>
          <a:r>
            <a:rPr lang="en-GB"/>
            <a:t>Increased independence removes many frustrations </a:t>
          </a:r>
          <a:endParaRPr lang="en-US"/>
        </a:p>
      </dgm:t>
    </dgm:pt>
    <dgm:pt modelId="{A938F64F-3932-4192-88E5-B2DC4CB6B3C8}" type="parTrans" cxnId="{156D7C01-5120-40E4-A349-732AD663242A}">
      <dgm:prSet/>
      <dgm:spPr/>
      <dgm:t>
        <a:bodyPr/>
        <a:lstStyle/>
        <a:p>
          <a:endParaRPr lang="en-US"/>
        </a:p>
      </dgm:t>
    </dgm:pt>
    <dgm:pt modelId="{78A4DFE6-8FDA-4FBF-A1D0-9BF8E718F66E}" type="sibTrans" cxnId="{156D7C01-5120-40E4-A349-732AD663242A}">
      <dgm:prSet/>
      <dgm:spPr/>
      <dgm:t>
        <a:bodyPr/>
        <a:lstStyle/>
        <a:p>
          <a:endParaRPr lang="en-US"/>
        </a:p>
      </dgm:t>
    </dgm:pt>
    <dgm:pt modelId="{DB8DF4A6-1C62-4003-8BCB-ECE46C4FEDB0}" type="pres">
      <dgm:prSet presAssocID="{48349576-985A-4C2C-894B-469B75FACD48}" presName="linear" presStyleCnt="0">
        <dgm:presLayoutVars>
          <dgm:animLvl val="lvl"/>
          <dgm:resizeHandles val="exact"/>
        </dgm:presLayoutVars>
      </dgm:prSet>
      <dgm:spPr/>
    </dgm:pt>
    <dgm:pt modelId="{532CF9DC-3F62-460B-AA6F-F1E9DCA80D6B}" type="pres">
      <dgm:prSet presAssocID="{B795FA50-A0A6-425F-8D75-3B40337E655D}" presName="parentText" presStyleLbl="node1" presStyleIdx="0" presStyleCnt="4">
        <dgm:presLayoutVars>
          <dgm:chMax val="0"/>
          <dgm:bulletEnabled val="1"/>
        </dgm:presLayoutVars>
      </dgm:prSet>
      <dgm:spPr/>
    </dgm:pt>
    <dgm:pt modelId="{4A21D055-84CB-4C3C-94B3-9A02A9AABA19}" type="pres">
      <dgm:prSet presAssocID="{43FF479B-91B9-4324-B9FD-F8F356DD5DD9}" presName="spacer" presStyleCnt="0"/>
      <dgm:spPr/>
    </dgm:pt>
    <dgm:pt modelId="{C6470DD9-A8B3-4723-B080-6FE058B60E40}" type="pres">
      <dgm:prSet presAssocID="{AD41D68E-7CDA-4CBC-AF94-AE1566C6BA2D}" presName="parentText" presStyleLbl="node1" presStyleIdx="1" presStyleCnt="4">
        <dgm:presLayoutVars>
          <dgm:chMax val="0"/>
          <dgm:bulletEnabled val="1"/>
        </dgm:presLayoutVars>
      </dgm:prSet>
      <dgm:spPr/>
    </dgm:pt>
    <dgm:pt modelId="{75EAC3D2-D057-40A3-BECC-5B34D9ECF97A}" type="pres">
      <dgm:prSet presAssocID="{599D2F68-0BA6-4563-B5D1-0E1E63153100}" presName="spacer" presStyleCnt="0"/>
      <dgm:spPr/>
    </dgm:pt>
    <dgm:pt modelId="{93BAF88B-79D2-4847-898A-9421552E9695}" type="pres">
      <dgm:prSet presAssocID="{46CFD571-325F-4118-BD3B-DCF182903F7E}" presName="parentText" presStyleLbl="node1" presStyleIdx="2" presStyleCnt="4">
        <dgm:presLayoutVars>
          <dgm:chMax val="0"/>
          <dgm:bulletEnabled val="1"/>
        </dgm:presLayoutVars>
      </dgm:prSet>
      <dgm:spPr/>
    </dgm:pt>
    <dgm:pt modelId="{604345F1-F563-49EC-A376-C85502DD7ECC}" type="pres">
      <dgm:prSet presAssocID="{C6DE17CD-9619-4BC0-A811-1F7F69BA1EBE}" presName="spacer" presStyleCnt="0"/>
      <dgm:spPr/>
    </dgm:pt>
    <dgm:pt modelId="{D7B10291-3ADF-48CE-93E6-F4EFED2CC21B}" type="pres">
      <dgm:prSet presAssocID="{847B50E0-6FAA-4F16-90E8-C52587DE274F}" presName="parentText" presStyleLbl="node1" presStyleIdx="3" presStyleCnt="4">
        <dgm:presLayoutVars>
          <dgm:chMax val="0"/>
          <dgm:bulletEnabled val="1"/>
        </dgm:presLayoutVars>
      </dgm:prSet>
      <dgm:spPr/>
    </dgm:pt>
  </dgm:ptLst>
  <dgm:cxnLst>
    <dgm:cxn modelId="{156D7C01-5120-40E4-A349-732AD663242A}" srcId="{48349576-985A-4C2C-894B-469B75FACD48}" destId="{847B50E0-6FAA-4F16-90E8-C52587DE274F}" srcOrd="3" destOrd="0" parTransId="{A938F64F-3932-4192-88E5-B2DC4CB6B3C8}" sibTransId="{78A4DFE6-8FDA-4FBF-A1D0-9BF8E718F66E}"/>
    <dgm:cxn modelId="{79154112-2482-436C-9860-84BC1022A511}" type="presOf" srcId="{AD41D68E-7CDA-4CBC-AF94-AE1566C6BA2D}" destId="{C6470DD9-A8B3-4723-B080-6FE058B60E40}" srcOrd="0" destOrd="0" presId="urn:microsoft.com/office/officeart/2005/8/layout/vList2"/>
    <dgm:cxn modelId="{7A35CE12-6F99-4177-B08A-3997EC87E997}" type="presOf" srcId="{46CFD571-325F-4118-BD3B-DCF182903F7E}" destId="{93BAF88B-79D2-4847-898A-9421552E9695}" srcOrd="0" destOrd="0" presId="urn:microsoft.com/office/officeart/2005/8/layout/vList2"/>
    <dgm:cxn modelId="{C331CA38-0CE3-418C-B5BF-27496C8328C4}" srcId="{48349576-985A-4C2C-894B-469B75FACD48}" destId="{46CFD571-325F-4118-BD3B-DCF182903F7E}" srcOrd="2" destOrd="0" parTransId="{E0095F84-D99F-4522-80EF-6122E6EA93C8}" sibTransId="{C6DE17CD-9619-4BC0-A811-1F7F69BA1EBE}"/>
    <dgm:cxn modelId="{3C0EC150-5CE5-4662-8A5A-973456FAA521}" type="presOf" srcId="{48349576-985A-4C2C-894B-469B75FACD48}" destId="{DB8DF4A6-1C62-4003-8BCB-ECE46C4FEDB0}" srcOrd="0" destOrd="0" presId="urn:microsoft.com/office/officeart/2005/8/layout/vList2"/>
    <dgm:cxn modelId="{9DBC9174-1CE0-4928-821E-938D7C17839E}" type="presOf" srcId="{847B50E0-6FAA-4F16-90E8-C52587DE274F}" destId="{D7B10291-3ADF-48CE-93E6-F4EFED2CC21B}" srcOrd="0" destOrd="0" presId="urn:microsoft.com/office/officeart/2005/8/layout/vList2"/>
    <dgm:cxn modelId="{316E1A93-7EB9-43E3-B3C5-E575AB497177}" srcId="{48349576-985A-4C2C-894B-469B75FACD48}" destId="{AD41D68E-7CDA-4CBC-AF94-AE1566C6BA2D}" srcOrd="1" destOrd="0" parTransId="{4E4785B5-87E3-47A5-A4C5-178E28F8DC96}" sibTransId="{599D2F68-0BA6-4563-B5D1-0E1E63153100}"/>
    <dgm:cxn modelId="{4C5F2195-ED8E-44F5-93B9-2EBA980F7DC8}" srcId="{48349576-985A-4C2C-894B-469B75FACD48}" destId="{B795FA50-A0A6-425F-8D75-3B40337E655D}" srcOrd="0" destOrd="0" parTransId="{586EFE18-7686-47CC-8C01-C7E368F24461}" sibTransId="{43FF479B-91B9-4324-B9FD-F8F356DD5DD9}"/>
    <dgm:cxn modelId="{4BDF07C2-888E-40BC-B22E-E2F509065C0C}" type="presOf" srcId="{B795FA50-A0A6-425F-8D75-3B40337E655D}" destId="{532CF9DC-3F62-460B-AA6F-F1E9DCA80D6B}" srcOrd="0" destOrd="0" presId="urn:microsoft.com/office/officeart/2005/8/layout/vList2"/>
    <dgm:cxn modelId="{A60280D8-15AD-4475-92E2-A3423CD22A15}" type="presParOf" srcId="{DB8DF4A6-1C62-4003-8BCB-ECE46C4FEDB0}" destId="{532CF9DC-3F62-460B-AA6F-F1E9DCA80D6B}" srcOrd="0" destOrd="0" presId="urn:microsoft.com/office/officeart/2005/8/layout/vList2"/>
    <dgm:cxn modelId="{7B2B5521-E58E-4423-AE34-246294A9CEB1}" type="presParOf" srcId="{DB8DF4A6-1C62-4003-8BCB-ECE46C4FEDB0}" destId="{4A21D055-84CB-4C3C-94B3-9A02A9AABA19}" srcOrd="1" destOrd="0" presId="urn:microsoft.com/office/officeart/2005/8/layout/vList2"/>
    <dgm:cxn modelId="{BAB7B76E-11AF-4759-8DCC-3EF95F6FF3E7}" type="presParOf" srcId="{DB8DF4A6-1C62-4003-8BCB-ECE46C4FEDB0}" destId="{C6470DD9-A8B3-4723-B080-6FE058B60E40}" srcOrd="2" destOrd="0" presId="urn:microsoft.com/office/officeart/2005/8/layout/vList2"/>
    <dgm:cxn modelId="{BBCADF92-9476-4642-B5A3-8B984C256693}" type="presParOf" srcId="{DB8DF4A6-1C62-4003-8BCB-ECE46C4FEDB0}" destId="{75EAC3D2-D057-40A3-BECC-5B34D9ECF97A}" srcOrd="3" destOrd="0" presId="urn:microsoft.com/office/officeart/2005/8/layout/vList2"/>
    <dgm:cxn modelId="{23E61B59-2D45-4821-BFF6-7ED50CF47AD4}" type="presParOf" srcId="{DB8DF4A6-1C62-4003-8BCB-ECE46C4FEDB0}" destId="{93BAF88B-79D2-4847-898A-9421552E9695}" srcOrd="4" destOrd="0" presId="urn:microsoft.com/office/officeart/2005/8/layout/vList2"/>
    <dgm:cxn modelId="{F9640585-92E2-4649-B0BF-78CE8F3587C1}" type="presParOf" srcId="{DB8DF4A6-1C62-4003-8BCB-ECE46C4FEDB0}" destId="{604345F1-F563-49EC-A376-C85502DD7ECC}" srcOrd="5" destOrd="0" presId="urn:microsoft.com/office/officeart/2005/8/layout/vList2"/>
    <dgm:cxn modelId="{267CF722-B062-4364-A79A-EC00FA7FE953}" type="presParOf" srcId="{DB8DF4A6-1C62-4003-8BCB-ECE46C4FEDB0}" destId="{D7B10291-3ADF-48CE-93E6-F4EFED2CC21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9F9D7A8-268D-40B0-A2A5-57AE6C48B396}"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88FD49C5-C9A1-4444-B130-AF891A1E992C}">
      <dgm:prSet/>
      <dgm:spPr/>
      <dgm:t>
        <a:bodyPr/>
        <a:lstStyle/>
        <a:p>
          <a:r>
            <a:rPr lang="en-GB" b="1"/>
            <a:t>Approximately 80% of service users decide to continue in groups </a:t>
          </a:r>
          <a:endParaRPr lang="en-US"/>
        </a:p>
      </dgm:t>
    </dgm:pt>
    <dgm:pt modelId="{382B0898-035A-4DAE-B73A-C5A26F09C39B}" type="parTrans" cxnId="{58709A7E-3F33-49D6-BE94-C358BF9ED8A0}">
      <dgm:prSet/>
      <dgm:spPr/>
      <dgm:t>
        <a:bodyPr/>
        <a:lstStyle/>
        <a:p>
          <a:endParaRPr lang="en-US"/>
        </a:p>
      </dgm:t>
    </dgm:pt>
    <dgm:pt modelId="{E15D910A-C8A4-4A6E-AF92-FD3BA9DD754F}" type="sibTrans" cxnId="{58709A7E-3F33-49D6-BE94-C358BF9ED8A0}">
      <dgm:prSet/>
      <dgm:spPr/>
      <dgm:t>
        <a:bodyPr/>
        <a:lstStyle/>
        <a:p>
          <a:endParaRPr lang="en-US"/>
        </a:p>
      </dgm:t>
    </dgm:pt>
    <dgm:pt modelId="{F13C048A-1F10-4B4A-ABEC-A14F2F224D22}">
      <dgm:prSet/>
      <dgm:spPr/>
      <dgm:t>
        <a:bodyPr/>
        <a:lstStyle/>
        <a:p>
          <a:r>
            <a:rPr lang="en-GB" b="1" dirty="0"/>
            <a:t>Groups last 3 – 9 months with step back time</a:t>
          </a:r>
        </a:p>
        <a:p>
          <a:r>
            <a:rPr lang="en-GB" b="1" dirty="0"/>
            <a:t>2 groups per annum  </a:t>
          </a:r>
          <a:endParaRPr lang="en-US" dirty="0"/>
        </a:p>
      </dgm:t>
    </dgm:pt>
    <dgm:pt modelId="{E9D3796E-5713-46F6-A6AF-A624875C5B4E}" type="parTrans" cxnId="{50D331DB-730E-4F9C-AD46-47497B182969}">
      <dgm:prSet/>
      <dgm:spPr/>
      <dgm:t>
        <a:bodyPr/>
        <a:lstStyle/>
        <a:p>
          <a:endParaRPr lang="en-US"/>
        </a:p>
      </dgm:t>
    </dgm:pt>
    <dgm:pt modelId="{6E008FA3-C6A1-4C64-9BCC-F1FD4D3B9F58}" type="sibTrans" cxnId="{50D331DB-730E-4F9C-AD46-47497B182969}">
      <dgm:prSet/>
      <dgm:spPr/>
      <dgm:t>
        <a:bodyPr/>
        <a:lstStyle/>
        <a:p>
          <a:endParaRPr lang="en-US"/>
        </a:p>
      </dgm:t>
    </dgm:pt>
    <dgm:pt modelId="{2FF6D1B1-9E61-434D-87C0-A83EE052D0C7}">
      <dgm:prSet/>
      <dgm:spPr/>
      <dgm:t>
        <a:bodyPr/>
        <a:lstStyle/>
        <a:p>
          <a:r>
            <a:rPr lang="en-GB" b="1" dirty="0"/>
            <a:t>People can opt in  and out and take breaks if needed . They tend to stay .</a:t>
          </a:r>
        </a:p>
        <a:p>
          <a:r>
            <a:rPr lang="en-GB" b="1" dirty="0"/>
            <a:t>Positive group culture on the unit.</a:t>
          </a:r>
          <a:endParaRPr lang="en-US" dirty="0"/>
        </a:p>
      </dgm:t>
    </dgm:pt>
    <dgm:pt modelId="{ECD17A7D-D6F0-4F10-98E0-90A645817B40}" type="parTrans" cxnId="{11A62149-F616-4BF8-BC62-2645FF107BFB}">
      <dgm:prSet/>
      <dgm:spPr/>
      <dgm:t>
        <a:bodyPr/>
        <a:lstStyle/>
        <a:p>
          <a:endParaRPr lang="en-US"/>
        </a:p>
      </dgm:t>
    </dgm:pt>
    <dgm:pt modelId="{15F6C45D-FBA4-43DF-8C11-441EABAA4C75}" type="sibTrans" cxnId="{11A62149-F616-4BF8-BC62-2645FF107BFB}">
      <dgm:prSet/>
      <dgm:spPr/>
      <dgm:t>
        <a:bodyPr/>
        <a:lstStyle/>
        <a:p>
          <a:endParaRPr lang="en-US"/>
        </a:p>
      </dgm:t>
    </dgm:pt>
    <dgm:pt modelId="{EA3E261A-CBEB-4979-AFD7-C34E31D16BD5}">
      <dgm:prSet/>
      <dgm:spPr/>
      <dgm:t>
        <a:bodyPr/>
        <a:lstStyle/>
        <a:p>
          <a:r>
            <a:rPr lang="en-GB" b="1" dirty="0"/>
            <a:t>Positive uptake of art psychotherapy at the Fergusson unit since 1999. </a:t>
          </a:r>
          <a:endParaRPr lang="en-US" dirty="0"/>
        </a:p>
      </dgm:t>
    </dgm:pt>
    <dgm:pt modelId="{175350C3-871E-4DC0-B334-1C35F1BDC3D6}" type="parTrans" cxnId="{B33DA703-6AC0-4034-9EB4-822C525FC047}">
      <dgm:prSet/>
      <dgm:spPr/>
      <dgm:t>
        <a:bodyPr/>
        <a:lstStyle/>
        <a:p>
          <a:endParaRPr lang="en-US"/>
        </a:p>
      </dgm:t>
    </dgm:pt>
    <dgm:pt modelId="{91DB00D6-ABBD-4E3F-ABE0-7A35D54587F9}" type="sibTrans" cxnId="{B33DA703-6AC0-4034-9EB4-822C525FC047}">
      <dgm:prSet/>
      <dgm:spPr/>
      <dgm:t>
        <a:bodyPr/>
        <a:lstStyle/>
        <a:p>
          <a:endParaRPr lang="en-US"/>
        </a:p>
      </dgm:t>
    </dgm:pt>
    <dgm:pt modelId="{DAE1C3B1-0A73-45EA-A253-9FC1962EB88E}" type="pres">
      <dgm:prSet presAssocID="{E9F9D7A8-268D-40B0-A2A5-57AE6C48B396}" presName="hierChild1" presStyleCnt="0">
        <dgm:presLayoutVars>
          <dgm:chPref val="1"/>
          <dgm:dir/>
          <dgm:animOne val="branch"/>
          <dgm:animLvl val="lvl"/>
          <dgm:resizeHandles/>
        </dgm:presLayoutVars>
      </dgm:prSet>
      <dgm:spPr/>
    </dgm:pt>
    <dgm:pt modelId="{7ACB6970-23D6-403D-9631-D48E01BA88BD}" type="pres">
      <dgm:prSet presAssocID="{88FD49C5-C9A1-4444-B130-AF891A1E992C}" presName="hierRoot1" presStyleCnt="0"/>
      <dgm:spPr/>
    </dgm:pt>
    <dgm:pt modelId="{6E4A45E9-2AAA-4A6F-A607-1A4D66A6E9BF}" type="pres">
      <dgm:prSet presAssocID="{88FD49C5-C9A1-4444-B130-AF891A1E992C}" presName="composite" presStyleCnt="0"/>
      <dgm:spPr/>
    </dgm:pt>
    <dgm:pt modelId="{99C70469-AD6A-49EC-8DF9-5C844D728BE7}" type="pres">
      <dgm:prSet presAssocID="{88FD49C5-C9A1-4444-B130-AF891A1E992C}" presName="background" presStyleLbl="node0" presStyleIdx="0" presStyleCnt="4"/>
      <dgm:spPr/>
    </dgm:pt>
    <dgm:pt modelId="{706ECA09-97B2-4565-865E-504C81F4AA09}" type="pres">
      <dgm:prSet presAssocID="{88FD49C5-C9A1-4444-B130-AF891A1E992C}" presName="text" presStyleLbl="fgAcc0" presStyleIdx="0" presStyleCnt="4">
        <dgm:presLayoutVars>
          <dgm:chPref val="3"/>
        </dgm:presLayoutVars>
      </dgm:prSet>
      <dgm:spPr/>
    </dgm:pt>
    <dgm:pt modelId="{4AD67099-600B-473E-B5F8-4CAC6CA17C61}" type="pres">
      <dgm:prSet presAssocID="{88FD49C5-C9A1-4444-B130-AF891A1E992C}" presName="hierChild2" presStyleCnt="0"/>
      <dgm:spPr/>
    </dgm:pt>
    <dgm:pt modelId="{4695B6F5-0870-4A43-8964-27349F3C7EDC}" type="pres">
      <dgm:prSet presAssocID="{F13C048A-1F10-4B4A-ABEC-A14F2F224D22}" presName="hierRoot1" presStyleCnt="0"/>
      <dgm:spPr/>
    </dgm:pt>
    <dgm:pt modelId="{2697EB08-7C99-45F7-A1CF-69B7C36ED2A8}" type="pres">
      <dgm:prSet presAssocID="{F13C048A-1F10-4B4A-ABEC-A14F2F224D22}" presName="composite" presStyleCnt="0"/>
      <dgm:spPr/>
    </dgm:pt>
    <dgm:pt modelId="{02C0EE07-F797-4AF2-B292-FD3516B94FCA}" type="pres">
      <dgm:prSet presAssocID="{F13C048A-1F10-4B4A-ABEC-A14F2F224D22}" presName="background" presStyleLbl="node0" presStyleIdx="1" presStyleCnt="4"/>
      <dgm:spPr/>
    </dgm:pt>
    <dgm:pt modelId="{084C1970-D22A-41AC-8A87-F7A7127925FE}" type="pres">
      <dgm:prSet presAssocID="{F13C048A-1F10-4B4A-ABEC-A14F2F224D22}" presName="text" presStyleLbl="fgAcc0" presStyleIdx="1" presStyleCnt="4">
        <dgm:presLayoutVars>
          <dgm:chPref val="3"/>
        </dgm:presLayoutVars>
      </dgm:prSet>
      <dgm:spPr/>
    </dgm:pt>
    <dgm:pt modelId="{BA25F053-6F6F-4F42-91AE-C5B5DF4C4D66}" type="pres">
      <dgm:prSet presAssocID="{F13C048A-1F10-4B4A-ABEC-A14F2F224D22}" presName="hierChild2" presStyleCnt="0"/>
      <dgm:spPr/>
    </dgm:pt>
    <dgm:pt modelId="{EAA6236E-7661-47CF-9E6E-88B328C746F4}" type="pres">
      <dgm:prSet presAssocID="{2FF6D1B1-9E61-434D-87C0-A83EE052D0C7}" presName="hierRoot1" presStyleCnt="0"/>
      <dgm:spPr/>
    </dgm:pt>
    <dgm:pt modelId="{3D25A212-DA41-4BE7-89EB-E6E4A7679375}" type="pres">
      <dgm:prSet presAssocID="{2FF6D1B1-9E61-434D-87C0-A83EE052D0C7}" presName="composite" presStyleCnt="0"/>
      <dgm:spPr/>
    </dgm:pt>
    <dgm:pt modelId="{D23800ED-3561-4573-9B87-A6527BE8C2E7}" type="pres">
      <dgm:prSet presAssocID="{2FF6D1B1-9E61-434D-87C0-A83EE052D0C7}" presName="background" presStyleLbl="node0" presStyleIdx="2" presStyleCnt="4"/>
      <dgm:spPr/>
    </dgm:pt>
    <dgm:pt modelId="{01288B8D-9CBF-4418-992F-488115656E08}" type="pres">
      <dgm:prSet presAssocID="{2FF6D1B1-9E61-434D-87C0-A83EE052D0C7}" presName="text" presStyleLbl="fgAcc0" presStyleIdx="2" presStyleCnt="4">
        <dgm:presLayoutVars>
          <dgm:chPref val="3"/>
        </dgm:presLayoutVars>
      </dgm:prSet>
      <dgm:spPr/>
    </dgm:pt>
    <dgm:pt modelId="{85A9571F-6580-4556-A5D6-246353CCA26C}" type="pres">
      <dgm:prSet presAssocID="{2FF6D1B1-9E61-434D-87C0-A83EE052D0C7}" presName="hierChild2" presStyleCnt="0"/>
      <dgm:spPr/>
    </dgm:pt>
    <dgm:pt modelId="{1FD2C618-1EBB-4E30-B40A-EFF3D84FB988}" type="pres">
      <dgm:prSet presAssocID="{EA3E261A-CBEB-4979-AFD7-C34E31D16BD5}" presName="hierRoot1" presStyleCnt="0"/>
      <dgm:spPr/>
    </dgm:pt>
    <dgm:pt modelId="{EFB8ACA2-82D0-43F8-8E74-AE4C2D142E9F}" type="pres">
      <dgm:prSet presAssocID="{EA3E261A-CBEB-4979-AFD7-C34E31D16BD5}" presName="composite" presStyleCnt="0"/>
      <dgm:spPr/>
    </dgm:pt>
    <dgm:pt modelId="{8CC0A234-0B23-4617-8D62-222D85705829}" type="pres">
      <dgm:prSet presAssocID="{EA3E261A-CBEB-4979-AFD7-C34E31D16BD5}" presName="background" presStyleLbl="node0" presStyleIdx="3" presStyleCnt="4"/>
      <dgm:spPr/>
    </dgm:pt>
    <dgm:pt modelId="{BC7305F3-C1F2-48A5-BA98-C31C30FB7C5F}" type="pres">
      <dgm:prSet presAssocID="{EA3E261A-CBEB-4979-AFD7-C34E31D16BD5}" presName="text" presStyleLbl="fgAcc0" presStyleIdx="3" presStyleCnt="4">
        <dgm:presLayoutVars>
          <dgm:chPref val="3"/>
        </dgm:presLayoutVars>
      </dgm:prSet>
      <dgm:spPr/>
    </dgm:pt>
    <dgm:pt modelId="{9EF7D587-27B0-4B38-B478-85E59E4D7095}" type="pres">
      <dgm:prSet presAssocID="{EA3E261A-CBEB-4979-AFD7-C34E31D16BD5}" presName="hierChild2" presStyleCnt="0"/>
      <dgm:spPr/>
    </dgm:pt>
  </dgm:ptLst>
  <dgm:cxnLst>
    <dgm:cxn modelId="{B33DA703-6AC0-4034-9EB4-822C525FC047}" srcId="{E9F9D7A8-268D-40B0-A2A5-57AE6C48B396}" destId="{EA3E261A-CBEB-4979-AFD7-C34E31D16BD5}" srcOrd="3" destOrd="0" parTransId="{175350C3-871E-4DC0-B334-1C35F1BDC3D6}" sibTransId="{91DB00D6-ABBD-4E3F-ABE0-7A35D54587F9}"/>
    <dgm:cxn modelId="{8BC18F5E-358D-4BC6-A044-904A366A0587}" type="presOf" srcId="{E9F9D7A8-268D-40B0-A2A5-57AE6C48B396}" destId="{DAE1C3B1-0A73-45EA-A253-9FC1962EB88E}" srcOrd="0" destOrd="0" presId="urn:microsoft.com/office/officeart/2005/8/layout/hierarchy1"/>
    <dgm:cxn modelId="{11A62149-F616-4BF8-BC62-2645FF107BFB}" srcId="{E9F9D7A8-268D-40B0-A2A5-57AE6C48B396}" destId="{2FF6D1B1-9E61-434D-87C0-A83EE052D0C7}" srcOrd="2" destOrd="0" parTransId="{ECD17A7D-D6F0-4F10-98E0-90A645817B40}" sibTransId="{15F6C45D-FBA4-43DF-8C11-441EABAA4C75}"/>
    <dgm:cxn modelId="{58709A7E-3F33-49D6-BE94-C358BF9ED8A0}" srcId="{E9F9D7A8-268D-40B0-A2A5-57AE6C48B396}" destId="{88FD49C5-C9A1-4444-B130-AF891A1E992C}" srcOrd="0" destOrd="0" parTransId="{382B0898-035A-4DAE-B73A-C5A26F09C39B}" sibTransId="{E15D910A-C8A4-4A6E-AF92-FD3BA9DD754F}"/>
    <dgm:cxn modelId="{D011CB7F-1AC9-484C-B3DD-CAA79AA45A4F}" type="presOf" srcId="{88FD49C5-C9A1-4444-B130-AF891A1E992C}" destId="{706ECA09-97B2-4565-865E-504C81F4AA09}" srcOrd="0" destOrd="0" presId="urn:microsoft.com/office/officeart/2005/8/layout/hierarchy1"/>
    <dgm:cxn modelId="{7537A9D3-27AF-4B18-9AFA-2C2F096C498E}" type="presOf" srcId="{EA3E261A-CBEB-4979-AFD7-C34E31D16BD5}" destId="{BC7305F3-C1F2-48A5-BA98-C31C30FB7C5F}" srcOrd="0" destOrd="0" presId="urn:microsoft.com/office/officeart/2005/8/layout/hierarchy1"/>
    <dgm:cxn modelId="{50D331DB-730E-4F9C-AD46-47497B182969}" srcId="{E9F9D7A8-268D-40B0-A2A5-57AE6C48B396}" destId="{F13C048A-1F10-4B4A-ABEC-A14F2F224D22}" srcOrd="1" destOrd="0" parTransId="{E9D3796E-5713-46F6-A6AF-A624875C5B4E}" sibTransId="{6E008FA3-C6A1-4C64-9BCC-F1FD4D3B9F58}"/>
    <dgm:cxn modelId="{BE21E5E1-C9FB-426B-835C-0408B6F6ED0B}" type="presOf" srcId="{F13C048A-1F10-4B4A-ABEC-A14F2F224D22}" destId="{084C1970-D22A-41AC-8A87-F7A7127925FE}" srcOrd="0" destOrd="0" presId="urn:microsoft.com/office/officeart/2005/8/layout/hierarchy1"/>
    <dgm:cxn modelId="{62C515F9-BF5C-4D89-8E28-45802204C2F9}" type="presOf" srcId="{2FF6D1B1-9E61-434D-87C0-A83EE052D0C7}" destId="{01288B8D-9CBF-4418-992F-488115656E08}" srcOrd="0" destOrd="0" presId="urn:microsoft.com/office/officeart/2005/8/layout/hierarchy1"/>
    <dgm:cxn modelId="{003B6B6B-37A6-4CA0-ADB4-DDFC0F4A2016}" type="presParOf" srcId="{DAE1C3B1-0A73-45EA-A253-9FC1962EB88E}" destId="{7ACB6970-23D6-403D-9631-D48E01BA88BD}" srcOrd="0" destOrd="0" presId="urn:microsoft.com/office/officeart/2005/8/layout/hierarchy1"/>
    <dgm:cxn modelId="{A390DD64-7D58-4046-A5B4-4705D99FDF0C}" type="presParOf" srcId="{7ACB6970-23D6-403D-9631-D48E01BA88BD}" destId="{6E4A45E9-2AAA-4A6F-A607-1A4D66A6E9BF}" srcOrd="0" destOrd="0" presId="urn:microsoft.com/office/officeart/2005/8/layout/hierarchy1"/>
    <dgm:cxn modelId="{997BBA27-2946-40E3-BDC7-06BCC64A17FE}" type="presParOf" srcId="{6E4A45E9-2AAA-4A6F-A607-1A4D66A6E9BF}" destId="{99C70469-AD6A-49EC-8DF9-5C844D728BE7}" srcOrd="0" destOrd="0" presId="urn:microsoft.com/office/officeart/2005/8/layout/hierarchy1"/>
    <dgm:cxn modelId="{9210DA47-F3B7-485E-BC4E-58AB289ED989}" type="presParOf" srcId="{6E4A45E9-2AAA-4A6F-A607-1A4D66A6E9BF}" destId="{706ECA09-97B2-4565-865E-504C81F4AA09}" srcOrd="1" destOrd="0" presId="urn:microsoft.com/office/officeart/2005/8/layout/hierarchy1"/>
    <dgm:cxn modelId="{72F9744B-0CF6-4021-B8D8-BB9DF3174425}" type="presParOf" srcId="{7ACB6970-23D6-403D-9631-D48E01BA88BD}" destId="{4AD67099-600B-473E-B5F8-4CAC6CA17C61}" srcOrd="1" destOrd="0" presId="urn:microsoft.com/office/officeart/2005/8/layout/hierarchy1"/>
    <dgm:cxn modelId="{87DB622F-BFE1-44B9-A94D-69CBACAD5BFF}" type="presParOf" srcId="{DAE1C3B1-0A73-45EA-A253-9FC1962EB88E}" destId="{4695B6F5-0870-4A43-8964-27349F3C7EDC}" srcOrd="1" destOrd="0" presId="urn:microsoft.com/office/officeart/2005/8/layout/hierarchy1"/>
    <dgm:cxn modelId="{9B920C7F-CA0E-41A2-AB1A-B1036188D089}" type="presParOf" srcId="{4695B6F5-0870-4A43-8964-27349F3C7EDC}" destId="{2697EB08-7C99-45F7-A1CF-69B7C36ED2A8}" srcOrd="0" destOrd="0" presId="urn:microsoft.com/office/officeart/2005/8/layout/hierarchy1"/>
    <dgm:cxn modelId="{C08A55ED-9DA9-4C3B-99D0-306358D0AF97}" type="presParOf" srcId="{2697EB08-7C99-45F7-A1CF-69B7C36ED2A8}" destId="{02C0EE07-F797-4AF2-B292-FD3516B94FCA}" srcOrd="0" destOrd="0" presId="urn:microsoft.com/office/officeart/2005/8/layout/hierarchy1"/>
    <dgm:cxn modelId="{1E25AE95-273A-45AE-BA9E-CEA3031B6A89}" type="presParOf" srcId="{2697EB08-7C99-45F7-A1CF-69B7C36ED2A8}" destId="{084C1970-D22A-41AC-8A87-F7A7127925FE}" srcOrd="1" destOrd="0" presId="urn:microsoft.com/office/officeart/2005/8/layout/hierarchy1"/>
    <dgm:cxn modelId="{90022AE3-B263-4651-A968-A2DC0268286C}" type="presParOf" srcId="{4695B6F5-0870-4A43-8964-27349F3C7EDC}" destId="{BA25F053-6F6F-4F42-91AE-C5B5DF4C4D66}" srcOrd="1" destOrd="0" presId="urn:microsoft.com/office/officeart/2005/8/layout/hierarchy1"/>
    <dgm:cxn modelId="{5C8CB105-019E-4259-8E11-1CFDA2A9E5C7}" type="presParOf" srcId="{DAE1C3B1-0A73-45EA-A253-9FC1962EB88E}" destId="{EAA6236E-7661-47CF-9E6E-88B328C746F4}" srcOrd="2" destOrd="0" presId="urn:microsoft.com/office/officeart/2005/8/layout/hierarchy1"/>
    <dgm:cxn modelId="{BCEC0913-DB90-4467-870A-1E5464D6AA6E}" type="presParOf" srcId="{EAA6236E-7661-47CF-9E6E-88B328C746F4}" destId="{3D25A212-DA41-4BE7-89EB-E6E4A7679375}" srcOrd="0" destOrd="0" presId="urn:microsoft.com/office/officeart/2005/8/layout/hierarchy1"/>
    <dgm:cxn modelId="{71D5DA5C-02D0-4D3F-AC5F-19201C8742CB}" type="presParOf" srcId="{3D25A212-DA41-4BE7-89EB-E6E4A7679375}" destId="{D23800ED-3561-4573-9B87-A6527BE8C2E7}" srcOrd="0" destOrd="0" presId="urn:microsoft.com/office/officeart/2005/8/layout/hierarchy1"/>
    <dgm:cxn modelId="{36B92671-68C0-498D-8A7B-5992BB9C2F99}" type="presParOf" srcId="{3D25A212-DA41-4BE7-89EB-E6E4A7679375}" destId="{01288B8D-9CBF-4418-992F-488115656E08}" srcOrd="1" destOrd="0" presId="urn:microsoft.com/office/officeart/2005/8/layout/hierarchy1"/>
    <dgm:cxn modelId="{6518F8A6-EF52-4AC8-87FD-547A2C340C2A}" type="presParOf" srcId="{EAA6236E-7661-47CF-9E6E-88B328C746F4}" destId="{85A9571F-6580-4556-A5D6-246353CCA26C}" srcOrd="1" destOrd="0" presId="urn:microsoft.com/office/officeart/2005/8/layout/hierarchy1"/>
    <dgm:cxn modelId="{26C28537-46B7-488D-B764-D9836F335C15}" type="presParOf" srcId="{DAE1C3B1-0A73-45EA-A253-9FC1962EB88E}" destId="{1FD2C618-1EBB-4E30-B40A-EFF3D84FB988}" srcOrd="3" destOrd="0" presId="urn:microsoft.com/office/officeart/2005/8/layout/hierarchy1"/>
    <dgm:cxn modelId="{A3D77CBD-9070-477A-9E55-641DF1C5A4AA}" type="presParOf" srcId="{1FD2C618-1EBB-4E30-B40A-EFF3D84FB988}" destId="{EFB8ACA2-82D0-43F8-8E74-AE4C2D142E9F}" srcOrd="0" destOrd="0" presId="urn:microsoft.com/office/officeart/2005/8/layout/hierarchy1"/>
    <dgm:cxn modelId="{A57971F5-ECAF-4B7D-9D9E-DD0BCE3DA79B}" type="presParOf" srcId="{EFB8ACA2-82D0-43F8-8E74-AE4C2D142E9F}" destId="{8CC0A234-0B23-4617-8D62-222D85705829}" srcOrd="0" destOrd="0" presId="urn:microsoft.com/office/officeart/2005/8/layout/hierarchy1"/>
    <dgm:cxn modelId="{19E9AC2B-A827-4068-8344-C3B5457056FA}" type="presParOf" srcId="{EFB8ACA2-82D0-43F8-8E74-AE4C2D142E9F}" destId="{BC7305F3-C1F2-48A5-BA98-C31C30FB7C5F}" srcOrd="1" destOrd="0" presId="urn:microsoft.com/office/officeart/2005/8/layout/hierarchy1"/>
    <dgm:cxn modelId="{923A741A-66B2-4991-A17F-9D7BE6526A35}" type="presParOf" srcId="{1FD2C618-1EBB-4E30-B40A-EFF3D84FB988}" destId="{9EF7D587-27B0-4B38-B478-85E59E4D709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CD0AC40-63EB-4934-8407-2768F0293C90}"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C8AFEDA3-71C1-4426-B106-DDBD45D07F45}">
      <dgm:prSet/>
      <dgm:spPr/>
      <dgm:t>
        <a:bodyPr/>
        <a:lstStyle/>
        <a:p>
          <a:r>
            <a:rPr lang="en-GB" dirty="0"/>
            <a:t>MBT joint formulation  document RF scale evidences  some move towards greater awareness and capacity to take on new learning. </a:t>
          </a:r>
          <a:endParaRPr lang="en-US" dirty="0"/>
        </a:p>
      </dgm:t>
    </dgm:pt>
    <dgm:pt modelId="{0347CE3B-0DF9-457A-B8B3-5FDAC8467469}" type="parTrans" cxnId="{35EA8FC9-DD18-4259-B2D1-847ADE70BB08}">
      <dgm:prSet/>
      <dgm:spPr/>
      <dgm:t>
        <a:bodyPr/>
        <a:lstStyle/>
        <a:p>
          <a:endParaRPr lang="en-US"/>
        </a:p>
      </dgm:t>
    </dgm:pt>
    <dgm:pt modelId="{C8EABC1F-D97F-4C22-B491-043957E9FD29}" type="sibTrans" cxnId="{35EA8FC9-DD18-4259-B2D1-847ADE70BB08}">
      <dgm:prSet/>
      <dgm:spPr/>
      <dgm:t>
        <a:bodyPr/>
        <a:lstStyle/>
        <a:p>
          <a:endParaRPr lang="en-US"/>
        </a:p>
      </dgm:t>
    </dgm:pt>
    <dgm:pt modelId="{9B469BA8-6BC0-4409-A463-13F4E5813A25}">
      <dgm:prSet/>
      <dgm:spPr/>
      <dgm:t>
        <a:bodyPr/>
        <a:lstStyle/>
        <a:p>
          <a:r>
            <a:rPr lang="en-GB" dirty="0"/>
            <a:t>Patient reported experience measures  PREM  after each cohort – discussed with service users independently . Responses  included  in qualitative data . </a:t>
          </a:r>
          <a:endParaRPr lang="en-US" dirty="0"/>
        </a:p>
      </dgm:t>
    </dgm:pt>
    <dgm:pt modelId="{A6353B55-C10A-43C6-9018-7BCEA9E6D44E}" type="parTrans" cxnId="{7D65F70F-76A5-42D5-865C-EDE0E128444B}">
      <dgm:prSet/>
      <dgm:spPr/>
      <dgm:t>
        <a:bodyPr/>
        <a:lstStyle/>
        <a:p>
          <a:endParaRPr lang="en-US"/>
        </a:p>
      </dgm:t>
    </dgm:pt>
    <dgm:pt modelId="{04B44FC4-5410-4404-8AD7-067A68AD5D1D}" type="sibTrans" cxnId="{7D65F70F-76A5-42D5-865C-EDE0E128444B}">
      <dgm:prSet/>
      <dgm:spPr/>
      <dgm:t>
        <a:bodyPr/>
        <a:lstStyle/>
        <a:p>
          <a:endParaRPr lang="en-US"/>
        </a:p>
      </dgm:t>
    </dgm:pt>
    <dgm:pt modelId="{CE231F12-86D3-4ABF-ACCB-5EF6372A8F71}">
      <dgm:prSet/>
      <dgm:spPr/>
      <dgm:t>
        <a:bodyPr/>
        <a:lstStyle/>
        <a:p>
          <a:r>
            <a:rPr lang="en-GB" dirty="0"/>
            <a:t>Combined art therapy  assessment and treatment measure CATSRS to graph  level of engagement over 6wk period   Discussed with service users independently.</a:t>
          </a:r>
          <a:endParaRPr lang="en-US" dirty="0"/>
        </a:p>
      </dgm:t>
    </dgm:pt>
    <dgm:pt modelId="{FEEFEBF9-A3E2-4BBF-9EA0-57BA31BF79CD}" type="parTrans" cxnId="{5668D12E-057D-4C46-B5E9-C781D55CC692}">
      <dgm:prSet/>
      <dgm:spPr/>
      <dgm:t>
        <a:bodyPr/>
        <a:lstStyle/>
        <a:p>
          <a:endParaRPr lang="en-US"/>
        </a:p>
      </dgm:t>
    </dgm:pt>
    <dgm:pt modelId="{A54F1EF5-7897-4B80-A224-632BA72E152A}" type="sibTrans" cxnId="{5668D12E-057D-4C46-B5E9-C781D55CC692}">
      <dgm:prSet/>
      <dgm:spPr/>
      <dgm:t>
        <a:bodyPr/>
        <a:lstStyle/>
        <a:p>
          <a:endParaRPr lang="en-US"/>
        </a:p>
      </dgm:t>
    </dgm:pt>
    <dgm:pt modelId="{9DA74090-16B4-448D-9DA0-B07AB52A1B32}">
      <dgm:prSet/>
      <dgm:spPr/>
      <dgm:t>
        <a:bodyPr/>
        <a:lstStyle/>
        <a:p>
          <a:r>
            <a:rPr lang="en-GB" dirty="0"/>
            <a:t>Feedback and check in about group process  at the end of sessions  </a:t>
          </a:r>
          <a:endParaRPr lang="en-US" dirty="0"/>
        </a:p>
      </dgm:t>
    </dgm:pt>
    <dgm:pt modelId="{2188AE7C-5A3D-4E05-A5C3-C2227E4667D3}" type="parTrans" cxnId="{016A3F57-F85D-42E3-9B5A-D868E4425C36}">
      <dgm:prSet/>
      <dgm:spPr/>
      <dgm:t>
        <a:bodyPr/>
        <a:lstStyle/>
        <a:p>
          <a:endParaRPr lang="en-US"/>
        </a:p>
      </dgm:t>
    </dgm:pt>
    <dgm:pt modelId="{94011D1E-798C-41D2-9737-E5F3C43B7E94}" type="sibTrans" cxnId="{016A3F57-F85D-42E3-9B5A-D868E4425C36}">
      <dgm:prSet/>
      <dgm:spPr/>
      <dgm:t>
        <a:bodyPr/>
        <a:lstStyle/>
        <a:p>
          <a:endParaRPr lang="en-US"/>
        </a:p>
      </dgm:t>
    </dgm:pt>
    <dgm:pt modelId="{3B515332-CE49-4254-96D7-8536CDAA0FCE}">
      <dgm:prSet/>
      <dgm:spPr/>
      <dgm:t>
        <a:bodyPr/>
        <a:lstStyle/>
        <a:p>
          <a:r>
            <a:rPr lang="en-GB" dirty="0"/>
            <a:t>Goal Based outcome measures – group goals will be discussed and agreed  in group </a:t>
          </a:r>
          <a:endParaRPr lang="en-US" dirty="0"/>
        </a:p>
      </dgm:t>
    </dgm:pt>
    <dgm:pt modelId="{F8BCC979-FC74-45B6-B82B-B4DEE970F367}" type="parTrans" cxnId="{9EF0941A-F4A0-4BC2-B0F2-76A251A42367}">
      <dgm:prSet/>
      <dgm:spPr/>
      <dgm:t>
        <a:bodyPr/>
        <a:lstStyle/>
        <a:p>
          <a:endParaRPr lang="en-US"/>
        </a:p>
      </dgm:t>
    </dgm:pt>
    <dgm:pt modelId="{F8AA8E52-C577-43D2-B596-834E77E598EB}" type="sibTrans" cxnId="{9EF0941A-F4A0-4BC2-B0F2-76A251A42367}">
      <dgm:prSet/>
      <dgm:spPr/>
      <dgm:t>
        <a:bodyPr/>
        <a:lstStyle/>
        <a:p>
          <a:endParaRPr lang="en-US"/>
        </a:p>
      </dgm:t>
    </dgm:pt>
    <dgm:pt modelId="{26DBD216-4EF6-4BE7-8117-A1284C610D18}" type="pres">
      <dgm:prSet presAssocID="{6CD0AC40-63EB-4934-8407-2768F0293C90}" presName="vert0" presStyleCnt="0">
        <dgm:presLayoutVars>
          <dgm:dir/>
          <dgm:animOne val="branch"/>
          <dgm:animLvl val="lvl"/>
        </dgm:presLayoutVars>
      </dgm:prSet>
      <dgm:spPr/>
    </dgm:pt>
    <dgm:pt modelId="{6CA5891B-D56F-488B-8F4C-21500CD81984}" type="pres">
      <dgm:prSet presAssocID="{C8AFEDA3-71C1-4426-B106-DDBD45D07F45}" presName="thickLine" presStyleLbl="alignNode1" presStyleIdx="0" presStyleCnt="5"/>
      <dgm:spPr/>
    </dgm:pt>
    <dgm:pt modelId="{5E3AF2AE-9A0C-4EE3-9297-22D18461B2AF}" type="pres">
      <dgm:prSet presAssocID="{C8AFEDA3-71C1-4426-B106-DDBD45D07F45}" presName="horz1" presStyleCnt="0"/>
      <dgm:spPr/>
    </dgm:pt>
    <dgm:pt modelId="{6B88B6D9-F08C-4CB0-8261-ED882B1A54E6}" type="pres">
      <dgm:prSet presAssocID="{C8AFEDA3-71C1-4426-B106-DDBD45D07F45}" presName="tx1" presStyleLbl="revTx" presStyleIdx="0" presStyleCnt="5"/>
      <dgm:spPr/>
    </dgm:pt>
    <dgm:pt modelId="{CA097C3A-7BB8-45A8-ADE8-163CD830A012}" type="pres">
      <dgm:prSet presAssocID="{C8AFEDA3-71C1-4426-B106-DDBD45D07F45}" presName="vert1" presStyleCnt="0"/>
      <dgm:spPr/>
    </dgm:pt>
    <dgm:pt modelId="{68CBE1AA-11D1-4789-B331-AAF43E6EE3CB}" type="pres">
      <dgm:prSet presAssocID="{9B469BA8-6BC0-4409-A463-13F4E5813A25}" presName="thickLine" presStyleLbl="alignNode1" presStyleIdx="1" presStyleCnt="5"/>
      <dgm:spPr/>
    </dgm:pt>
    <dgm:pt modelId="{AFD23BB6-6C64-4363-A128-D122D68A36D6}" type="pres">
      <dgm:prSet presAssocID="{9B469BA8-6BC0-4409-A463-13F4E5813A25}" presName="horz1" presStyleCnt="0"/>
      <dgm:spPr/>
    </dgm:pt>
    <dgm:pt modelId="{65C9C050-277D-4D8F-8072-3E20A5898B74}" type="pres">
      <dgm:prSet presAssocID="{9B469BA8-6BC0-4409-A463-13F4E5813A25}" presName="tx1" presStyleLbl="revTx" presStyleIdx="1" presStyleCnt="5"/>
      <dgm:spPr/>
    </dgm:pt>
    <dgm:pt modelId="{44DF7710-26C4-4C07-AC60-F2D10BD5A494}" type="pres">
      <dgm:prSet presAssocID="{9B469BA8-6BC0-4409-A463-13F4E5813A25}" presName="vert1" presStyleCnt="0"/>
      <dgm:spPr/>
    </dgm:pt>
    <dgm:pt modelId="{6A071D02-0931-4B40-AA16-E5F261CF1F5C}" type="pres">
      <dgm:prSet presAssocID="{CE231F12-86D3-4ABF-ACCB-5EF6372A8F71}" presName="thickLine" presStyleLbl="alignNode1" presStyleIdx="2" presStyleCnt="5"/>
      <dgm:spPr/>
    </dgm:pt>
    <dgm:pt modelId="{F96F3D82-54E0-4266-BA8C-FCC297312C5B}" type="pres">
      <dgm:prSet presAssocID="{CE231F12-86D3-4ABF-ACCB-5EF6372A8F71}" presName="horz1" presStyleCnt="0"/>
      <dgm:spPr/>
    </dgm:pt>
    <dgm:pt modelId="{BC00433E-274D-4833-B29B-C9FBFF7A907B}" type="pres">
      <dgm:prSet presAssocID="{CE231F12-86D3-4ABF-ACCB-5EF6372A8F71}" presName="tx1" presStyleLbl="revTx" presStyleIdx="2" presStyleCnt="5"/>
      <dgm:spPr/>
    </dgm:pt>
    <dgm:pt modelId="{B49FE26F-9CC3-4078-A548-258163C82785}" type="pres">
      <dgm:prSet presAssocID="{CE231F12-86D3-4ABF-ACCB-5EF6372A8F71}" presName="vert1" presStyleCnt="0"/>
      <dgm:spPr/>
    </dgm:pt>
    <dgm:pt modelId="{E72EF0C1-610B-445A-A7A4-50C5AF1C24FA}" type="pres">
      <dgm:prSet presAssocID="{9DA74090-16B4-448D-9DA0-B07AB52A1B32}" presName="thickLine" presStyleLbl="alignNode1" presStyleIdx="3" presStyleCnt="5"/>
      <dgm:spPr/>
    </dgm:pt>
    <dgm:pt modelId="{4CDD2A95-76DC-4E8A-A10C-9B52A96B0836}" type="pres">
      <dgm:prSet presAssocID="{9DA74090-16B4-448D-9DA0-B07AB52A1B32}" presName="horz1" presStyleCnt="0"/>
      <dgm:spPr/>
    </dgm:pt>
    <dgm:pt modelId="{60312F91-A412-41B6-880F-180BA4C95F34}" type="pres">
      <dgm:prSet presAssocID="{9DA74090-16B4-448D-9DA0-B07AB52A1B32}" presName="tx1" presStyleLbl="revTx" presStyleIdx="3" presStyleCnt="5"/>
      <dgm:spPr/>
    </dgm:pt>
    <dgm:pt modelId="{27FF9DCC-DA51-4A35-A81C-815AD8F2CF01}" type="pres">
      <dgm:prSet presAssocID="{9DA74090-16B4-448D-9DA0-B07AB52A1B32}" presName="vert1" presStyleCnt="0"/>
      <dgm:spPr/>
    </dgm:pt>
    <dgm:pt modelId="{BB01B229-CCE6-4C66-AFC2-214620F45A40}" type="pres">
      <dgm:prSet presAssocID="{3B515332-CE49-4254-96D7-8536CDAA0FCE}" presName="thickLine" presStyleLbl="alignNode1" presStyleIdx="4" presStyleCnt="5"/>
      <dgm:spPr/>
    </dgm:pt>
    <dgm:pt modelId="{5032B577-DCF4-436A-9EE0-188D8D0555B1}" type="pres">
      <dgm:prSet presAssocID="{3B515332-CE49-4254-96D7-8536CDAA0FCE}" presName="horz1" presStyleCnt="0"/>
      <dgm:spPr/>
    </dgm:pt>
    <dgm:pt modelId="{09923E67-A66D-455A-B28A-FFC8C78EFD2A}" type="pres">
      <dgm:prSet presAssocID="{3B515332-CE49-4254-96D7-8536CDAA0FCE}" presName="tx1" presStyleLbl="revTx" presStyleIdx="4" presStyleCnt="5"/>
      <dgm:spPr/>
    </dgm:pt>
    <dgm:pt modelId="{9D96692B-2169-4C22-8575-77217D0E66D3}" type="pres">
      <dgm:prSet presAssocID="{3B515332-CE49-4254-96D7-8536CDAA0FCE}" presName="vert1" presStyleCnt="0"/>
      <dgm:spPr/>
    </dgm:pt>
  </dgm:ptLst>
  <dgm:cxnLst>
    <dgm:cxn modelId="{7D65F70F-76A5-42D5-865C-EDE0E128444B}" srcId="{6CD0AC40-63EB-4934-8407-2768F0293C90}" destId="{9B469BA8-6BC0-4409-A463-13F4E5813A25}" srcOrd="1" destOrd="0" parTransId="{A6353B55-C10A-43C6-9018-7BCEA9E6D44E}" sibTransId="{04B44FC4-5410-4404-8AD7-067A68AD5D1D}"/>
    <dgm:cxn modelId="{9EF0941A-F4A0-4BC2-B0F2-76A251A42367}" srcId="{6CD0AC40-63EB-4934-8407-2768F0293C90}" destId="{3B515332-CE49-4254-96D7-8536CDAA0FCE}" srcOrd="4" destOrd="0" parTransId="{F8BCC979-FC74-45B6-B82B-B4DEE970F367}" sibTransId="{F8AA8E52-C577-43D2-B596-834E77E598EB}"/>
    <dgm:cxn modelId="{3D70CA24-F277-4800-8590-8EB0523960B7}" type="presOf" srcId="{CE231F12-86D3-4ABF-ACCB-5EF6372A8F71}" destId="{BC00433E-274D-4833-B29B-C9FBFF7A907B}" srcOrd="0" destOrd="0" presId="urn:microsoft.com/office/officeart/2008/layout/LinedList"/>
    <dgm:cxn modelId="{5668D12E-057D-4C46-B5E9-C781D55CC692}" srcId="{6CD0AC40-63EB-4934-8407-2768F0293C90}" destId="{CE231F12-86D3-4ABF-ACCB-5EF6372A8F71}" srcOrd="2" destOrd="0" parTransId="{FEEFEBF9-A3E2-4BBF-9EA0-57BA31BF79CD}" sibTransId="{A54F1EF5-7897-4B80-A224-632BA72E152A}"/>
    <dgm:cxn modelId="{2217855B-C41E-43B2-B5CD-8883AF0A3A1E}" type="presOf" srcId="{6CD0AC40-63EB-4934-8407-2768F0293C90}" destId="{26DBD216-4EF6-4BE7-8117-A1284C610D18}" srcOrd="0" destOrd="0" presId="urn:microsoft.com/office/officeart/2008/layout/LinedList"/>
    <dgm:cxn modelId="{016A3F57-F85D-42E3-9B5A-D868E4425C36}" srcId="{6CD0AC40-63EB-4934-8407-2768F0293C90}" destId="{9DA74090-16B4-448D-9DA0-B07AB52A1B32}" srcOrd="3" destOrd="0" parTransId="{2188AE7C-5A3D-4E05-A5C3-C2227E4667D3}" sibTransId="{94011D1E-798C-41D2-9737-E5F3C43B7E94}"/>
    <dgm:cxn modelId="{3BDA1E9E-F0F2-445E-AE7E-F2161102B51C}" type="presOf" srcId="{9B469BA8-6BC0-4409-A463-13F4E5813A25}" destId="{65C9C050-277D-4D8F-8072-3E20A5898B74}" srcOrd="0" destOrd="0" presId="urn:microsoft.com/office/officeart/2008/layout/LinedList"/>
    <dgm:cxn modelId="{B87550B0-7389-4B64-99AB-A72FF2C4600C}" type="presOf" srcId="{3B515332-CE49-4254-96D7-8536CDAA0FCE}" destId="{09923E67-A66D-455A-B28A-FFC8C78EFD2A}" srcOrd="0" destOrd="0" presId="urn:microsoft.com/office/officeart/2008/layout/LinedList"/>
    <dgm:cxn modelId="{67DC79BA-40A2-4843-8BE3-088316080765}" type="presOf" srcId="{9DA74090-16B4-448D-9DA0-B07AB52A1B32}" destId="{60312F91-A412-41B6-880F-180BA4C95F34}" srcOrd="0" destOrd="0" presId="urn:microsoft.com/office/officeart/2008/layout/LinedList"/>
    <dgm:cxn modelId="{25B59CC3-C680-4140-8A1F-CA0C3E685C6F}" type="presOf" srcId="{C8AFEDA3-71C1-4426-B106-DDBD45D07F45}" destId="{6B88B6D9-F08C-4CB0-8261-ED882B1A54E6}" srcOrd="0" destOrd="0" presId="urn:microsoft.com/office/officeart/2008/layout/LinedList"/>
    <dgm:cxn modelId="{35EA8FC9-DD18-4259-B2D1-847ADE70BB08}" srcId="{6CD0AC40-63EB-4934-8407-2768F0293C90}" destId="{C8AFEDA3-71C1-4426-B106-DDBD45D07F45}" srcOrd="0" destOrd="0" parTransId="{0347CE3B-0DF9-457A-B8B3-5FDAC8467469}" sibTransId="{C8EABC1F-D97F-4C22-B491-043957E9FD29}"/>
    <dgm:cxn modelId="{6873A3A9-32F9-4329-A54A-194F8CA9155D}" type="presParOf" srcId="{26DBD216-4EF6-4BE7-8117-A1284C610D18}" destId="{6CA5891B-D56F-488B-8F4C-21500CD81984}" srcOrd="0" destOrd="0" presId="urn:microsoft.com/office/officeart/2008/layout/LinedList"/>
    <dgm:cxn modelId="{5124FDDF-5D26-4A28-9866-D0E27C7B6B45}" type="presParOf" srcId="{26DBD216-4EF6-4BE7-8117-A1284C610D18}" destId="{5E3AF2AE-9A0C-4EE3-9297-22D18461B2AF}" srcOrd="1" destOrd="0" presId="urn:microsoft.com/office/officeart/2008/layout/LinedList"/>
    <dgm:cxn modelId="{60825272-E12B-48B8-B403-22791F67773A}" type="presParOf" srcId="{5E3AF2AE-9A0C-4EE3-9297-22D18461B2AF}" destId="{6B88B6D9-F08C-4CB0-8261-ED882B1A54E6}" srcOrd="0" destOrd="0" presId="urn:microsoft.com/office/officeart/2008/layout/LinedList"/>
    <dgm:cxn modelId="{AF468277-4E52-474C-8B3E-B9E88C838449}" type="presParOf" srcId="{5E3AF2AE-9A0C-4EE3-9297-22D18461B2AF}" destId="{CA097C3A-7BB8-45A8-ADE8-163CD830A012}" srcOrd="1" destOrd="0" presId="urn:microsoft.com/office/officeart/2008/layout/LinedList"/>
    <dgm:cxn modelId="{99BD275C-423B-447B-8998-26F36AE98BD4}" type="presParOf" srcId="{26DBD216-4EF6-4BE7-8117-A1284C610D18}" destId="{68CBE1AA-11D1-4789-B331-AAF43E6EE3CB}" srcOrd="2" destOrd="0" presId="urn:microsoft.com/office/officeart/2008/layout/LinedList"/>
    <dgm:cxn modelId="{2BF602B9-5E92-4811-A3A4-368A701465F3}" type="presParOf" srcId="{26DBD216-4EF6-4BE7-8117-A1284C610D18}" destId="{AFD23BB6-6C64-4363-A128-D122D68A36D6}" srcOrd="3" destOrd="0" presId="urn:microsoft.com/office/officeart/2008/layout/LinedList"/>
    <dgm:cxn modelId="{00446B8A-AEDB-44B1-A879-EEA3A0EAA4E6}" type="presParOf" srcId="{AFD23BB6-6C64-4363-A128-D122D68A36D6}" destId="{65C9C050-277D-4D8F-8072-3E20A5898B74}" srcOrd="0" destOrd="0" presId="urn:microsoft.com/office/officeart/2008/layout/LinedList"/>
    <dgm:cxn modelId="{2011765B-98E8-48F7-BF54-9D1E63E13D40}" type="presParOf" srcId="{AFD23BB6-6C64-4363-A128-D122D68A36D6}" destId="{44DF7710-26C4-4C07-AC60-F2D10BD5A494}" srcOrd="1" destOrd="0" presId="urn:microsoft.com/office/officeart/2008/layout/LinedList"/>
    <dgm:cxn modelId="{7E88F8A9-B13D-4C1A-8C0E-FBAFF3C08AC5}" type="presParOf" srcId="{26DBD216-4EF6-4BE7-8117-A1284C610D18}" destId="{6A071D02-0931-4B40-AA16-E5F261CF1F5C}" srcOrd="4" destOrd="0" presId="urn:microsoft.com/office/officeart/2008/layout/LinedList"/>
    <dgm:cxn modelId="{05017202-D463-4944-B5CC-3EE25B356293}" type="presParOf" srcId="{26DBD216-4EF6-4BE7-8117-A1284C610D18}" destId="{F96F3D82-54E0-4266-BA8C-FCC297312C5B}" srcOrd="5" destOrd="0" presId="urn:microsoft.com/office/officeart/2008/layout/LinedList"/>
    <dgm:cxn modelId="{EC9284DC-A043-45D5-B6AC-2155F6201F57}" type="presParOf" srcId="{F96F3D82-54E0-4266-BA8C-FCC297312C5B}" destId="{BC00433E-274D-4833-B29B-C9FBFF7A907B}" srcOrd="0" destOrd="0" presId="urn:microsoft.com/office/officeart/2008/layout/LinedList"/>
    <dgm:cxn modelId="{C3B6837E-3675-4EA2-93FA-29DEAA7CB13F}" type="presParOf" srcId="{F96F3D82-54E0-4266-BA8C-FCC297312C5B}" destId="{B49FE26F-9CC3-4078-A548-258163C82785}" srcOrd="1" destOrd="0" presId="urn:microsoft.com/office/officeart/2008/layout/LinedList"/>
    <dgm:cxn modelId="{E8575173-B78B-4AE2-9AB6-926486A67FAF}" type="presParOf" srcId="{26DBD216-4EF6-4BE7-8117-A1284C610D18}" destId="{E72EF0C1-610B-445A-A7A4-50C5AF1C24FA}" srcOrd="6" destOrd="0" presId="urn:microsoft.com/office/officeart/2008/layout/LinedList"/>
    <dgm:cxn modelId="{A44F0BD1-FA77-4451-AD9A-7602EF39C1BF}" type="presParOf" srcId="{26DBD216-4EF6-4BE7-8117-A1284C610D18}" destId="{4CDD2A95-76DC-4E8A-A10C-9B52A96B0836}" srcOrd="7" destOrd="0" presId="urn:microsoft.com/office/officeart/2008/layout/LinedList"/>
    <dgm:cxn modelId="{0CE682CE-9E14-44A6-8638-220FAC1BA809}" type="presParOf" srcId="{4CDD2A95-76DC-4E8A-A10C-9B52A96B0836}" destId="{60312F91-A412-41B6-880F-180BA4C95F34}" srcOrd="0" destOrd="0" presId="urn:microsoft.com/office/officeart/2008/layout/LinedList"/>
    <dgm:cxn modelId="{570E31F4-AAA9-4CF6-9A6D-C8EDFF5E39EA}" type="presParOf" srcId="{4CDD2A95-76DC-4E8A-A10C-9B52A96B0836}" destId="{27FF9DCC-DA51-4A35-A81C-815AD8F2CF01}" srcOrd="1" destOrd="0" presId="urn:microsoft.com/office/officeart/2008/layout/LinedList"/>
    <dgm:cxn modelId="{21B6BEBA-5A0B-4129-B5B5-201732EE2D46}" type="presParOf" srcId="{26DBD216-4EF6-4BE7-8117-A1284C610D18}" destId="{BB01B229-CCE6-4C66-AFC2-214620F45A40}" srcOrd="8" destOrd="0" presId="urn:microsoft.com/office/officeart/2008/layout/LinedList"/>
    <dgm:cxn modelId="{D685C457-0C21-4D04-AF6E-2C930C1DC525}" type="presParOf" srcId="{26DBD216-4EF6-4BE7-8117-A1284C610D18}" destId="{5032B577-DCF4-436A-9EE0-188D8D0555B1}" srcOrd="9" destOrd="0" presId="urn:microsoft.com/office/officeart/2008/layout/LinedList"/>
    <dgm:cxn modelId="{67957553-25EA-47E9-A333-15506EF4EEB8}" type="presParOf" srcId="{5032B577-DCF4-436A-9EE0-188D8D0555B1}" destId="{09923E67-A66D-455A-B28A-FFC8C78EFD2A}" srcOrd="0" destOrd="0" presId="urn:microsoft.com/office/officeart/2008/layout/LinedList"/>
    <dgm:cxn modelId="{48DB7501-59FA-48D9-8EBC-381487457064}" type="presParOf" srcId="{5032B577-DCF4-436A-9EE0-188D8D0555B1}" destId="{9D96692B-2169-4C22-8575-77217D0E66D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D89CBF-AA03-47EE-9FB9-1169A8C7F38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5A43C33-DA82-4053-B667-7410CBABDC42}">
      <dgm:prSet/>
      <dgm:spPr/>
      <dgm:t>
        <a:bodyPr/>
        <a:lstStyle/>
        <a:p>
          <a:r>
            <a:rPr lang="en-GB"/>
            <a:t>Bandura and the importance of similarity in social learning:</a:t>
          </a:r>
          <a:endParaRPr lang="en-US"/>
        </a:p>
      </dgm:t>
    </dgm:pt>
    <dgm:pt modelId="{74E82C82-8441-4AC6-B450-51CB06ED962C}" type="parTrans" cxnId="{D7E88889-58DA-4784-8BB6-16760DF5BEDC}">
      <dgm:prSet/>
      <dgm:spPr/>
      <dgm:t>
        <a:bodyPr/>
        <a:lstStyle/>
        <a:p>
          <a:endParaRPr lang="en-US"/>
        </a:p>
      </dgm:t>
    </dgm:pt>
    <dgm:pt modelId="{77754AA4-D336-4955-8EE4-00DA0B2E9BFC}" type="sibTrans" cxnId="{D7E88889-58DA-4784-8BB6-16760DF5BEDC}">
      <dgm:prSet/>
      <dgm:spPr/>
      <dgm:t>
        <a:bodyPr/>
        <a:lstStyle/>
        <a:p>
          <a:endParaRPr lang="en-US"/>
        </a:p>
      </dgm:t>
    </dgm:pt>
    <dgm:pt modelId="{5E09076C-9957-4E20-ADE0-FBBB6D93EB2D}">
      <dgm:prSet/>
      <dgm:spPr/>
      <dgm:t>
        <a:bodyPr/>
        <a:lstStyle/>
        <a:p>
          <a:r>
            <a:rPr lang="en-GB"/>
            <a:t>Similarity may be especially influential if uncertain about performance capabilities, self-doubts about performing well</a:t>
          </a:r>
          <a:endParaRPr lang="en-US"/>
        </a:p>
      </dgm:t>
    </dgm:pt>
    <dgm:pt modelId="{7611CF28-FE1F-4561-910C-C1EE226C0A3E}" type="parTrans" cxnId="{38563237-F837-4531-B9AA-986F27E720AD}">
      <dgm:prSet/>
      <dgm:spPr/>
      <dgm:t>
        <a:bodyPr/>
        <a:lstStyle/>
        <a:p>
          <a:endParaRPr lang="en-US"/>
        </a:p>
      </dgm:t>
    </dgm:pt>
    <dgm:pt modelId="{8D57CC6C-380D-415C-BCCD-7D29246F047D}" type="sibTrans" cxnId="{38563237-F837-4531-B9AA-986F27E720AD}">
      <dgm:prSet/>
      <dgm:spPr/>
      <dgm:t>
        <a:bodyPr/>
        <a:lstStyle/>
        <a:p>
          <a:endParaRPr lang="en-US"/>
        </a:p>
      </dgm:t>
    </dgm:pt>
    <dgm:pt modelId="{3CDDF8B8-259F-4321-8E21-E41C28DC9308}">
      <dgm:prSet/>
      <dgm:spPr/>
      <dgm:t>
        <a:bodyPr/>
        <a:lstStyle/>
        <a:p>
          <a:r>
            <a:rPr lang="en-GB"/>
            <a:t>Vicarious reinforcement: other patient demonstrating certain behaviours gets praise or even achieves discharge </a:t>
          </a:r>
          <a:endParaRPr lang="en-US"/>
        </a:p>
      </dgm:t>
    </dgm:pt>
    <dgm:pt modelId="{7474D186-F90C-43BD-AA50-91C3DE871EDC}" type="parTrans" cxnId="{A80F896C-5203-4189-8BE6-9499255A7486}">
      <dgm:prSet/>
      <dgm:spPr/>
      <dgm:t>
        <a:bodyPr/>
        <a:lstStyle/>
        <a:p>
          <a:endParaRPr lang="en-US"/>
        </a:p>
      </dgm:t>
    </dgm:pt>
    <dgm:pt modelId="{D847E640-50E5-4088-91D2-27A9BF106377}" type="sibTrans" cxnId="{A80F896C-5203-4189-8BE6-9499255A7486}">
      <dgm:prSet/>
      <dgm:spPr/>
      <dgm:t>
        <a:bodyPr/>
        <a:lstStyle/>
        <a:p>
          <a:endParaRPr lang="en-US"/>
        </a:p>
      </dgm:t>
    </dgm:pt>
    <dgm:pt modelId="{CCB67B67-3200-43F3-AC58-56070700B114}">
      <dgm:prSet/>
      <dgm:spPr/>
      <dgm:t>
        <a:bodyPr/>
        <a:lstStyle/>
        <a:p>
          <a:r>
            <a:rPr lang="en-GB"/>
            <a:t>Conversely observing models perform prohibited activities without negative consequences could (theoretically) lead to imitation of these </a:t>
          </a:r>
          <a:endParaRPr lang="en-US"/>
        </a:p>
      </dgm:t>
    </dgm:pt>
    <dgm:pt modelId="{A3AA4E9B-8746-4B88-B944-740D117377FC}" type="parTrans" cxnId="{F68F7249-A521-4DA5-B772-3A5B99EC9293}">
      <dgm:prSet/>
      <dgm:spPr/>
      <dgm:t>
        <a:bodyPr/>
        <a:lstStyle/>
        <a:p>
          <a:endParaRPr lang="en-US"/>
        </a:p>
      </dgm:t>
    </dgm:pt>
    <dgm:pt modelId="{75C9B32D-A444-461E-98DF-E4CD25F09AA8}" type="sibTrans" cxnId="{F68F7249-A521-4DA5-B772-3A5B99EC9293}">
      <dgm:prSet/>
      <dgm:spPr/>
      <dgm:t>
        <a:bodyPr/>
        <a:lstStyle/>
        <a:p>
          <a:endParaRPr lang="en-US"/>
        </a:p>
      </dgm:t>
    </dgm:pt>
    <dgm:pt modelId="{78F2AA3E-0F46-41CD-9FB4-C8FDE0AE8886}" type="pres">
      <dgm:prSet presAssocID="{85D89CBF-AA03-47EE-9FB9-1169A8C7F38E}" presName="linear" presStyleCnt="0">
        <dgm:presLayoutVars>
          <dgm:animLvl val="lvl"/>
          <dgm:resizeHandles val="exact"/>
        </dgm:presLayoutVars>
      </dgm:prSet>
      <dgm:spPr/>
    </dgm:pt>
    <dgm:pt modelId="{0C165D4D-903B-414B-900B-C990B2CD2127}" type="pres">
      <dgm:prSet presAssocID="{B5A43C33-DA82-4053-B667-7410CBABDC42}" presName="parentText" presStyleLbl="node1" presStyleIdx="0" presStyleCnt="4">
        <dgm:presLayoutVars>
          <dgm:chMax val="0"/>
          <dgm:bulletEnabled val="1"/>
        </dgm:presLayoutVars>
      </dgm:prSet>
      <dgm:spPr/>
    </dgm:pt>
    <dgm:pt modelId="{EF029DA3-BBD4-447D-AD61-0D5213190E83}" type="pres">
      <dgm:prSet presAssocID="{77754AA4-D336-4955-8EE4-00DA0B2E9BFC}" presName="spacer" presStyleCnt="0"/>
      <dgm:spPr/>
    </dgm:pt>
    <dgm:pt modelId="{06DE7810-2D16-40CC-9E6A-51D516A613DC}" type="pres">
      <dgm:prSet presAssocID="{5E09076C-9957-4E20-ADE0-FBBB6D93EB2D}" presName="parentText" presStyleLbl="node1" presStyleIdx="1" presStyleCnt="4">
        <dgm:presLayoutVars>
          <dgm:chMax val="0"/>
          <dgm:bulletEnabled val="1"/>
        </dgm:presLayoutVars>
      </dgm:prSet>
      <dgm:spPr/>
    </dgm:pt>
    <dgm:pt modelId="{3D122EDB-4EEE-4271-85B7-CD83865FC8F2}" type="pres">
      <dgm:prSet presAssocID="{8D57CC6C-380D-415C-BCCD-7D29246F047D}" presName="spacer" presStyleCnt="0"/>
      <dgm:spPr/>
    </dgm:pt>
    <dgm:pt modelId="{5A4E712D-779B-42FF-ADDF-EBA2D9FD9611}" type="pres">
      <dgm:prSet presAssocID="{3CDDF8B8-259F-4321-8E21-E41C28DC9308}" presName="parentText" presStyleLbl="node1" presStyleIdx="2" presStyleCnt="4">
        <dgm:presLayoutVars>
          <dgm:chMax val="0"/>
          <dgm:bulletEnabled val="1"/>
        </dgm:presLayoutVars>
      </dgm:prSet>
      <dgm:spPr/>
    </dgm:pt>
    <dgm:pt modelId="{7AD28F52-94AA-4B13-A4F5-5B9C1FCF3C6E}" type="pres">
      <dgm:prSet presAssocID="{D847E640-50E5-4088-91D2-27A9BF106377}" presName="spacer" presStyleCnt="0"/>
      <dgm:spPr/>
    </dgm:pt>
    <dgm:pt modelId="{27BA9E8A-0D14-4457-BCDB-03A63830DA8D}" type="pres">
      <dgm:prSet presAssocID="{CCB67B67-3200-43F3-AC58-56070700B114}" presName="parentText" presStyleLbl="node1" presStyleIdx="3" presStyleCnt="4">
        <dgm:presLayoutVars>
          <dgm:chMax val="0"/>
          <dgm:bulletEnabled val="1"/>
        </dgm:presLayoutVars>
      </dgm:prSet>
      <dgm:spPr/>
    </dgm:pt>
  </dgm:ptLst>
  <dgm:cxnLst>
    <dgm:cxn modelId="{608DF214-8C88-4582-B4C3-115DBD78F69F}" type="presOf" srcId="{3CDDF8B8-259F-4321-8E21-E41C28DC9308}" destId="{5A4E712D-779B-42FF-ADDF-EBA2D9FD9611}" srcOrd="0" destOrd="0" presId="urn:microsoft.com/office/officeart/2005/8/layout/vList2"/>
    <dgm:cxn modelId="{93F0E728-67B2-483A-8C59-6277353BD842}" type="presOf" srcId="{85D89CBF-AA03-47EE-9FB9-1169A8C7F38E}" destId="{78F2AA3E-0F46-41CD-9FB4-C8FDE0AE8886}" srcOrd="0" destOrd="0" presId="urn:microsoft.com/office/officeart/2005/8/layout/vList2"/>
    <dgm:cxn modelId="{38563237-F837-4531-B9AA-986F27E720AD}" srcId="{85D89CBF-AA03-47EE-9FB9-1169A8C7F38E}" destId="{5E09076C-9957-4E20-ADE0-FBBB6D93EB2D}" srcOrd="1" destOrd="0" parTransId="{7611CF28-FE1F-4561-910C-C1EE226C0A3E}" sibTransId="{8D57CC6C-380D-415C-BCCD-7D29246F047D}"/>
    <dgm:cxn modelId="{F68F7249-A521-4DA5-B772-3A5B99EC9293}" srcId="{85D89CBF-AA03-47EE-9FB9-1169A8C7F38E}" destId="{CCB67B67-3200-43F3-AC58-56070700B114}" srcOrd="3" destOrd="0" parTransId="{A3AA4E9B-8746-4B88-B944-740D117377FC}" sibTransId="{75C9B32D-A444-461E-98DF-E4CD25F09AA8}"/>
    <dgm:cxn modelId="{A80F896C-5203-4189-8BE6-9499255A7486}" srcId="{85D89CBF-AA03-47EE-9FB9-1169A8C7F38E}" destId="{3CDDF8B8-259F-4321-8E21-E41C28DC9308}" srcOrd="2" destOrd="0" parTransId="{7474D186-F90C-43BD-AA50-91C3DE871EDC}" sibTransId="{D847E640-50E5-4088-91D2-27A9BF106377}"/>
    <dgm:cxn modelId="{EE9E6F83-9233-4E8F-A1F7-7B4A143FEE69}" type="presOf" srcId="{CCB67B67-3200-43F3-AC58-56070700B114}" destId="{27BA9E8A-0D14-4457-BCDB-03A63830DA8D}" srcOrd="0" destOrd="0" presId="urn:microsoft.com/office/officeart/2005/8/layout/vList2"/>
    <dgm:cxn modelId="{2B152F89-F5B8-4178-BF92-63F348DE62AC}" type="presOf" srcId="{5E09076C-9957-4E20-ADE0-FBBB6D93EB2D}" destId="{06DE7810-2D16-40CC-9E6A-51D516A613DC}" srcOrd="0" destOrd="0" presId="urn:microsoft.com/office/officeart/2005/8/layout/vList2"/>
    <dgm:cxn modelId="{D7E88889-58DA-4784-8BB6-16760DF5BEDC}" srcId="{85D89CBF-AA03-47EE-9FB9-1169A8C7F38E}" destId="{B5A43C33-DA82-4053-B667-7410CBABDC42}" srcOrd="0" destOrd="0" parTransId="{74E82C82-8441-4AC6-B450-51CB06ED962C}" sibTransId="{77754AA4-D336-4955-8EE4-00DA0B2E9BFC}"/>
    <dgm:cxn modelId="{F8DF15A0-E36D-4BCF-8F25-EAB3B3B808C0}" type="presOf" srcId="{B5A43C33-DA82-4053-B667-7410CBABDC42}" destId="{0C165D4D-903B-414B-900B-C990B2CD2127}" srcOrd="0" destOrd="0" presId="urn:microsoft.com/office/officeart/2005/8/layout/vList2"/>
    <dgm:cxn modelId="{55A16C68-80A6-4E24-A1D3-D8D7E5895270}" type="presParOf" srcId="{78F2AA3E-0F46-41CD-9FB4-C8FDE0AE8886}" destId="{0C165D4D-903B-414B-900B-C990B2CD2127}" srcOrd="0" destOrd="0" presId="urn:microsoft.com/office/officeart/2005/8/layout/vList2"/>
    <dgm:cxn modelId="{ABF00F00-9704-4705-8C51-131375F9AE55}" type="presParOf" srcId="{78F2AA3E-0F46-41CD-9FB4-C8FDE0AE8886}" destId="{EF029DA3-BBD4-447D-AD61-0D5213190E83}" srcOrd="1" destOrd="0" presId="urn:microsoft.com/office/officeart/2005/8/layout/vList2"/>
    <dgm:cxn modelId="{382FA13D-E3D8-45D0-A2A2-E321BA50337F}" type="presParOf" srcId="{78F2AA3E-0F46-41CD-9FB4-C8FDE0AE8886}" destId="{06DE7810-2D16-40CC-9E6A-51D516A613DC}" srcOrd="2" destOrd="0" presId="urn:microsoft.com/office/officeart/2005/8/layout/vList2"/>
    <dgm:cxn modelId="{2D9579BD-04D5-4BB9-B5E9-93D6B6258124}" type="presParOf" srcId="{78F2AA3E-0F46-41CD-9FB4-C8FDE0AE8886}" destId="{3D122EDB-4EEE-4271-85B7-CD83865FC8F2}" srcOrd="3" destOrd="0" presId="urn:microsoft.com/office/officeart/2005/8/layout/vList2"/>
    <dgm:cxn modelId="{5CE40DC1-DA18-42B2-AA8A-0637043A416B}" type="presParOf" srcId="{78F2AA3E-0F46-41CD-9FB4-C8FDE0AE8886}" destId="{5A4E712D-779B-42FF-ADDF-EBA2D9FD9611}" srcOrd="4" destOrd="0" presId="urn:microsoft.com/office/officeart/2005/8/layout/vList2"/>
    <dgm:cxn modelId="{F4365882-CD28-4798-9D3E-608521E1CBE3}" type="presParOf" srcId="{78F2AA3E-0F46-41CD-9FB4-C8FDE0AE8886}" destId="{7AD28F52-94AA-4B13-A4F5-5B9C1FCF3C6E}" srcOrd="5" destOrd="0" presId="urn:microsoft.com/office/officeart/2005/8/layout/vList2"/>
    <dgm:cxn modelId="{1E332148-F325-4424-8528-CF15A89FB58D}" type="presParOf" srcId="{78F2AA3E-0F46-41CD-9FB4-C8FDE0AE8886}" destId="{27BA9E8A-0D14-4457-BCDB-03A63830DA8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D25D37-C5B8-47F3-BEA9-3675811C8FBB}" type="doc">
      <dgm:prSet loTypeId="urn:microsoft.com/office/officeart/2005/8/layout/default#1" loCatId="list" qsTypeId="urn:microsoft.com/office/officeart/2005/8/quickstyle/simple1" qsCatId="simple" csTypeId="urn:microsoft.com/office/officeart/2005/8/colors/accent1_2" csCatId="accent1"/>
      <dgm:spPr/>
      <dgm:t>
        <a:bodyPr/>
        <a:lstStyle/>
        <a:p>
          <a:endParaRPr lang="en-US"/>
        </a:p>
      </dgm:t>
    </dgm:pt>
    <dgm:pt modelId="{08E0028A-DFB1-4CB0-9562-0E7377F61785}">
      <dgm:prSet/>
      <dgm:spPr/>
      <dgm:t>
        <a:bodyPr/>
        <a:lstStyle/>
        <a:p>
          <a:r>
            <a:rPr lang="en-GB"/>
            <a:t>Breakfast</a:t>
          </a:r>
          <a:endParaRPr lang="en-US"/>
        </a:p>
      </dgm:t>
    </dgm:pt>
    <dgm:pt modelId="{A8A822C4-3B7E-4000-977F-22F7F0AE0044}" type="parTrans" cxnId="{DE334EFF-A68D-4754-8844-FFF8C2841427}">
      <dgm:prSet/>
      <dgm:spPr/>
      <dgm:t>
        <a:bodyPr/>
        <a:lstStyle/>
        <a:p>
          <a:endParaRPr lang="en-US"/>
        </a:p>
      </dgm:t>
    </dgm:pt>
    <dgm:pt modelId="{1ED00709-1A5B-4C92-8589-D21C1886ACB0}" type="sibTrans" cxnId="{DE334EFF-A68D-4754-8844-FFF8C2841427}">
      <dgm:prSet/>
      <dgm:spPr/>
      <dgm:t>
        <a:bodyPr/>
        <a:lstStyle/>
        <a:p>
          <a:endParaRPr lang="en-US"/>
        </a:p>
      </dgm:t>
    </dgm:pt>
    <dgm:pt modelId="{5B765DDD-7591-4D83-B742-55668AE99CC7}">
      <dgm:prSet/>
      <dgm:spPr/>
      <dgm:t>
        <a:bodyPr/>
        <a:lstStyle/>
        <a:p>
          <a:r>
            <a:rPr lang="en-GB"/>
            <a:t>Mens baking</a:t>
          </a:r>
          <a:endParaRPr lang="en-US"/>
        </a:p>
      </dgm:t>
    </dgm:pt>
    <dgm:pt modelId="{B3DD9283-79A0-473F-8301-5F83BE7DDBD3}" type="parTrans" cxnId="{1B23D9C8-D19F-4D01-8583-39D30F3811CB}">
      <dgm:prSet/>
      <dgm:spPr/>
      <dgm:t>
        <a:bodyPr/>
        <a:lstStyle/>
        <a:p>
          <a:endParaRPr lang="en-US"/>
        </a:p>
      </dgm:t>
    </dgm:pt>
    <dgm:pt modelId="{4972FF79-8D61-4EC8-BA8E-6FB6478BC167}" type="sibTrans" cxnId="{1B23D9C8-D19F-4D01-8583-39D30F3811CB}">
      <dgm:prSet/>
      <dgm:spPr/>
      <dgm:t>
        <a:bodyPr/>
        <a:lstStyle/>
        <a:p>
          <a:endParaRPr lang="en-US"/>
        </a:p>
      </dgm:t>
    </dgm:pt>
    <dgm:pt modelId="{C6CEA9B2-D08D-4EF0-AD62-D012C971418D}">
      <dgm:prSet/>
      <dgm:spPr/>
      <dgm:t>
        <a:bodyPr/>
        <a:lstStyle/>
        <a:p>
          <a:r>
            <a:rPr lang="en-GB"/>
            <a:t>Curry club</a:t>
          </a:r>
          <a:endParaRPr lang="en-US"/>
        </a:p>
      </dgm:t>
    </dgm:pt>
    <dgm:pt modelId="{95532C42-7D1B-4D70-B1BE-1A73F572CA8B}" type="parTrans" cxnId="{482D8079-A724-4570-BB51-2E4ECBDA4316}">
      <dgm:prSet/>
      <dgm:spPr/>
      <dgm:t>
        <a:bodyPr/>
        <a:lstStyle/>
        <a:p>
          <a:endParaRPr lang="en-US"/>
        </a:p>
      </dgm:t>
    </dgm:pt>
    <dgm:pt modelId="{A816AB6E-A3BD-437B-BB3D-AA1A3AC24050}" type="sibTrans" cxnId="{482D8079-A724-4570-BB51-2E4ECBDA4316}">
      <dgm:prSet/>
      <dgm:spPr/>
      <dgm:t>
        <a:bodyPr/>
        <a:lstStyle/>
        <a:p>
          <a:endParaRPr lang="en-US"/>
        </a:p>
      </dgm:t>
    </dgm:pt>
    <dgm:pt modelId="{02DB33F0-DEA1-4348-ACFB-976FC662AC35}">
      <dgm:prSet/>
      <dgm:spPr/>
      <dgm:t>
        <a:bodyPr/>
        <a:lstStyle/>
        <a:p>
          <a:r>
            <a:rPr lang="en-GB"/>
            <a:t>Collaborations with Art Link</a:t>
          </a:r>
          <a:endParaRPr lang="en-US"/>
        </a:p>
      </dgm:t>
    </dgm:pt>
    <dgm:pt modelId="{97C06D2B-C91F-464E-9B95-CCAE7FAB51E9}" type="parTrans" cxnId="{B96CD3EB-97AF-468E-A55F-BD3B4B001B9C}">
      <dgm:prSet/>
      <dgm:spPr/>
      <dgm:t>
        <a:bodyPr/>
        <a:lstStyle/>
        <a:p>
          <a:endParaRPr lang="en-US"/>
        </a:p>
      </dgm:t>
    </dgm:pt>
    <dgm:pt modelId="{300FD889-888E-48C3-97F2-D83D5B52DAE2}" type="sibTrans" cxnId="{B96CD3EB-97AF-468E-A55F-BD3B4B001B9C}">
      <dgm:prSet/>
      <dgm:spPr/>
      <dgm:t>
        <a:bodyPr/>
        <a:lstStyle/>
        <a:p>
          <a:endParaRPr lang="en-US"/>
        </a:p>
      </dgm:t>
    </dgm:pt>
    <dgm:pt modelId="{C549C7CA-1F5A-4618-95E6-5106E91F5D3E}">
      <dgm:prSet/>
      <dgm:spPr/>
      <dgm:t>
        <a:bodyPr/>
        <a:lstStyle/>
        <a:p>
          <a:r>
            <a:rPr lang="en-GB"/>
            <a:t>Music appreciation</a:t>
          </a:r>
          <a:endParaRPr lang="en-US"/>
        </a:p>
      </dgm:t>
    </dgm:pt>
    <dgm:pt modelId="{1F9430F7-3727-48E5-A4AE-CD7DF89B52A5}" type="parTrans" cxnId="{EC638B91-8C62-417F-8474-AEF99DE3BEA2}">
      <dgm:prSet/>
      <dgm:spPr/>
      <dgm:t>
        <a:bodyPr/>
        <a:lstStyle/>
        <a:p>
          <a:endParaRPr lang="en-US"/>
        </a:p>
      </dgm:t>
    </dgm:pt>
    <dgm:pt modelId="{33BA5C2A-DF7F-4877-B6CB-6F86306B7A87}" type="sibTrans" cxnId="{EC638B91-8C62-417F-8474-AEF99DE3BEA2}">
      <dgm:prSet/>
      <dgm:spPr/>
      <dgm:t>
        <a:bodyPr/>
        <a:lstStyle/>
        <a:p>
          <a:endParaRPr lang="en-US"/>
        </a:p>
      </dgm:t>
    </dgm:pt>
    <dgm:pt modelId="{B08AF227-6194-4490-A481-64128D0B060B}">
      <dgm:prSet/>
      <dgm:spPr/>
      <dgm:t>
        <a:bodyPr/>
        <a:lstStyle/>
        <a:p>
          <a:r>
            <a:rPr lang="en-GB"/>
            <a:t>Newspapers / current affairs</a:t>
          </a:r>
          <a:endParaRPr lang="en-US"/>
        </a:p>
      </dgm:t>
    </dgm:pt>
    <dgm:pt modelId="{FC8D209D-DD03-4219-97AC-7F21A15FEA7B}" type="parTrans" cxnId="{ADCB58D9-67EA-4346-BD2A-CA4B668589D1}">
      <dgm:prSet/>
      <dgm:spPr/>
      <dgm:t>
        <a:bodyPr/>
        <a:lstStyle/>
        <a:p>
          <a:endParaRPr lang="en-US"/>
        </a:p>
      </dgm:t>
    </dgm:pt>
    <dgm:pt modelId="{ABF4C5ED-46F5-4DD1-B7A6-478C6E4A41FA}" type="sibTrans" cxnId="{ADCB58D9-67EA-4346-BD2A-CA4B668589D1}">
      <dgm:prSet/>
      <dgm:spPr/>
      <dgm:t>
        <a:bodyPr/>
        <a:lstStyle/>
        <a:p>
          <a:endParaRPr lang="en-US"/>
        </a:p>
      </dgm:t>
    </dgm:pt>
    <dgm:pt modelId="{C80DF0A6-57DE-42B3-B8E8-A181C90A21D1}">
      <dgm:prSet/>
      <dgm:spPr/>
      <dgm:t>
        <a:bodyPr/>
        <a:lstStyle/>
        <a:p>
          <a:r>
            <a:rPr lang="en-GB"/>
            <a:t>Points of view forum</a:t>
          </a:r>
          <a:endParaRPr lang="en-US"/>
        </a:p>
      </dgm:t>
    </dgm:pt>
    <dgm:pt modelId="{F4A0F99A-883E-4366-BE48-402307B72933}" type="parTrans" cxnId="{28B87011-769B-4EE9-BF05-640B7D9BC0C0}">
      <dgm:prSet/>
      <dgm:spPr/>
      <dgm:t>
        <a:bodyPr/>
        <a:lstStyle/>
        <a:p>
          <a:endParaRPr lang="en-US"/>
        </a:p>
      </dgm:t>
    </dgm:pt>
    <dgm:pt modelId="{8E719AC5-6911-4C6E-A982-295A9BC93736}" type="sibTrans" cxnId="{28B87011-769B-4EE9-BF05-640B7D9BC0C0}">
      <dgm:prSet/>
      <dgm:spPr/>
      <dgm:t>
        <a:bodyPr/>
        <a:lstStyle/>
        <a:p>
          <a:endParaRPr lang="en-US"/>
        </a:p>
      </dgm:t>
    </dgm:pt>
    <dgm:pt modelId="{D00D1ADC-F701-4417-B9DD-7AADDC9A0EA7}">
      <dgm:prSet/>
      <dgm:spPr/>
      <dgm:t>
        <a:bodyPr/>
        <a:lstStyle/>
        <a:p>
          <a:r>
            <a:rPr lang="en-GB"/>
            <a:t>Brain injury education</a:t>
          </a:r>
          <a:endParaRPr lang="en-US"/>
        </a:p>
      </dgm:t>
    </dgm:pt>
    <dgm:pt modelId="{E685499B-A979-4AA7-8984-2FB0648672A8}" type="parTrans" cxnId="{08A46EE7-1373-41D9-A7D5-0FB2830A93F4}">
      <dgm:prSet/>
      <dgm:spPr/>
      <dgm:t>
        <a:bodyPr/>
        <a:lstStyle/>
        <a:p>
          <a:endParaRPr lang="en-US"/>
        </a:p>
      </dgm:t>
    </dgm:pt>
    <dgm:pt modelId="{66AF4C99-1CF2-41E5-A4D6-BDBA5324B4C7}" type="sibTrans" cxnId="{08A46EE7-1373-41D9-A7D5-0FB2830A93F4}">
      <dgm:prSet/>
      <dgm:spPr/>
      <dgm:t>
        <a:bodyPr/>
        <a:lstStyle/>
        <a:p>
          <a:endParaRPr lang="en-US"/>
        </a:p>
      </dgm:t>
    </dgm:pt>
    <dgm:pt modelId="{9CE2A440-60C0-43B3-AD9F-5E497C024D11}">
      <dgm:prSet/>
      <dgm:spPr/>
      <dgm:t>
        <a:bodyPr/>
        <a:lstStyle/>
        <a:p>
          <a:r>
            <a:rPr lang="en-GB"/>
            <a:t>Art / craft / model building</a:t>
          </a:r>
          <a:endParaRPr lang="en-US"/>
        </a:p>
      </dgm:t>
    </dgm:pt>
    <dgm:pt modelId="{4BE0ADD2-91C9-4A77-9E08-C44CF781F1D4}" type="parTrans" cxnId="{8C563FDA-A4D4-48E5-B533-B557E05411DB}">
      <dgm:prSet/>
      <dgm:spPr/>
      <dgm:t>
        <a:bodyPr/>
        <a:lstStyle/>
        <a:p>
          <a:endParaRPr lang="en-US"/>
        </a:p>
      </dgm:t>
    </dgm:pt>
    <dgm:pt modelId="{5EE742C3-DB1D-4BF6-B7B1-39DF9A0EE23F}" type="sibTrans" cxnId="{8C563FDA-A4D4-48E5-B533-B557E05411DB}">
      <dgm:prSet/>
      <dgm:spPr/>
      <dgm:t>
        <a:bodyPr/>
        <a:lstStyle/>
        <a:p>
          <a:endParaRPr lang="en-US"/>
        </a:p>
      </dgm:t>
    </dgm:pt>
    <dgm:pt modelId="{F562CE5E-ED1E-4D37-A9A4-366179522C50}">
      <dgm:prSet/>
      <dgm:spPr/>
      <dgm:t>
        <a:bodyPr/>
        <a:lstStyle/>
        <a:p>
          <a:r>
            <a:rPr lang="en-GB"/>
            <a:t>Photography</a:t>
          </a:r>
          <a:endParaRPr lang="en-US"/>
        </a:p>
      </dgm:t>
    </dgm:pt>
    <dgm:pt modelId="{B1C7679B-24B9-4835-BE2F-053D9AC24566}" type="parTrans" cxnId="{CC758C5F-5AA7-44DC-B921-FAE46255BF65}">
      <dgm:prSet/>
      <dgm:spPr/>
      <dgm:t>
        <a:bodyPr/>
        <a:lstStyle/>
        <a:p>
          <a:endParaRPr lang="en-US"/>
        </a:p>
      </dgm:t>
    </dgm:pt>
    <dgm:pt modelId="{AADC4603-8A6D-4A2B-9518-2F00C9E35C7D}" type="sibTrans" cxnId="{CC758C5F-5AA7-44DC-B921-FAE46255BF65}">
      <dgm:prSet/>
      <dgm:spPr/>
      <dgm:t>
        <a:bodyPr/>
        <a:lstStyle/>
        <a:p>
          <a:endParaRPr lang="en-US"/>
        </a:p>
      </dgm:t>
    </dgm:pt>
    <dgm:pt modelId="{23BFA5E8-DE0B-43DB-8EB6-5AF3AF402336}">
      <dgm:prSet/>
      <dgm:spPr/>
      <dgm:t>
        <a:bodyPr/>
        <a:lstStyle/>
        <a:p>
          <a:r>
            <a:rPr lang="en-GB"/>
            <a:t>Work skills</a:t>
          </a:r>
          <a:endParaRPr lang="en-US"/>
        </a:p>
      </dgm:t>
    </dgm:pt>
    <dgm:pt modelId="{47B8D03E-7E4F-433C-8A17-A9A8718B1289}" type="parTrans" cxnId="{0A283F49-8606-48AF-94B1-2139A6AD5149}">
      <dgm:prSet/>
      <dgm:spPr/>
      <dgm:t>
        <a:bodyPr/>
        <a:lstStyle/>
        <a:p>
          <a:endParaRPr lang="en-US"/>
        </a:p>
      </dgm:t>
    </dgm:pt>
    <dgm:pt modelId="{DA1B7536-8CE4-4FA5-B877-59983E392611}" type="sibTrans" cxnId="{0A283F49-8606-48AF-94B1-2139A6AD5149}">
      <dgm:prSet/>
      <dgm:spPr/>
      <dgm:t>
        <a:bodyPr/>
        <a:lstStyle/>
        <a:p>
          <a:endParaRPr lang="en-US"/>
        </a:p>
      </dgm:t>
    </dgm:pt>
    <dgm:pt modelId="{BAFBF98B-0DF3-4AAC-B841-686D9491C7F0}">
      <dgm:prSet/>
      <dgm:spPr/>
      <dgm:t>
        <a:bodyPr/>
        <a:lstStyle/>
        <a:p>
          <a:r>
            <a:rPr lang="en-GB"/>
            <a:t>Gardening</a:t>
          </a:r>
          <a:endParaRPr lang="en-US"/>
        </a:p>
      </dgm:t>
    </dgm:pt>
    <dgm:pt modelId="{9C19FA3F-6860-418A-AEC7-B63837DA49FA}" type="parTrans" cxnId="{F0701D70-CFEE-4B5C-8CED-EA1F773F0ABC}">
      <dgm:prSet/>
      <dgm:spPr/>
      <dgm:t>
        <a:bodyPr/>
        <a:lstStyle/>
        <a:p>
          <a:endParaRPr lang="en-US"/>
        </a:p>
      </dgm:t>
    </dgm:pt>
    <dgm:pt modelId="{5D5EA6CE-EE03-4A46-A496-BE4B47A43BCA}" type="sibTrans" cxnId="{F0701D70-CFEE-4B5C-8CED-EA1F773F0ABC}">
      <dgm:prSet/>
      <dgm:spPr/>
      <dgm:t>
        <a:bodyPr/>
        <a:lstStyle/>
        <a:p>
          <a:endParaRPr lang="en-US"/>
        </a:p>
      </dgm:t>
    </dgm:pt>
    <dgm:pt modelId="{8ADB0855-FAA7-4ED8-AD97-E7A458272000}">
      <dgm:prSet/>
      <dgm:spPr/>
      <dgm:t>
        <a:bodyPr/>
        <a:lstStyle/>
        <a:p>
          <a:r>
            <a:rPr lang="en-GB"/>
            <a:t>Active Minds - Quiz / cognitive thinking games</a:t>
          </a:r>
          <a:endParaRPr lang="en-US"/>
        </a:p>
      </dgm:t>
    </dgm:pt>
    <dgm:pt modelId="{76C2B2C1-ED8E-41CC-AC43-E92438C9A2E3}" type="parTrans" cxnId="{104EB154-9F81-43BA-BE58-0F47CC43DBBD}">
      <dgm:prSet/>
      <dgm:spPr/>
      <dgm:t>
        <a:bodyPr/>
        <a:lstStyle/>
        <a:p>
          <a:endParaRPr lang="en-US"/>
        </a:p>
      </dgm:t>
    </dgm:pt>
    <dgm:pt modelId="{016C2201-6CC3-44A4-8C3A-0DB5D4A1F6BE}" type="sibTrans" cxnId="{104EB154-9F81-43BA-BE58-0F47CC43DBBD}">
      <dgm:prSet/>
      <dgm:spPr/>
      <dgm:t>
        <a:bodyPr/>
        <a:lstStyle/>
        <a:p>
          <a:endParaRPr lang="en-US"/>
        </a:p>
      </dgm:t>
    </dgm:pt>
    <dgm:pt modelId="{6C38D1CE-B34B-4595-B355-D0BC6A2BB61E}">
      <dgm:prSet/>
      <dgm:spPr/>
      <dgm:t>
        <a:bodyPr/>
        <a:lstStyle/>
        <a:p>
          <a:r>
            <a:rPr lang="en-GB"/>
            <a:t>Active Bodies – active games / bike rides</a:t>
          </a:r>
          <a:endParaRPr lang="en-US"/>
        </a:p>
      </dgm:t>
    </dgm:pt>
    <dgm:pt modelId="{03E3CC03-260C-4D01-9E63-11D54C6CC909}" type="parTrans" cxnId="{19F3987B-FFD3-4745-8951-B5A6D3A8F6DE}">
      <dgm:prSet/>
      <dgm:spPr/>
      <dgm:t>
        <a:bodyPr/>
        <a:lstStyle/>
        <a:p>
          <a:endParaRPr lang="en-US"/>
        </a:p>
      </dgm:t>
    </dgm:pt>
    <dgm:pt modelId="{3C4519C7-51C2-46B1-8030-38EB876345E7}" type="sibTrans" cxnId="{19F3987B-FFD3-4745-8951-B5A6D3A8F6DE}">
      <dgm:prSet/>
      <dgm:spPr/>
      <dgm:t>
        <a:bodyPr/>
        <a:lstStyle/>
        <a:p>
          <a:endParaRPr lang="en-US"/>
        </a:p>
      </dgm:t>
    </dgm:pt>
    <dgm:pt modelId="{00549631-FED8-4B4E-BA8E-17D52DC57D22}">
      <dgm:prSet/>
      <dgm:spPr/>
      <dgm:t>
        <a:bodyPr/>
        <a:lstStyle/>
        <a:p>
          <a:r>
            <a:rPr lang="en-GB"/>
            <a:t>Walking</a:t>
          </a:r>
          <a:endParaRPr lang="en-US"/>
        </a:p>
      </dgm:t>
    </dgm:pt>
    <dgm:pt modelId="{60A22262-2E19-4671-9475-07DC21435087}" type="parTrans" cxnId="{B4C9AC44-5516-4CB9-836A-52D3A81F20EB}">
      <dgm:prSet/>
      <dgm:spPr/>
      <dgm:t>
        <a:bodyPr/>
        <a:lstStyle/>
        <a:p>
          <a:endParaRPr lang="en-US"/>
        </a:p>
      </dgm:t>
    </dgm:pt>
    <dgm:pt modelId="{374AB6AF-1DE4-44DF-AB1B-49818F5D2BBC}" type="sibTrans" cxnId="{B4C9AC44-5516-4CB9-836A-52D3A81F20EB}">
      <dgm:prSet/>
      <dgm:spPr/>
      <dgm:t>
        <a:bodyPr/>
        <a:lstStyle/>
        <a:p>
          <a:endParaRPr lang="en-US"/>
        </a:p>
      </dgm:t>
    </dgm:pt>
    <dgm:pt modelId="{50954F0C-8A6B-4A29-B1F0-3935AF817D43}">
      <dgm:prSet/>
      <dgm:spPr/>
      <dgm:t>
        <a:bodyPr/>
        <a:lstStyle/>
        <a:p>
          <a:r>
            <a:rPr lang="en-GB"/>
            <a:t>Swimming</a:t>
          </a:r>
          <a:endParaRPr lang="en-US"/>
        </a:p>
      </dgm:t>
    </dgm:pt>
    <dgm:pt modelId="{E0FAE86C-A9F6-4221-B7C1-B0892FB6796B}" type="parTrans" cxnId="{5201F4C6-6B07-43B0-96B1-20CB189856C2}">
      <dgm:prSet/>
      <dgm:spPr/>
      <dgm:t>
        <a:bodyPr/>
        <a:lstStyle/>
        <a:p>
          <a:endParaRPr lang="en-US"/>
        </a:p>
      </dgm:t>
    </dgm:pt>
    <dgm:pt modelId="{80948D36-4E90-4957-BC46-52C501C9868E}" type="sibTrans" cxnId="{5201F4C6-6B07-43B0-96B1-20CB189856C2}">
      <dgm:prSet/>
      <dgm:spPr/>
      <dgm:t>
        <a:bodyPr/>
        <a:lstStyle/>
        <a:p>
          <a:endParaRPr lang="en-US"/>
        </a:p>
      </dgm:t>
    </dgm:pt>
    <dgm:pt modelId="{3800DC6B-3214-4692-B6EA-B8A48315C5A7}">
      <dgm:prSet/>
      <dgm:spPr/>
      <dgm:t>
        <a:bodyPr/>
        <a:lstStyle/>
        <a:p>
          <a:r>
            <a:rPr lang="en-GB"/>
            <a:t>Communication with SLT</a:t>
          </a:r>
          <a:endParaRPr lang="en-US"/>
        </a:p>
      </dgm:t>
    </dgm:pt>
    <dgm:pt modelId="{7322810B-5C18-4A66-B606-585E30C80A83}" type="parTrans" cxnId="{D203F990-4550-4BF7-B35A-358FE551DE3E}">
      <dgm:prSet/>
      <dgm:spPr/>
      <dgm:t>
        <a:bodyPr/>
        <a:lstStyle/>
        <a:p>
          <a:endParaRPr lang="en-US"/>
        </a:p>
      </dgm:t>
    </dgm:pt>
    <dgm:pt modelId="{C537A5CD-A3E2-46A2-86CC-3FE819C11528}" type="sibTrans" cxnId="{D203F990-4550-4BF7-B35A-358FE551DE3E}">
      <dgm:prSet/>
      <dgm:spPr/>
      <dgm:t>
        <a:bodyPr/>
        <a:lstStyle/>
        <a:p>
          <a:endParaRPr lang="en-US"/>
        </a:p>
      </dgm:t>
    </dgm:pt>
    <dgm:pt modelId="{852689C9-E559-459C-93E6-AEB1A2775B3F}">
      <dgm:prSet/>
      <dgm:spPr/>
      <dgm:t>
        <a:bodyPr/>
        <a:lstStyle/>
        <a:p>
          <a:r>
            <a:rPr lang="en-GB"/>
            <a:t>Smoothie making and tasting</a:t>
          </a:r>
          <a:endParaRPr lang="en-US"/>
        </a:p>
      </dgm:t>
    </dgm:pt>
    <dgm:pt modelId="{984F1096-58EE-4D76-BD72-A9D551C8A7A4}" type="parTrans" cxnId="{2B8E4D66-3FEA-4293-9D3D-1606193B1D5A}">
      <dgm:prSet/>
      <dgm:spPr/>
      <dgm:t>
        <a:bodyPr/>
        <a:lstStyle/>
        <a:p>
          <a:endParaRPr lang="en-US"/>
        </a:p>
      </dgm:t>
    </dgm:pt>
    <dgm:pt modelId="{54E1AC39-E6D4-4C7A-81C0-FC31C99515FC}" type="sibTrans" cxnId="{2B8E4D66-3FEA-4293-9D3D-1606193B1D5A}">
      <dgm:prSet/>
      <dgm:spPr/>
      <dgm:t>
        <a:bodyPr/>
        <a:lstStyle/>
        <a:p>
          <a:endParaRPr lang="en-US"/>
        </a:p>
      </dgm:t>
    </dgm:pt>
    <dgm:pt modelId="{E95FBBB9-ACBD-4F61-8915-2A64B04F8F6F}">
      <dgm:prSet/>
      <dgm:spPr/>
      <dgm:t>
        <a:bodyPr/>
        <a:lstStyle/>
        <a:p>
          <a:r>
            <a:rPr lang="en-GB"/>
            <a:t>Events preparation</a:t>
          </a:r>
          <a:endParaRPr lang="en-US"/>
        </a:p>
      </dgm:t>
    </dgm:pt>
    <dgm:pt modelId="{B1818CA3-525A-48BE-92C1-5E6580675CA6}" type="parTrans" cxnId="{E5FB4C5E-446B-4E60-AC67-A1CBEDAB6A23}">
      <dgm:prSet/>
      <dgm:spPr/>
      <dgm:t>
        <a:bodyPr/>
        <a:lstStyle/>
        <a:p>
          <a:endParaRPr lang="en-US"/>
        </a:p>
      </dgm:t>
    </dgm:pt>
    <dgm:pt modelId="{E846714D-9F8D-4BF5-89E4-8D0154AB40C7}" type="sibTrans" cxnId="{E5FB4C5E-446B-4E60-AC67-A1CBEDAB6A23}">
      <dgm:prSet/>
      <dgm:spPr/>
      <dgm:t>
        <a:bodyPr/>
        <a:lstStyle/>
        <a:p>
          <a:endParaRPr lang="en-US"/>
        </a:p>
      </dgm:t>
    </dgm:pt>
    <dgm:pt modelId="{CF91458F-7F42-453A-BB3B-561074F033D4}">
      <dgm:prSet/>
      <dgm:spPr/>
      <dgm:t>
        <a:bodyPr/>
        <a:lstStyle/>
        <a:p>
          <a:r>
            <a:rPr lang="en-GB"/>
            <a:t>Armchair exercises </a:t>
          </a:r>
          <a:endParaRPr lang="en-US"/>
        </a:p>
      </dgm:t>
    </dgm:pt>
    <dgm:pt modelId="{79C1EA7D-EEFF-4CA2-B27A-CD4528C738FC}" type="parTrans" cxnId="{17CDFCCD-16DA-4535-9BF0-0C9BEF7D98E1}">
      <dgm:prSet/>
      <dgm:spPr/>
      <dgm:t>
        <a:bodyPr/>
        <a:lstStyle/>
        <a:p>
          <a:endParaRPr lang="en-US"/>
        </a:p>
      </dgm:t>
    </dgm:pt>
    <dgm:pt modelId="{A32931EE-2BCA-460D-A6F9-0B5985BD25CF}" type="sibTrans" cxnId="{17CDFCCD-16DA-4535-9BF0-0C9BEF7D98E1}">
      <dgm:prSet/>
      <dgm:spPr/>
      <dgm:t>
        <a:bodyPr/>
        <a:lstStyle/>
        <a:p>
          <a:endParaRPr lang="en-US"/>
        </a:p>
      </dgm:t>
    </dgm:pt>
    <dgm:pt modelId="{1D611A9C-EFEA-4526-B37A-6E91CCE2B7E2}" type="pres">
      <dgm:prSet presAssocID="{ACD25D37-C5B8-47F3-BEA9-3675811C8FBB}" presName="diagram" presStyleCnt="0">
        <dgm:presLayoutVars>
          <dgm:dir/>
          <dgm:resizeHandles val="exact"/>
        </dgm:presLayoutVars>
      </dgm:prSet>
      <dgm:spPr/>
    </dgm:pt>
    <dgm:pt modelId="{6A6C9201-D11C-4AD4-93E5-C7E144EDBF01}" type="pres">
      <dgm:prSet presAssocID="{08E0028A-DFB1-4CB0-9562-0E7377F61785}" presName="node" presStyleLbl="node1" presStyleIdx="0" presStyleCnt="20">
        <dgm:presLayoutVars>
          <dgm:bulletEnabled val="1"/>
        </dgm:presLayoutVars>
      </dgm:prSet>
      <dgm:spPr/>
    </dgm:pt>
    <dgm:pt modelId="{3F8DB01A-96FC-4D08-832C-9246F225BFE4}" type="pres">
      <dgm:prSet presAssocID="{1ED00709-1A5B-4C92-8589-D21C1886ACB0}" presName="sibTrans" presStyleCnt="0"/>
      <dgm:spPr/>
    </dgm:pt>
    <dgm:pt modelId="{A45E87CD-300E-4DC6-AC2D-F82715AE4E6A}" type="pres">
      <dgm:prSet presAssocID="{5B765DDD-7591-4D83-B742-55668AE99CC7}" presName="node" presStyleLbl="node1" presStyleIdx="1" presStyleCnt="20">
        <dgm:presLayoutVars>
          <dgm:bulletEnabled val="1"/>
        </dgm:presLayoutVars>
      </dgm:prSet>
      <dgm:spPr/>
    </dgm:pt>
    <dgm:pt modelId="{D384B5FD-407E-4E17-88EE-F4681AF60C16}" type="pres">
      <dgm:prSet presAssocID="{4972FF79-8D61-4EC8-BA8E-6FB6478BC167}" presName="sibTrans" presStyleCnt="0"/>
      <dgm:spPr/>
    </dgm:pt>
    <dgm:pt modelId="{AA202D82-923F-49BF-9633-9787CED3D4FA}" type="pres">
      <dgm:prSet presAssocID="{C6CEA9B2-D08D-4EF0-AD62-D012C971418D}" presName="node" presStyleLbl="node1" presStyleIdx="2" presStyleCnt="20">
        <dgm:presLayoutVars>
          <dgm:bulletEnabled val="1"/>
        </dgm:presLayoutVars>
      </dgm:prSet>
      <dgm:spPr/>
    </dgm:pt>
    <dgm:pt modelId="{6C6836B9-94FF-4B3B-B67F-B3EAD813A680}" type="pres">
      <dgm:prSet presAssocID="{A816AB6E-A3BD-437B-BB3D-AA1A3AC24050}" presName="sibTrans" presStyleCnt="0"/>
      <dgm:spPr/>
    </dgm:pt>
    <dgm:pt modelId="{B64C755B-807F-4D24-A19F-BDA20B721FFF}" type="pres">
      <dgm:prSet presAssocID="{02DB33F0-DEA1-4348-ACFB-976FC662AC35}" presName="node" presStyleLbl="node1" presStyleIdx="3" presStyleCnt="20">
        <dgm:presLayoutVars>
          <dgm:bulletEnabled val="1"/>
        </dgm:presLayoutVars>
      </dgm:prSet>
      <dgm:spPr/>
    </dgm:pt>
    <dgm:pt modelId="{18F6861C-D44E-4888-B162-26E95A49D709}" type="pres">
      <dgm:prSet presAssocID="{300FD889-888E-48C3-97F2-D83D5B52DAE2}" presName="sibTrans" presStyleCnt="0"/>
      <dgm:spPr/>
    </dgm:pt>
    <dgm:pt modelId="{EED1F139-8F3A-4A4C-8059-04EB9547C884}" type="pres">
      <dgm:prSet presAssocID="{C549C7CA-1F5A-4618-95E6-5106E91F5D3E}" presName="node" presStyleLbl="node1" presStyleIdx="4" presStyleCnt="20">
        <dgm:presLayoutVars>
          <dgm:bulletEnabled val="1"/>
        </dgm:presLayoutVars>
      </dgm:prSet>
      <dgm:spPr/>
    </dgm:pt>
    <dgm:pt modelId="{0F13EBF9-2CD9-4DBE-A3F3-727090F02981}" type="pres">
      <dgm:prSet presAssocID="{33BA5C2A-DF7F-4877-B6CB-6F86306B7A87}" presName="sibTrans" presStyleCnt="0"/>
      <dgm:spPr/>
    </dgm:pt>
    <dgm:pt modelId="{AC2A5EC9-FF34-479B-8FDD-FF2DFE238AE0}" type="pres">
      <dgm:prSet presAssocID="{B08AF227-6194-4490-A481-64128D0B060B}" presName="node" presStyleLbl="node1" presStyleIdx="5" presStyleCnt="20">
        <dgm:presLayoutVars>
          <dgm:bulletEnabled val="1"/>
        </dgm:presLayoutVars>
      </dgm:prSet>
      <dgm:spPr/>
    </dgm:pt>
    <dgm:pt modelId="{89031C19-7ED9-463F-ADC8-E00020F9E949}" type="pres">
      <dgm:prSet presAssocID="{ABF4C5ED-46F5-4DD1-B7A6-478C6E4A41FA}" presName="sibTrans" presStyleCnt="0"/>
      <dgm:spPr/>
    </dgm:pt>
    <dgm:pt modelId="{B6C7A30B-83CB-4BA7-BBEC-78BFD6072C5C}" type="pres">
      <dgm:prSet presAssocID="{C80DF0A6-57DE-42B3-B8E8-A181C90A21D1}" presName="node" presStyleLbl="node1" presStyleIdx="6" presStyleCnt="20">
        <dgm:presLayoutVars>
          <dgm:bulletEnabled val="1"/>
        </dgm:presLayoutVars>
      </dgm:prSet>
      <dgm:spPr/>
    </dgm:pt>
    <dgm:pt modelId="{2BBC880B-9E3A-40DB-8A93-2D4B6928165E}" type="pres">
      <dgm:prSet presAssocID="{8E719AC5-6911-4C6E-A982-295A9BC93736}" presName="sibTrans" presStyleCnt="0"/>
      <dgm:spPr/>
    </dgm:pt>
    <dgm:pt modelId="{CE0E85A8-ED31-4C0B-80A9-7C630468C4D6}" type="pres">
      <dgm:prSet presAssocID="{D00D1ADC-F701-4417-B9DD-7AADDC9A0EA7}" presName="node" presStyleLbl="node1" presStyleIdx="7" presStyleCnt="20">
        <dgm:presLayoutVars>
          <dgm:bulletEnabled val="1"/>
        </dgm:presLayoutVars>
      </dgm:prSet>
      <dgm:spPr/>
    </dgm:pt>
    <dgm:pt modelId="{851C0FC8-A0B2-4C8C-A82F-1BDA8F3EB08F}" type="pres">
      <dgm:prSet presAssocID="{66AF4C99-1CF2-41E5-A4D6-BDBA5324B4C7}" presName="sibTrans" presStyleCnt="0"/>
      <dgm:spPr/>
    </dgm:pt>
    <dgm:pt modelId="{A3866EBF-CC90-4E0C-B726-8AF2F408D7FF}" type="pres">
      <dgm:prSet presAssocID="{9CE2A440-60C0-43B3-AD9F-5E497C024D11}" presName="node" presStyleLbl="node1" presStyleIdx="8" presStyleCnt="20">
        <dgm:presLayoutVars>
          <dgm:bulletEnabled val="1"/>
        </dgm:presLayoutVars>
      </dgm:prSet>
      <dgm:spPr/>
    </dgm:pt>
    <dgm:pt modelId="{CF3B381A-6A8F-40A4-8C15-7A741C30B8FF}" type="pres">
      <dgm:prSet presAssocID="{5EE742C3-DB1D-4BF6-B7B1-39DF9A0EE23F}" presName="sibTrans" presStyleCnt="0"/>
      <dgm:spPr/>
    </dgm:pt>
    <dgm:pt modelId="{71AF09CA-49FF-4410-A0A4-C11079FCD98A}" type="pres">
      <dgm:prSet presAssocID="{F562CE5E-ED1E-4D37-A9A4-366179522C50}" presName="node" presStyleLbl="node1" presStyleIdx="9" presStyleCnt="20">
        <dgm:presLayoutVars>
          <dgm:bulletEnabled val="1"/>
        </dgm:presLayoutVars>
      </dgm:prSet>
      <dgm:spPr/>
    </dgm:pt>
    <dgm:pt modelId="{9BA91AA4-8628-42EF-A33F-41CFA065BFED}" type="pres">
      <dgm:prSet presAssocID="{AADC4603-8A6D-4A2B-9518-2F00C9E35C7D}" presName="sibTrans" presStyleCnt="0"/>
      <dgm:spPr/>
    </dgm:pt>
    <dgm:pt modelId="{57E9857F-AE55-4E83-A569-87B9E4B2C827}" type="pres">
      <dgm:prSet presAssocID="{23BFA5E8-DE0B-43DB-8EB6-5AF3AF402336}" presName="node" presStyleLbl="node1" presStyleIdx="10" presStyleCnt="20">
        <dgm:presLayoutVars>
          <dgm:bulletEnabled val="1"/>
        </dgm:presLayoutVars>
      </dgm:prSet>
      <dgm:spPr/>
    </dgm:pt>
    <dgm:pt modelId="{21A9DFB1-047D-446C-A9FD-02485550161C}" type="pres">
      <dgm:prSet presAssocID="{DA1B7536-8CE4-4FA5-B877-59983E392611}" presName="sibTrans" presStyleCnt="0"/>
      <dgm:spPr/>
    </dgm:pt>
    <dgm:pt modelId="{A1CC36B1-5105-4108-8EE8-067D9229E1ED}" type="pres">
      <dgm:prSet presAssocID="{BAFBF98B-0DF3-4AAC-B841-686D9491C7F0}" presName="node" presStyleLbl="node1" presStyleIdx="11" presStyleCnt="20">
        <dgm:presLayoutVars>
          <dgm:bulletEnabled val="1"/>
        </dgm:presLayoutVars>
      </dgm:prSet>
      <dgm:spPr/>
    </dgm:pt>
    <dgm:pt modelId="{1C267131-F30E-4E7E-A92B-B7994D9C6605}" type="pres">
      <dgm:prSet presAssocID="{5D5EA6CE-EE03-4A46-A496-BE4B47A43BCA}" presName="sibTrans" presStyleCnt="0"/>
      <dgm:spPr/>
    </dgm:pt>
    <dgm:pt modelId="{F810FAA6-55EC-46F1-8D01-A45F438DD8D6}" type="pres">
      <dgm:prSet presAssocID="{8ADB0855-FAA7-4ED8-AD97-E7A458272000}" presName="node" presStyleLbl="node1" presStyleIdx="12" presStyleCnt="20">
        <dgm:presLayoutVars>
          <dgm:bulletEnabled val="1"/>
        </dgm:presLayoutVars>
      </dgm:prSet>
      <dgm:spPr/>
    </dgm:pt>
    <dgm:pt modelId="{78AA1291-6EA9-48AE-9FA3-CEA277C11454}" type="pres">
      <dgm:prSet presAssocID="{016C2201-6CC3-44A4-8C3A-0DB5D4A1F6BE}" presName="sibTrans" presStyleCnt="0"/>
      <dgm:spPr/>
    </dgm:pt>
    <dgm:pt modelId="{80780022-04B9-4102-94D0-3A604E2EE866}" type="pres">
      <dgm:prSet presAssocID="{6C38D1CE-B34B-4595-B355-D0BC6A2BB61E}" presName="node" presStyleLbl="node1" presStyleIdx="13" presStyleCnt="20">
        <dgm:presLayoutVars>
          <dgm:bulletEnabled val="1"/>
        </dgm:presLayoutVars>
      </dgm:prSet>
      <dgm:spPr/>
    </dgm:pt>
    <dgm:pt modelId="{62CBCE87-E762-4D0E-BE22-6D5C2ABF8FE5}" type="pres">
      <dgm:prSet presAssocID="{3C4519C7-51C2-46B1-8030-38EB876345E7}" presName="sibTrans" presStyleCnt="0"/>
      <dgm:spPr/>
    </dgm:pt>
    <dgm:pt modelId="{91B86CC9-7AA9-4F50-AEE2-1DDB36A27F72}" type="pres">
      <dgm:prSet presAssocID="{00549631-FED8-4B4E-BA8E-17D52DC57D22}" presName="node" presStyleLbl="node1" presStyleIdx="14" presStyleCnt="20">
        <dgm:presLayoutVars>
          <dgm:bulletEnabled val="1"/>
        </dgm:presLayoutVars>
      </dgm:prSet>
      <dgm:spPr/>
    </dgm:pt>
    <dgm:pt modelId="{B1DD9916-5678-4A97-B046-807A2E35E4D4}" type="pres">
      <dgm:prSet presAssocID="{374AB6AF-1DE4-44DF-AB1B-49818F5D2BBC}" presName="sibTrans" presStyleCnt="0"/>
      <dgm:spPr/>
    </dgm:pt>
    <dgm:pt modelId="{7070F1CF-0216-436C-8431-C5EE33E8B25D}" type="pres">
      <dgm:prSet presAssocID="{50954F0C-8A6B-4A29-B1F0-3935AF817D43}" presName="node" presStyleLbl="node1" presStyleIdx="15" presStyleCnt="20">
        <dgm:presLayoutVars>
          <dgm:bulletEnabled val="1"/>
        </dgm:presLayoutVars>
      </dgm:prSet>
      <dgm:spPr/>
    </dgm:pt>
    <dgm:pt modelId="{D4CF4386-D63D-465B-B926-48C47FEB8F61}" type="pres">
      <dgm:prSet presAssocID="{80948D36-4E90-4957-BC46-52C501C9868E}" presName="sibTrans" presStyleCnt="0"/>
      <dgm:spPr/>
    </dgm:pt>
    <dgm:pt modelId="{87B53838-11D4-48B2-A50B-D1607D308301}" type="pres">
      <dgm:prSet presAssocID="{3800DC6B-3214-4692-B6EA-B8A48315C5A7}" presName="node" presStyleLbl="node1" presStyleIdx="16" presStyleCnt="20">
        <dgm:presLayoutVars>
          <dgm:bulletEnabled val="1"/>
        </dgm:presLayoutVars>
      </dgm:prSet>
      <dgm:spPr/>
    </dgm:pt>
    <dgm:pt modelId="{6AC28984-CE69-4738-801A-AAADE6BE9C39}" type="pres">
      <dgm:prSet presAssocID="{C537A5CD-A3E2-46A2-86CC-3FE819C11528}" presName="sibTrans" presStyleCnt="0"/>
      <dgm:spPr/>
    </dgm:pt>
    <dgm:pt modelId="{30E9236F-6686-4CC2-B461-A045102ED353}" type="pres">
      <dgm:prSet presAssocID="{852689C9-E559-459C-93E6-AEB1A2775B3F}" presName="node" presStyleLbl="node1" presStyleIdx="17" presStyleCnt="20">
        <dgm:presLayoutVars>
          <dgm:bulletEnabled val="1"/>
        </dgm:presLayoutVars>
      </dgm:prSet>
      <dgm:spPr/>
    </dgm:pt>
    <dgm:pt modelId="{85C4E2F2-B6A3-4AF6-BEFE-F9C19CC181EB}" type="pres">
      <dgm:prSet presAssocID="{54E1AC39-E6D4-4C7A-81C0-FC31C99515FC}" presName="sibTrans" presStyleCnt="0"/>
      <dgm:spPr/>
    </dgm:pt>
    <dgm:pt modelId="{F2D6F6CA-8064-42C8-9E98-E70ED8869EB8}" type="pres">
      <dgm:prSet presAssocID="{E95FBBB9-ACBD-4F61-8915-2A64B04F8F6F}" presName="node" presStyleLbl="node1" presStyleIdx="18" presStyleCnt="20">
        <dgm:presLayoutVars>
          <dgm:bulletEnabled val="1"/>
        </dgm:presLayoutVars>
      </dgm:prSet>
      <dgm:spPr/>
    </dgm:pt>
    <dgm:pt modelId="{2DFFA52B-573C-4432-B0C8-09EBC0554AD8}" type="pres">
      <dgm:prSet presAssocID="{E846714D-9F8D-4BF5-89E4-8D0154AB40C7}" presName="sibTrans" presStyleCnt="0"/>
      <dgm:spPr/>
    </dgm:pt>
    <dgm:pt modelId="{C85CFAF5-D7FD-40C1-A521-8A2BF5F12143}" type="pres">
      <dgm:prSet presAssocID="{CF91458F-7F42-453A-BB3B-561074F033D4}" presName="node" presStyleLbl="node1" presStyleIdx="19" presStyleCnt="20">
        <dgm:presLayoutVars>
          <dgm:bulletEnabled val="1"/>
        </dgm:presLayoutVars>
      </dgm:prSet>
      <dgm:spPr/>
    </dgm:pt>
  </dgm:ptLst>
  <dgm:cxnLst>
    <dgm:cxn modelId="{03C10F01-CE68-4C48-BD0D-FAB55BD37B38}" type="presOf" srcId="{C80DF0A6-57DE-42B3-B8E8-A181C90A21D1}" destId="{B6C7A30B-83CB-4BA7-BBEC-78BFD6072C5C}" srcOrd="0" destOrd="0" presId="urn:microsoft.com/office/officeart/2005/8/layout/default#1"/>
    <dgm:cxn modelId="{28B87011-769B-4EE9-BF05-640B7D9BC0C0}" srcId="{ACD25D37-C5B8-47F3-BEA9-3675811C8FBB}" destId="{C80DF0A6-57DE-42B3-B8E8-A181C90A21D1}" srcOrd="6" destOrd="0" parTransId="{F4A0F99A-883E-4366-BE48-402307B72933}" sibTransId="{8E719AC5-6911-4C6E-A982-295A9BC93736}"/>
    <dgm:cxn modelId="{2AC22A16-C6FD-4747-9093-04DE5420D7F1}" type="presOf" srcId="{B08AF227-6194-4490-A481-64128D0B060B}" destId="{AC2A5EC9-FF34-479B-8FDD-FF2DFE238AE0}" srcOrd="0" destOrd="0" presId="urn:microsoft.com/office/officeart/2005/8/layout/default#1"/>
    <dgm:cxn modelId="{4736C529-DD25-4EAF-AE37-254EBB9C921F}" type="presOf" srcId="{CF91458F-7F42-453A-BB3B-561074F033D4}" destId="{C85CFAF5-D7FD-40C1-A521-8A2BF5F12143}" srcOrd="0" destOrd="0" presId="urn:microsoft.com/office/officeart/2005/8/layout/default#1"/>
    <dgm:cxn modelId="{C45BEF2E-B9D2-4A68-8007-4DC405B0B3A9}" type="presOf" srcId="{3800DC6B-3214-4692-B6EA-B8A48315C5A7}" destId="{87B53838-11D4-48B2-A50B-D1607D308301}" srcOrd="0" destOrd="0" presId="urn:microsoft.com/office/officeart/2005/8/layout/default#1"/>
    <dgm:cxn modelId="{7BFFB633-6C75-40F1-A8CD-26EBF2ACCB3D}" type="presOf" srcId="{9CE2A440-60C0-43B3-AD9F-5E497C024D11}" destId="{A3866EBF-CC90-4E0C-B726-8AF2F408D7FF}" srcOrd="0" destOrd="0" presId="urn:microsoft.com/office/officeart/2005/8/layout/default#1"/>
    <dgm:cxn modelId="{2B941C3C-4EB4-4E2F-90A8-DBC2517322A9}" type="presOf" srcId="{23BFA5E8-DE0B-43DB-8EB6-5AF3AF402336}" destId="{57E9857F-AE55-4E83-A569-87B9E4B2C827}" srcOrd="0" destOrd="0" presId="urn:microsoft.com/office/officeart/2005/8/layout/default#1"/>
    <dgm:cxn modelId="{E5FB4C5E-446B-4E60-AC67-A1CBEDAB6A23}" srcId="{ACD25D37-C5B8-47F3-BEA9-3675811C8FBB}" destId="{E95FBBB9-ACBD-4F61-8915-2A64B04F8F6F}" srcOrd="18" destOrd="0" parTransId="{B1818CA3-525A-48BE-92C1-5E6580675CA6}" sibTransId="{E846714D-9F8D-4BF5-89E4-8D0154AB40C7}"/>
    <dgm:cxn modelId="{CC758C5F-5AA7-44DC-B921-FAE46255BF65}" srcId="{ACD25D37-C5B8-47F3-BEA9-3675811C8FBB}" destId="{F562CE5E-ED1E-4D37-A9A4-366179522C50}" srcOrd="9" destOrd="0" parTransId="{B1C7679B-24B9-4835-BE2F-053D9AC24566}" sibTransId="{AADC4603-8A6D-4A2B-9518-2F00C9E35C7D}"/>
    <dgm:cxn modelId="{B4C9AC44-5516-4CB9-836A-52D3A81F20EB}" srcId="{ACD25D37-C5B8-47F3-BEA9-3675811C8FBB}" destId="{00549631-FED8-4B4E-BA8E-17D52DC57D22}" srcOrd="14" destOrd="0" parTransId="{60A22262-2E19-4671-9475-07DC21435087}" sibTransId="{374AB6AF-1DE4-44DF-AB1B-49818F5D2BBC}"/>
    <dgm:cxn modelId="{510CC164-39AA-4A76-BC27-24587B4CA4FD}" type="presOf" srcId="{E95FBBB9-ACBD-4F61-8915-2A64B04F8F6F}" destId="{F2D6F6CA-8064-42C8-9E98-E70ED8869EB8}" srcOrd="0" destOrd="0" presId="urn:microsoft.com/office/officeart/2005/8/layout/default#1"/>
    <dgm:cxn modelId="{2B8E4D66-3FEA-4293-9D3D-1606193B1D5A}" srcId="{ACD25D37-C5B8-47F3-BEA9-3675811C8FBB}" destId="{852689C9-E559-459C-93E6-AEB1A2775B3F}" srcOrd="17" destOrd="0" parTransId="{984F1096-58EE-4D76-BD72-A9D551C8A7A4}" sibTransId="{54E1AC39-E6D4-4C7A-81C0-FC31C99515FC}"/>
    <dgm:cxn modelId="{0A283F49-8606-48AF-94B1-2139A6AD5149}" srcId="{ACD25D37-C5B8-47F3-BEA9-3675811C8FBB}" destId="{23BFA5E8-DE0B-43DB-8EB6-5AF3AF402336}" srcOrd="10" destOrd="0" parTransId="{47B8D03E-7E4F-433C-8A17-A9A8718B1289}" sibTransId="{DA1B7536-8CE4-4FA5-B877-59983E392611}"/>
    <dgm:cxn modelId="{6497DF6E-0515-4A87-99CE-BE60E168E840}" type="presOf" srcId="{C549C7CA-1F5A-4618-95E6-5106E91F5D3E}" destId="{EED1F139-8F3A-4A4C-8059-04EB9547C884}" srcOrd="0" destOrd="0" presId="urn:microsoft.com/office/officeart/2005/8/layout/default#1"/>
    <dgm:cxn modelId="{2CEEDE6F-6EB5-42BE-B8E8-35D7EF864DF3}" type="presOf" srcId="{C6CEA9B2-D08D-4EF0-AD62-D012C971418D}" destId="{AA202D82-923F-49BF-9633-9787CED3D4FA}" srcOrd="0" destOrd="0" presId="urn:microsoft.com/office/officeart/2005/8/layout/default#1"/>
    <dgm:cxn modelId="{F0701D70-CFEE-4B5C-8CED-EA1F773F0ABC}" srcId="{ACD25D37-C5B8-47F3-BEA9-3675811C8FBB}" destId="{BAFBF98B-0DF3-4AAC-B841-686D9491C7F0}" srcOrd="11" destOrd="0" parTransId="{9C19FA3F-6860-418A-AEC7-B63837DA49FA}" sibTransId="{5D5EA6CE-EE03-4A46-A496-BE4B47A43BCA}"/>
    <dgm:cxn modelId="{104EB154-9F81-43BA-BE58-0F47CC43DBBD}" srcId="{ACD25D37-C5B8-47F3-BEA9-3675811C8FBB}" destId="{8ADB0855-FAA7-4ED8-AD97-E7A458272000}" srcOrd="12" destOrd="0" parTransId="{76C2B2C1-ED8E-41CC-AC43-E92438C9A2E3}" sibTransId="{016C2201-6CC3-44A4-8C3A-0DB5D4A1F6BE}"/>
    <dgm:cxn modelId="{C9C1BD78-62D8-40A0-B276-936CA13F6C2F}" type="presOf" srcId="{5B765DDD-7591-4D83-B742-55668AE99CC7}" destId="{A45E87CD-300E-4DC6-AC2D-F82715AE4E6A}" srcOrd="0" destOrd="0" presId="urn:microsoft.com/office/officeart/2005/8/layout/default#1"/>
    <dgm:cxn modelId="{A1011879-C65B-45DB-B60F-B3953AB7962C}" type="presOf" srcId="{8ADB0855-FAA7-4ED8-AD97-E7A458272000}" destId="{F810FAA6-55EC-46F1-8D01-A45F438DD8D6}" srcOrd="0" destOrd="0" presId="urn:microsoft.com/office/officeart/2005/8/layout/default#1"/>
    <dgm:cxn modelId="{D5193059-7DE9-4A78-99FE-7E84A430BDC7}" type="presOf" srcId="{50954F0C-8A6B-4A29-B1F0-3935AF817D43}" destId="{7070F1CF-0216-436C-8431-C5EE33E8B25D}" srcOrd="0" destOrd="0" presId="urn:microsoft.com/office/officeart/2005/8/layout/default#1"/>
    <dgm:cxn modelId="{482D8079-A724-4570-BB51-2E4ECBDA4316}" srcId="{ACD25D37-C5B8-47F3-BEA9-3675811C8FBB}" destId="{C6CEA9B2-D08D-4EF0-AD62-D012C971418D}" srcOrd="2" destOrd="0" parTransId="{95532C42-7D1B-4D70-B1BE-1A73F572CA8B}" sibTransId="{A816AB6E-A3BD-437B-BB3D-AA1A3AC24050}"/>
    <dgm:cxn modelId="{19F3987B-FFD3-4745-8951-B5A6D3A8F6DE}" srcId="{ACD25D37-C5B8-47F3-BEA9-3675811C8FBB}" destId="{6C38D1CE-B34B-4595-B355-D0BC6A2BB61E}" srcOrd="13" destOrd="0" parTransId="{03E3CC03-260C-4D01-9E63-11D54C6CC909}" sibTransId="{3C4519C7-51C2-46B1-8030-38EB876345E7}"/>
    <dgm:cxn modelId="{66AAC97E-9C1C-460D-9BA0-7D2D995CB830}" type="presOf" srcId="{F562CE5E-ED1E-4D37-A9A4-366179522C50}" destId="{71AF09CA-49FF-4410-A0A4-C11079FCD98A}" srcOrd="0" destOrd="0" presId="urn:microsoft.com/office/officeart/2005/8/layout/default#1"/>
    <dgm:cxn modelId="{876FC88C-5956-45D8-94DD-4F1B9F693E10}" type="presOf" srcId="{02DB33F0-DEA1-4348-ACFB-976FC662AC35}" destId="{B64C755B-807F-4D24-A19F-BDA20B721FFF}" srcOrd="0" destOrd="0" presId="urn:microsoft.com/office/officeart/2005/8/layout/default#1"/>
    <dgm:cxn modelId="{D203F990-4550-4BF7-B35A-358FE551DE3E}" srcId="{ACD25D37-C5B8-47F3-BEA9-3675811C8FBB}" destId="{3800DC6B-3214-4692-B6EA-B8A48315C5A7}" srcOrd="16" destOrd="0" parTransId="{7322810B-5C18-4A66-B606-585E30C80A83}" sibTransId="{C537A5CD-A3E2-46A2-86CC-3FE819C11528}"/>
    <dgm:cxn modelId="{EC638B91-8C62-417F-8474-AEF99DE3BEA2}" srcId="{ACD25D37-C5B8-47F3-BEA9-3675811C8FBB}" destId="{C549C7CA-1F5A-4618-95E6-5106E91F5D3E}" srcOrd="4" destOrd="0" parTransId="{1F9430F7-3727-48E5-A4AE-CD7DF89B52A5}" sibTransId="{33BA5C2A-DF7F-4877-B6CB-6F86306B7A87}"/>
    <dgm:cxn modelId="{19F081A0-1DC4-4E00-A90A-995387FDEF1D}" type="presOf" srcId="{BAFBF98B-0DF3-4AAC-B841-686D9491C7F0}" destId="{A1CC36B1-5105-4108-8EE8-067D9229E1ED}" srcOrd="0" destOrd="0" presId="urn:microsoft.com/office/officeart/2005/8/layout/default#1"/>
    <dgm:cxn modelId="{FB25FDAF-FC86-4844-92CE-760AECF89DDD}" type="presOf" srcId="{08E0028A-DFB1-4CB0-9562-0E7377F61785}" destId="{6A6C9201-D11C-4AD4-93E5-C7E144EDBF01}" srcOrd="0" destOrd="0" presId="urn:microsoft.com/office/officeart/2005/8/layout/default#1"/>
    <dgm:cxn modelId="{0D392AB9-1B6B-4132-A423-EF7471A0D8EC}" type="presOf" srcId="{D00D1ADC-F701-4417-B9DD-7AADDC9A0EA7}" destId="{CE0E85A8-ED31-4C0B-80A9-7C630468C4D6}" srcOrd="0" destOrd="0" presId="urn:microsoft.com/office/officeart/2005/8/layout/default#1"/>
    <dgm:cxn modelId="{4D1A34BC-63E0-4CD6-AE69-634A9705F138}" type="presOf" srcId="{ACD25D37-C5B8-47F3-BEA9-3675811C8FBB}" destId="{1D611A9C-EFEA-4526-B37A-6E91CCE2B7E2}" srcOrd="0" destOrd="0" presId="urn:microsoft.com/office/officeart/2005/8/layout/default#1"/>
    <dgm:cxn modelId="{86DA4FC5-5306-4E60-976E-0BDECDFD4BDC}" type="presOf" srcId="{852689C9-E559-459C-93E6-AEB1A2775B3F}" destId="{30E9236F-6686-4CC2-B461-A045102ED353}" srcOrd="0" destOrd="0" presId="urn:microsoft.com/office/officeart/2005/8/layout/default#1"/>
    <dgm:cxn modelId="{5201F4C6-6B07-43B0-96B1-20CB189856C2}" srcId="{ACD25D37-C5B8-47F3-BEA9-3675811C8FBB}" destId="{50954F0C-8A6B-4A29-B1F0-3935AF817D43}" srcOrd="15" destOrd="0" parTransId="{E0FAE86C-A9F6-4221-B7C1-B0892FB6796B}" sibTransId="{80948D36-4E90-4957-BC46-52C501C9868E}"/>
    <dgm:cxn modelId="{1B23D9C8-D19F-4D01-8583-39D30F3811CB}" srcId="{ACD25D37-C5B8-47F3-BEA9-3675811C8FBB}" destId="{5B765DDD-7591-4D83-B742-55668AE99CC7}" srcOrd="1" destOrd="0" parTransId="{B3DD9283-79A0-473F-8301-5F83BE7DDBD3}" sibTransId="{4972FF79-8D61-4EC8-BA8E-6FB6478BC167}"/>
    <dgm:cxn modelId="{DBC824CC-374E-4FD9-ADBF-AACDACC51C50}" type="presOf" srcId="{6C38D1CE-B34B-4595-B355-D0BC6A2BB61E}" destId="{80780022-04B9-4102-94D0-3A604E2EE866}" srcOrd="0" destOrd="0" presId="urn:microsoft.com/office/officeart/2005/8/layout/default#1"/>
    <dgm:cxn modelId="{17CDFCCD-16DA-4535-9BF0-0C9BEF7D98E1}" srcId="{ACD25D37-C5B8-47F3-BEA9-3675811C8FBB}" destId="{CF91458F-7F42-453A-BB3B-561074F033D4}" srcOrd="19" destOrd="0" parTransId="{79C1EA7D-EEFF-4CA2-B27A-CD4528C738FC}" sibTransId="{A32931EE-2BCA-460D-A6F9-0B5985BD25CF}"/>
    <dgm:cxn modelId="{84856ECF-A50B-4560-AAD0-833F6BD30D92}" type="presOf" srcId="{00549631-FED8-4B4E-BA8E-17D52DC57D22}" destId="{91B86CC9-7AA9-4F50-AEE2-1DDB36A27F72}" srcOrd="0" destOrd="0" presId="urn:microsoft.com/office/officeart/2005/8/layout/default#1"/>
    <dgm:cxn modelId="{ADCB58D9-67EA-4346-BD2A-CA4B668589D1}" srcId="{ACD25D37-C5B8-47F3-BEA9-3675811C8FBB}" destId="{B08AF227-6194-4490-A481-64128D0B060B}" srcOrd="5" destOrd="0" parTransId="{FC8D209D-DD03-4219-97AC-7F21A15FEA7B}" sibTransId="{ABF4C5ED-46F5-4DD1-B7A6-478C6E4A41FA}"/>
    <dgm:cxn modelId="{8C563FDA-A4D4-48E5-B533-B557E05411DB}" srcId="{ACD25D37-C5B8-47F3-BEA9-3675811C8FBB}" destId="{9CE2A440-60C0-43B3-AD9F-5E497C024D11}" srcOrd="8" destOrd="0" parTransId="{4BE0ADD2-91C9-4A77-9E08-C44CF781F1D4}" sibTransId="{5EE742C3-DB1D-4BF6-B7B1-39DF9A0EE23F}"/>
    <dgm:cxn modelId="{08A46EE7-1373-41D9-A7D5-0FB2830A93F4}" srcId="{ACD25D37-C5B8-47F3-BEA9-3675811C8FBB}" destId="{D00D1ADC-F701-4417-B9DD-7AADDC9A0EA7}" srcOrd="7" destOrd="0" parTransId="{E685499B-A979-4AA7-8984-2FB0648672A8}" sibTransId="{66AF4C99-1CF2-41E5-A4D6-BDBA5324B4C7}"/>
    <dgm:cxn modelId="{B96CD3EB-97AF-468E-A55F-BD3B4B001B9C}" srcId="{ACD25D37-C5B8-47F3-BEA9-3675811C8FBB}" destId="{02DB33F0-DEA1-4348-ACFB-976FC662AC35}" srcOrd="3" destOrd="0" parTransId="{97C06D2B-C91F-464E-9B95-CCAE7FAB51E9}" sibTransId="{300FD889-888E-48C3-97F2-D83D5B52DAE2}"/>
    <dgm:cxn modelId="{DE334EFF-A68D-4754-8844-FFF8C2841427}" srcId="{ACD25D37-C5B8-47F3-BEA9-3675811C8FBB}" destId="{08E0028A-DFB1-4CB0-9562-0E7377F61785}" srcOrd="0" destOrd="0" parTransId="{A8A822C4-3B7E-4000-977F-22F7F0AE0044}" sibTransId="{1ED00709-1A5B-4C92-8589-D21C1886ACB0}"/>
    <dgm:cxn modelId="{487CE87F-317E-4BB0-A975-2046675BAACB}" type="presParOf" srcId="{1D611A9C-EFEA-4526-B37A-6E91CCE2B7E2}" destId="{6A6C9201-D11C-4AD4-93E5-C7E144EDBF01}" srcOrd="0" destOrd="0" presId="urn:microsoft.com/office/officeart/2005/8/layout/default#1"/>
    <dgm:cxn modelId="{E6E977C1-ECD5-4F3B-AC00-473F22951391}" type="presParOf" srcId="{1D611A9C-EFEA-4526-B37A-6E91CCE2B7E2}" destId="{3F8DB01A-96FC-4D08-832C-9246F225BFE4}" srcOrd="1" destOrd="0" presId="urn:microsoft.com/office/officeart/2005/8/layout/default#1"/>
    <dgm:cxn modelId="{4EC20734-7308-4C99-AF40-C0D1EE07ECC7}" type="presParOf" srcId="{1D611A9C-EFEA-4526-B37A-6E91CCE2B7E2}" destId="{A45E87CD-300E-4DC6-AC2D-F82715AE4E6A}" srcOrd="2" destOrd="0" presId="urn:microsoft.com/office/officeart/2005/8/layout/default#1"/>
    <dgm:cxn modelId="{32496003-259D-4845-9647-A657430191A1}" type="presParOf" srcId="{1D611A9C-EFEA-4526-B37A-6E91CCE2B7E2}" destId="{D384B5FD-407E-4E17-88EE-F4681AF60C16}" srcOrd="3" destOrd="0" presId="urn:microsoft.com/office/officeart/2005/8/layout/default#1"/>
    <dgm:cxn modelId="{D517E516-26E6-48C9-A2FA-0DB1B45D9559}" type="presParOf" srcId="{1D611A9C-EFEA-4526-B37A-6E91CCE2B7E2}" destId="{AA202D82-923F-49BF-9633-9787CED3D4FA}" srcOrd="4" destOrd="0" presId="urn:microsoft.com/office/officeart/2005/8/layout/default#1"/>
    <dgm:cxn modelId="{76D3D3F2-4552-4998-AC2D-837647508D73}" type="presParOf" srcId="{1D611A9C-EFEA-4526-B37A-6E91CCE2B7E2}" destId="{6C6836B9-94FF-4B3B-B67F-B3EAD813A680}" srcOrd="5" destOrd="0" presId="urn:microsoft.com/office/officeart/2005/8/layout/default#1"/>
    <dgm:cxn modelId="{B4C7F3F6-1966-41FF-8E2D-5C696F81A730}" type="presParOf" srcId="{1D611A9C-EFEA-4526-B37A-6E91CCE2B7E2}" destId="{B64C755B-807F-4D24-A19F-BDA20B721FFF}" srcOrd="6" destOrd="0" presId="urn:microsoft.com/office/officeart/2005/8/layout/default#1"/>
    <dgm:cxn modelId="{09631FE7-0660-42D7-993E-2D1E64C0E12C}" type="presParOf" srcId="{1D611A9C-EFEA-4526-B37A-6E91CCE2B7E2}" destId="{18F6861C-D44E-4888-B162-26E95A49D709}" srcOrd="7" destOrd="0" presId="urn:microsoft.com/office/officeart/2005/8/layout/default#1"/>
    <dgm:cxn modelId="{06378FB9-3EFB-4408-93AB-4EFA67CFDBC3}" type="presParOf" srcId="{1D611A9C-EFEA-4526-B37A-6E91CCE2B7E2}" destId="{EED1F139-8F3A-4A4C-8059-04EB9547C884}" srcOrd="8" destOrd="0" presId="urn:microsoft.com/office/officeart/2005/8/layout/default#1"/>
    <dgm:cxn modelId="{0FD62446-E97A-49CF-AF3A-E4604E124AD9}" type="presParOf" srcId="{1D611A9C-EFEA-4526-B37A-6E91CCE2B7E2}" destId="{0F13EBF9-2CD9-4DBE-A3F3-727090F02981}" srcOrd="9" destOrd="0" presId="urn:microsoft.com/office/officeart/2005/8/layout/default#1"/>
    <dgm:cxn modelId="{599268F7-D689-4A02-A75F-537553606515}" type="presParOf" srcId="{1D611A9C-EFEA-4526-B37A-6E91CCE2B7E2}" destId="{AC2A5EC9-FF34-479B-8FDD-FF2DFE238AE0}" srcOrd="10" destOrd="0" presId="urn:microsoft.com/office/officeart/2005/8/layout/default#1"/>
    <dgm:cxn modelId="{FA656CE5-E42B-40A0-90E2-4A65A1F6468D}" type="presParOf" srcId="{1D611A9C-EFEA-4526-B37A-6E91CCE2B7E2}" destId="{89031C19-7ED9-463F-ADC8-E00020F9E949}" srcOrd="11" destOrd="0" presId="urn:microsoft.com/office/officeart/2005/8/layout/default#1"/>
    <dgm:cxn modelId="{CDD3C391-84E8-4864-A8F5-DE891FB0AA53}" type="presParOf" srcId="{1D611A9C-EFEA-4526-B37A-6E91CCE2B7E2}" destId="{B6C7A30B-83CB-4BA7-BBEC-78BFD6072C5C}" srcOrd="12" destOrd="0" presId="urn:microsoft.com/office/officeart/2005/8/layout/default#1"/>
    <dgm:cxn modelId="{D711748B-3B9D-4EFA-B88D-6903495F6E90}" type="presParOf" srcId="{1D611A9C-EFEA-4526-B37A-6E91CCE2B7E2}" destId="{2BBC880B-9E3A-40DB-8A93-2D4B6928165E}" srcOrd="13" destOrd="0" presId="urn:microsoft.com/office/officeart/2005/8/layout/default#1"/>
    <dgm:cxn modelId="{B2FF41BF-AC7F-47B7-8BC5-106AD8FE8CC9}" type="presParOf" srcId="{1D611A9C-EFEA-4526-B37A-6E91CCE2B7E2}" destId="{CE0E85A8-ED31-4C0B-80A9-7C630468C4D6}" srcOrd="14" destOrd="0" presId="urn:microsoft.com/office/officeart/2005/8/layout/default#1"/>
    <dgm:cxn modelId="{01AD1B20-35B8-4E89-ABE9-53232EC3B1EA}" type="presParOf" srcId="{1D611A9C-EFEA-4526-B37A-6E91CCE2B7E2}" destId="{851C0FC8-A0B2-4C8C-A82F-1BDA8F3EB08F}" srcOrd="15" destOrd="0" presId="urn:microsoft.com/office/officeart/2005/8/layout/default#1"/>
    <dgm:cxn modelId="{012043AD-8777-43D8-8ACF-72D3217FCC21}" type="presParOf" srcId="{1D611A9C-EFEA-4526-B37A-6E91CCE2B7E2}" destId="{A3866EBF-CC90-4E0C-B726-8AF2F408D7FF}" srcOrd="16" destOrd="0" presId="urn:microsoft.com/office/officeart/2005/8/layout/default#1"/>
    <dgm:cxn modelId="{2B5D7715-6194-49E4-AA47-567BBBE2E7E8}" type="presParOf" srcId="{1D611A9C-EFEA-4526-B37A-6E91CCE2B7E2}" destId="{CF3B381A-6A8F-40A4-8C15-7A741C30B8FF}" srcOrd="17" destOrd="0" presId="urn:microsoft.com/office/officeart/2005/8/layout/default#1"/>
    <dgm:cxn modelId="{3998100C-3A96-474A-8F9D-64422D945181}" type="presParOf" srcId="{1D611A9C-EFEA-4526-B37A-6E91CCE2B7E2}" destId="{71AF09CA-49FF-4410-A0A4-C11079FCD98A}" srcOrd="18" destOrd="0" presId="urn:microsoft.com/office/officeart/2005/8/layout/default#1"/>
    <dgm:cxn modelId="{4E09331C-2D8D-4890-8F4B-6FD6DD45ADC9}" type="presParOf" srcId="{1D611A9C-EFEA-4526-B37A-6E91CCE2B7E2}" destId="{9BA91AA4-8628-42EF-A33F-41CFA065BFED}" srcOrd="19" destOrd="0" presId="urn:microsoft.com/office/officeart/2005/8/layout/default#1"/>
    <dgm:cxn modelId="{35E2399D-F99B-4273-9871-9B6798F6DD77}" type="presParOf" srcId="{1D611A9C-EFEA-4526-B37A-6E91CCE2B7E2}" destId="{57E9857F-AE55-4E83-A569-87B9E4B2C827}" srcOrd="20" destOrd="0" presId="urn:microsoft.com/office/officeart/2005/8/layout/default#1"/>
    <dgm:cxn modelId="{F8DF98DD-F311-47A8-A0E3-25D83F8FAEC2}" type="presParOf" srcId="{1D611A9C-EFEA-4526-B37A-6E91CCE2B7E2}" destId="{21A9DFB1-047D-446C-A9FD-02485550161C}" srcOrd="21" destOrd="0" presId="urn:microsoft.com/office/officeart/2005/8/layout/default#1"/>
    <dgm:cxn modelId="{576A0420-50EC-4946-B368-6586D7EFDE54}" type="presParOf" srcId="{1D611A9C-EFEA-4526-B37A-6E91CCE2B7E2}" destId="{A1CC36B1-5105-4108-8EE8-067D9229E1ED}" srcOrd="22" destOrd="0" presId="urn:microsoft.com/office/officeart/2005/8/layout/default#1"/>
    <dgm:cxn modelId="{3062414B-A016-46B6-928A-4AB634D88687}" type="presParOf" srcId="{1D611A9C-EFEA-4526-B37A-6E91CCE2B7E2}" destId="{1C267131-F30E-4E7E-A92B-B7994D9C6605}" srcOrd="23" destOrd="0" presId="urn:microsoft.com/office/officeart/2005/8/layout/default#1"/>
    <dgm:cxn modelId="{90434B83-AE0D-4107-A38A-198E148B3057}" type="presParOf" srcId="{1D611A9C-EFEA-4526-B37A-6E91CCE2B7E2}" destId="{F810FAA6-55EC-46F1-8D01-A45F438DD8D6}" srcOrd="24" destOrd="0" presId="urn:microsoft.com/office/officeart/2005/8/layout/default#1"/>
    <dgm:cxn modelId="{42F04202-E95F-4469-B010-AC181D539C07}" type="presParOf" srcId="{1D611A9C-EFEA-4526-B37A-6E91CCE2B7E2}" destId="{78AA1291-6EA9-48AE-9FA3-CEA277C11454}" srcOrd="25" destOrd="0" presId="urn:microsoft.com/office/officeart/2005/8/layout/default#1"/>
    <dgm:cxn modelId="{5C1F52B0-30B8-4F19-8E09-F5B1EF84002E}" type="presParOf" srcId="{1D611A9C-EFEA-4526-B37A-6E91CCE2B7E2}" destId="{80780022-04B9-4102-94D0-3A604E2EE866}" srcOrd="26" destOrd="0" presId="urn:microsoft.com/office/officeart/2005/8/layout/default#1"/>
    <dgm:cxn modelId="{6EAB59F6-DB9A-4E09-AEFC-522DFDAAD2A1}" type="presParOf" srcId="{1D611A9C-EFEA-4526-B37A-6E91CCE2B7E2}" destId="{62CBCE87-E762-4D0E-BE22-6D5C2ABF8FE5}" srcOrd="27" destOrd="0" presId="urn:microsoft.com/office/officeart/2005/8/layout/default#1"/>
    <dgm:cxn modelId="{06291715-86A2-4865-96B4-C866B7553F65}" type="presParOf" srcId="{1D611A9C-EFEA-4526-B37A-6E91CCE2B7E2}" destId="{91B86CC9-7AA9-4F50-AEE2-1DDB36A27F72}" srcOrd="28" destOrd="0" presId="urn:microsoft.com/office/officeart/2005/8/layout/default#1"/>
    <dgm:cxn modelId="{7B016F9C-B3C4-463D-B056-65AD881FFB6E}" type="presParOf" srcId="{1D611A9C-EFEA-4526-B37A-6E91CCE2B7E2}" destId="{B1DD9916-5678-4A97-B046-807A2E35E4D4}" srcOrd="29" destOrd="0" presId="urn:microsoft.com/office/officeart/2005/8/layout/default#1"/>
    <dgm:cxn modelId="{73A4020F-DE77-49F3-A21B-37406EB62587}" type="presParOf" srcId="{1D611A9C-EFEA-4526-B37A-6E91CCE2B7E2}" destId="{7070F1CF-0216-436C-8431-C5EE33E8B25D}" srcOrd="30" destOrd="0" presId="urn:microsoft.com/office/officeart/2005/8/layout/default#1"/>
    <dgm:cxn modelId="{02357E77-2684-41A3-B79E-4B3549B119FB}" type="presParOf" srcId="{1D611A9C-EFEA-4526-B37A-6E91CCE2B7E2}" destId="{D4CF4386-D63D-465B-B926-48C47FEB8F61}" srcOrd="31" destOrd="0" presId="urn:microsoft.com/office/officeart/2005/8/layout/default#1"/>
    <dgm:cxn modelId="{8A1C71EC-9382-4C25-BB5C-2A9852A722BC}" type="presParOf" srcId="{1D611A9C-EFEA-4526-B37A-6E91CCE2B7E2}" destId="{87B53838-11D4-48B2-A50B-D1607D308301}" srcOrd="32" destOrd="0" presId="urn:microsoft.com/office/officeart/2005/8/layout/default#1"/>
    <dgm:cxn modelId="{5DE99875-4AB2-453C-9FB0-4EA4A0C702E0}" type="presParOf" srcId="{1D611A9C-EFEA-4526-B37A-6E91CCE2B7E2}" destId="{6AC28984-CE69-4738-801A-AAADE6BE9C39}" srcOrd="33" destOrd="0" presId="urn:microsoft.com/office/officeart/2005/8/layout/default#1"/>
    <dgm:cxn modelId="{2F1860A1-7D21-40E4-87B1-7C1399011365}" type="presParOf" srcId="{1D611A9C-EFEA-4526-B37A-6E91CCE2B7E2}" destId="{30E9236F-6686-4CC2-B461-A045102ED353}" srcOrd="34" destOrd="0" presId="urn:microsoft.com/office/officeart/2005/8/layout/default#1"/>
    <dgm:cxn modelId="{8897AE96-2CDE-4A3D-8705-8F1BDABE518D}" type="presParOf" srcId="{1D611A9C-EFEA-4526-B37A-6E91CCE2B7E2}" destId="{85C4E2F2-B6A3-4AF6-BEFE-F9C19CC181EB}" srcOrd="35" destOrd="0" presId="urn:microsoft.com/office/officeart/2005/8/layout/default#1"/>
    <dgm:cxn modelId="{7D54B520-F8BF-4C21-8163-65279881BBE6}" type="presParOf" srcId="{1D611A9C-EFEA-4526-B37A-6E91CCE2B7E2}" destId="{F2D6F6CA-8064-42C8-9E98-E70ED8869EB8}" srcOrd="36" destOrd="0" presId="urn:microsoft.com/office/officeart/2005/8/layout/default#1"/>
    <dgm:cxn modelId="{B2C635F3-154F-4E7A-871C-4D90CE6B0854}" type="presParOf" srcId="{1D611A9C-EFEA-4526-B37A-6E91CCE2B7E2}" destId="{2DFFA52B-573C-4432-B0C8-09EBC0554AD8}" srcOrd="37" destOrd="0" presId="urn:microsoft.com/office/officeart/2005/8/layout/default#1"/>
    <dgm:cxn modelId="{3A8E8B9C-100A-4C47-89AA-8DC9D632DDA4}" type="presParOf" srcId="{1D611A9C-EFEA-4526-B37A-6E91CCE2B7E2}" destId="{C85CFAF5-D7FD-40C1-A521-8A2BF5F12143}" srcOrd="3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A41760-DB55-4C1C-B4F1-DF5CFD296E53}"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40A103BB-A697-4F0E-A599-30E7FCCAFAE8}">
      <dgm:prSet/>
      <dgm:spPr/>
      <dgm:t>
        <a:bodyPr/>
        <a:lstStyle/>
        <a:p>
          <a:r>
            <a:rPr lang="en-GB" b="1"/>
            <a:t>Roles and responsibilities</a:t>
          </a:r>
          <a:r>
            <a:rPr lang="en-GB"/>
            <a:t> to be an equal with many skills and attributes to contribute.   Be a chef, an influencer, a worker or volunteer.  Use of patient / staff charter.    Each group has general aims, but each patient has their own goals that can be worked on within the group activity. </a:t>
          </a:r>
          <a:endParaRPr lang="en-US"/>
        </a:p>
      </dgm:t>
    </dgm:pt>
    <dgm:pt modelId="{8E91F7D5-4A3C-42ED-AB8B-282CDBD2FA01}" type="parTrans" cxnId="{1C9D7C54-F2A4-427D-884A-C5952342323A}">
      <dgm:prSet/>
      <dgm:spPr/>
      <dgm:t>
        <a:bodyPr/>
        <a:lstStyle/>
        <a:p>
          <a:endParaRPr lang="en-US"/>
        </a:p>
      </dgm:t>
    </dgm:pt>
    <dgm:pt modelId="{A91DD52B-660A-4A12-AE9C-BAFBA7A9F909}" type="sibTrans" cxnId="{1C9D7C54-F2A4-427D-884A-C5952342323A}">
      <dgm:prSet/>
      <dgm:spPr/>
      <dgm:t>
        <a:bodyPr/>
        <a:lstStyle/>
        <a:p>
          <a:endParaRPr lang="en-US"/>
        </a:p>
      </dgm:t>
    </dgm:pt>
    <dgm:pt modelId="{62DC45BD-298B-4B11-A262-BF623F603474}">
      <dgm:prSet/>
      <dgm:spPr/>
      <dgm:t>
        <a:bodyPr/>
        <a:lstStyle/>
        <a:p>
          <a:r>
            <a:rPr lang="en-GB" b="1"/>
            <a:t>Group Process </a:t>
          </a:r>
          <a:r>
            <a:rPr lang="en-GB"/>
            <a:t>– Forming, Storming, Norming, Performing, Adjuring.      </a:t>
          </a:r>
          <a:endParaRPr lang="en-US"/>
        </a:p>
      </dgm:t>
    </dgm:pt>
    <dgm:pt modelId="{0C65EE4F-ED4C-4102-8319-50B4F92B3E9F}" type="parTrans" cxnId="{377C03AB-10F7-45BB-A2A8-560590BB3D96}">
      <dgm:prSet/>
      <dgm:spPr/>
      <dgm:t>
        <a:bodyPr/>
        <a:lstStyle/>
        <a:p>
          <a:endParaRPr lang="en-US"/>
        </a:p>
      </dgm:t>
    </dgm:pt>
    <dgm:pt modelId="{310A0DA4-699E-44E2-8EFE-0EFD90D31D27}" type="sibTrans" cxnId="{377C03AB-10F7-45BB-A2A8-560590BB3D96}">
      <dgm:prSet/>
      <dgm:spPr/>
      <dgm:t>
        <a:bodyPr/>
        <a:lstStyle/>
        <a:p>
          <a:endParaRPr lang="en-US"/>
        </a:p>
      </dgm:t>
    </dgm:pt>
    <dgm:pt modelId="{4E25DCEC-6513-46E1-8532-A939F9CAC97A}">
      <dgm:prSet/>
      <dgm:spPr/>
      <dgm:t>
        <a:bodyPr/>
        <a:lstStyle/>
        <a:p>
          <a:r>
            <a:rPr lang="en-GB" b="1"/>
            <a:t>Continuity, timing and routine </a:t>
          </a:r>
          <a:r>
            <a:rPr lang="en-GB"/>
            <a:t>in a ward are very important, it can take time to develop this.  Don’t be disheartened if the group takes time to get established.  2 patients is a group.    </a:t>
          </a:r>
          <a:endParaRPr lang="en-US"/>
        </a:p>
      </dgm:t>
    </dgm:pt>
    <dgm:pt modelId="{18DEEF22-22D6-4BEB-875B-A482F9860FBD}" type="parTrans" cxnId="{1B4727AE-6812-41A9-9B6B-F71ECDF86976}">
      <dgm:prSet/>
      <dgm:spPr/>
      <dgm:t>
        <a:bodyPr/>
        <a:lstStyle/>
        <a:p>
          <a:endParaRPr lang="en-US"/>
        </a:p>
      </dgm:t>
    </dgm:pt>
    <dgm:pt modelId="{3CD5CBD6-C716-405F-9656-EEBE914C5BFA}" type="sibTrans" cxnId="{1B4727AE-6812-41A9-9B6B-F71ECDF86976}">
      <dgm:prSet/>
      <dgm:spPr/>
      <dgm:t>
        <a:bodyPr/>
        <a:lstStyle/>
        <a:p>
          <a:endParaRPr lang="en-US"/>
        </a:p>
      </dgm:t>
    </dgm:pt>
    <dgm:pt modelId="{6A634A67-E0D9-46EB-A0A8-A9393870FE52}" type="pres">
      <dgm:prSet presAssocID="{3AA41760-DB55-4C1C-B4F1-DF5CFD296E53}" presName="outerComposite" presStyleCnt="0">
        <dgm:presLayoutVars>
          <dgm:chMax val="5"/>
          <dgm:dir/>
          <dgm:resizeHandles val="exact"/>
        </dgm:presLayoutVars>
      </dgm:prSet>
      <dgm:spPr/>
    </dgm:pt>
    <dgm:pt modelId="{C83B1D3B-2144-478F-B0A4-41EB76BC8C1D}" type="pres">
      <dgm:prSet presAssocID="{3AA41760-DB55-4C1C-B4F1-DF5CFD296E53}" presName="dummyMaxCanvas" presStyleCnt="0">
        <dgm:presLayoutVars/>
      </dgm:prSet>
      <dgm:spPr/>
    </dgm:pt>
    <dgm:pt modelId="{6FD0DF91-9585-47F5-9B6F-71516C2DF134}" type="pres">
      <dgm:prSet presAssocID="{3AA41760-DB55-4C1C-B4F1-DF5CFD296E53}" presName="ThreeNodes_1" presStyleLbl="node1" presStyleIdx="0" presStyleCnt="3">
        <dgm:presLayoutVars>
          <dgm:bulletEnabled val="1"/>
        </dgm:presLayoutVars>
      </dgm:prSet>
      <dgm:spPr/>
    </dgm:pt>
    <dgm:pt modelId="{C6254BC4-A18D-48D6-B0C7-BDFFF4444A9F}" type="pres">
      <dgm:prSet presAssocID="{3AA41760-DB55-4C1C-B4F1-DF5CFD296E53}" presName="ThreeNodes_2" presStyleLbl="node1" presStyleIdx="1" presStyleCnt="3">
        <dgm:presLayoutVars>
          <dgm:bulletEnabled val="1"/>
        </dgm:presLayoutVars>
      </dgm:prSet>
      <dgm:spPr/>
    </dgm:pt>
    <dgm:pt modelId="{4A0A9752-9516-4501-9497-FF6829BADD58}" type="pres">
      <dgm:prSet presAssocID="{3AA41760-DB55-4C1C-B4F1-DF5CFD296E53}" presName="ThreeNodes_3" presStyleLbl="node1" presStyleIdx="2" presStyleCnt="3">
        <dgm:presLayoutVars>
          <dgm:bulletEnabled val="1"/>
        </dgm:presLayoutVars>
      </dgm:prSet>
      <dgm:spPr/>
    </dgm:pt>
    <dgm:pt modelId="{9B5DB481-85BA-4EC9-9E1B-45D3F79DCA54}" type="pres">
      <dgm:prSet presAssocID="{3AA41760-DB55-4C1C-B4F1-DF5CFD296E53}" presName="ThreeConn_1-2" presStyleLbl="fgAccFollowNode1" presStyleIdx="0" presStyleCnt="2">
        <dgm:presLayoutVars>
          <dgm:bulletEnabled val="1"/>
        </dgm:presLayoutVars>
      </dgm:prSet>
      <dgm:spPr/>
    </dgm:pt>
    <dgm:pt modelId="{AAF1AA99-B770-40AF-A503-2972B5BC5474}" type="pres">
      <dgm:prSet presAssocID="{3AA41760-DB55-4C1C-B4F1-DF5CFD296E53}" presName="ThreeConn_2-3" presStyleLbl="fgAccFollowNode1" presStyleIdx="1" presStyleCnt="2">
        <dgm:presLayoutVars>
          <dgm:bulletEnabled val="1"/>
        </dgm:presLayoutVars>
      </dgm:prSet>
      <dgm:spPr/>
    </dgm:pt>
    <dgm:pt modelId="{3A94B877-0633-4758-9097-5B23AB8AE194}" type="pres">
      <dgm:prSet presAssocID="{3AA41760-DB55-4C1C-B4F1-DF5CFD296E53}" presName="ThreeNodes_1_text" presStyleLbl="node1" presStyleIdx="2" presStyleCnt="3">
        <dgm:presLayoutVars>
          <dgm:bulletEnabled val="1"/>
        </dgm:presLayoutVars>
      </dgm:prSet>
      <dgm:spPr/>
    </dgm:pt>
    <dgm:pt modelId="{A7D65688-C61F-4EB2-8F77-B7CCFD66813D}" type="pres">
      <dgm:prSet presAssocID="{3AA41760-DB55-4C1C-B4F1-DF5CFD296E53}" presName="ThreeNodes_2_text" presStyleLbl="node1" presStyleIdx="2" presStyleCnt="3">
        <dgm:presLayoutVars>
          <dgm:bulletEnabled val="1"/>
        </dgm:presLayoutVars>
      </dgm:prSet>
      <dgm:spPr/>
    </dgm:pt>
    <dgm:pt modelId="{62FFD9B9-1684-4BAB-AF37-C76D48A4C65B}" type="pres">
      <dgm:prSet presAssocID="{3AA41760-DB55-4C1C-B4F1-DF5CFD296E53}" presName="ThreeNodes_3_text" presStyleLbl="node1" presStyleIdx="2" presStyleCnt="3">
        <dgm:presLayoutVars>
          <dgm:bulletEnabled val="1"/>
        </dgm:presLayoutVars>
      </dgm:prSet>
      <dgm:spPr/>
    </dgm:pt>
  </dgm:ptLst>
  <dgm:cxnLst>
    <dgm:cxn modelId="{FC8B5109-E34F-4323-A509-3C1B88A937DC}" type="presOf" srcId="{3AA41760-DB55-4C1C-B4F1-DF5CFD296E53}" destId="{6A634A67-E0D9-46EB-A0A8-A9393870FE52}" srcOrd="0" destOrd="0" presId="urn:microsoft.com/office/officeart/2005/8/layout/vProcess5"/>
    <dgm:cxn modelId="{A162472A-C502-46E7-AFC3-DFA33E2A8172}" type="presOf" srcId="{310A0DA4-699E-44E2-8EFE-0EFD90D31D27}" destId="{AAF1AA99-B770-40AF-A503-2972B5BC5474}" srcOrd="0" destOrd="0" presId="urn:microsoft.com/office/officeart/2005/8/layout/vProcess5"/>
    <dgm:cxn modelId="{1C9D7C54-F2A4-427D-884A-C5952342323A}" srcId="{3AA41760-DB55-4C1C-B4F1-DF5CFD296E53}" destId="{40A103BB-A697-4F0E-A599-30E7FCCAFAE8}" srcOrd="0" destOrd="0" parTransId="{8E91F7D5-4A3C-42ED-AB8B-282CDBD2FA01}" sibTransId="{A91DD52B-660A-4A12-AE9C-BAFBA7A9F909}"/>
    <dgm:cxn modelId="{E2005159-A59E-466A-9833-14CB92018D49}" type="presOf" srcId="{40A103BB-A697-4F0E-A599-30E7FCCAFAE8}" destId="{6FD0DF91-9585-47F5-9B6F-71516C2DF134}" srcOrd="0" destOrd="0" presId="urn:microsoft.com/office/officeart/2005/8/layout/vProcess5"/>
    <dgm:cxn modelId="{6D0D1E8B-90D7-48AC-908B-875C5673FB0A}" type="presOf" srcId="{4E25DCEC-6513-46E1-8532-A939F9CAC97A}" destId="{62FFD9B9-1684-4BAB-AF37-C76D48A4C65B}" srcOrd="1" destOrd="0" presId="urn:microsoft.com/office/officeart/2005/8/layout/vProcess5"/>
    <dgm:cxn modelId="{5381538E-D457-4D62-B363-E519BC81F902}" type="presOf" srcId="{62DC45BD-298B-4B11-A262-BF623F603474}" destId="{C6254BC4-A18D-48D6-B0C7-BDFFF4444A9F}" srcOrd="0" destOrd="0" presId="urn:microsoft.com/office/officeart/2005/8/layout/vProcess5"/>
    <dgm:cxn modelId="{A2D16EA7-0644-4923-AB7C-68C86E7C7335}" type="presOf" srcId="{A91DD52B-660A-4A12-AE9C-BAFBA7A9F909}" destId="{9B5DB481-85BA-4EC9-9E1B-45D3F79DCA54}" srcOrd="0" destOrd="0" presId="urn:microsoft.com/office/officeart/2005/8/layout/vProcess5"/>
    <dgm:cxn modelId="{377C03AB-10F7-45BB-A2A8-560590BB3D96}" srcId="{3AA41760-DB55-4C1C-B4F1-DF5CFD296E53}" destId="{62DC45BD-298B-4B11-A262-BF623F603474}" srcOrd="1" destOrd="0" parTransId="{0C65EE4F-ED4C-4102-8319-50B4F92B3E9F}" sibTransId="{310A0DA4-699E-44E2-8EFE-0EFD90D31D27}"/>
    <dgm:cxn modelId="{1B4727AE-6812-41A9-9B6B-F71ECDF86976}" srcId="{3AA41760-DB55-4C1C-B4F1-DF5CFD296E53}" destId="{4E25DCEC-6513-46E1-8532-A939F9CAC97A}" srcOrd="2" destOrd="0" parTransId="{18DEEF22-22D6-4BEB-875B-A482F9860FBD}" sibTransId="{3CD5CBD6-C716-405F-9656-EEBE914C5BFA}"/>
    <dgm:cxn modelId="{F182F3C2-DB3B-453F-A623-F326A4E58A92}" type="presOf" srcId="{4E25DCEC-6513-46E1-8532-A939F9CAC97A}" destId="{4A0A9752-9516-4501-9497-FF6829BADD58}" srcOrd="0" destOrd="0" presId="urn:microsoft.com/office/officeart/2005/8/layout/vProcess5"/>
    <dgm:cxn modelId="{D23420DD-BB00-43F1-B768-2E5DC2958BBE}" type="presOf" srcId="{62DC45BD-298B-4B11-A262-BF623F603474}" destId="{A7D65688-C61F-4EB2-8F77-B7CCFD66813D}" srcOrd="1" destOrd="0" presId="urn:microsoft.com/office/officeart/2005/8/layout/vProcess5"/>
    <dgm:cxn modelId="{E8B74DFF-60FE-4E55-A6EF-630FD41D06D6}" type="presOf" srcId="{40A103BB-A697-4F0E-A599-30E7FCCAFAE8}" destId="{3A94B877-0633-4758-9097-5B23AB8AE194}" srcOrd="1" destOrd="0" presId="urn:microsoft.com/office/officeart/2005/8/layout/vProcess5"/>
    <dgm:cxn modelId="{9F9EC0F0-FC43-4A83-A677-BC4175692460}" type="presParOf" srcId="{6A634A67-E0D9-46EB-A0A8-A9393870FE52}" destId="{C83B1D3B-2144-478F-B0A4-41EB76BC8C1D}" srcOrd="0" destOrd="0" presId="urn:microsoft.com/office/officeart/2005/8/layout/vProcess5"/>
    <dgm:cxn modelId="{AE29141A-A9D8-4B19-92A1-6AAC5E3EE974}" type="presParOf" srcId="{6A634A67-E0D9-46EB-A0A8-A9393870FE52}" destId="{6FD0DF91-9585-47F5-9B6F-71516C2DF134}" srcOrd="1" destOrd="0" presId="urn:microsoft.com/office/officeart/2005/8/layout/vProcess5"/>
    <dgm:cxn modelId="{59CED58A-DBE4-41E7-AFA1-4033BC0D5F36}" type="presParOf" srcId="{6A634A67-E0D9-46EB-A0A8-A9393870FE52}" destId="{C6254BC4-A18D-48D6-B0C7-BDFFF4444A9F}" srcOrd="2" destOrd="0" presId="urn:microsoft.com/office/officeart/2005/8/layout/vProcess5"/>
    <dgm:cxn modelId="{D6917098-D8F3-4D3A-A199-658D8A57D006}" type="presParOf" srcId="{6A634A67-E0D9-46EB-A0A8-A9393870FE52}" destId="{4A0A9752-9516-4501-9497-FF6829BADD58}" srcOrd="3" destOrd="0" presId="urn:microsoft.com/office/officeart/2005/8/layout/vProcess5"/>
    <dgm:cxn modelId="{8B54DDFB-1747-495A-BF15-65714E57D942}" type="presParOf" srcId="{6A634A67-E0D9-46EB-A0A8-A9393870FE52}" destId="{9B5DB481-85BA-4EC9-9E1B-45D3F79DCA54}" srcOrd="4" destOrd="0" presId="urn:microsoft.com/office/officeart/2005/8/layout/vProcess5"/>
    <dgm:cxn modelId="{C75983BF-8141-4EF6-9EA8-FB1FDEBAE838}" type="presParOf" srcId="{6A634A67-E0D9-46EB-A0A8-A9393870FE52}" destId="{AAF1AA99-B770-40AF-A503-2972B5BC5474}" srcOrd="5" destOrd="0" presId="urn:microsoft.com/office/officeart/2005/8/layout/vProcess5"/>
    <dgm:cxn modelId="{52E3B357-9149-418F-A9FA-5972AD536A4E}" type="presParOf" srcId="{6A634A67-E0D9-46EB-A0A8-A9393870FE52}" destId="{3A94B877-0633-4758-9097-5B23AB8AE194}" srcOrd="6" destOrd="0" presId="urn:microsoft.com/office/officeart/2005/8/layout/vProcess5"/>
    <dgm:cxn modelId="{50883DC2-DE38-4F97-A7EB-918252B8DCB5}" type="presParOf" srcId="{6A634A67-E0D9-46EB-A0A8-A9393870FE52}" destId="{A7D65688-C61F-4EB2-8F77-B7CCFD66813D}" srcOrd="7" destOrd="0" presId="urn:microsoft.com/office/officeart/2005/8/layout/vProcess5"/>
    <dgm:cxn modelId="{13BCB855-8D20-4C3D-ACB1-BBE41BC64D64}" type="presParOf" srcId="{6A634A67-E0D9-46EB-A0A8-A9393870FE52}" destId="{62FFD9B9-1684-4BAB-AF37-C76D48A4C65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17315D-5DDF-4D9D-9A5B-14F276033510}"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D2032030-AC02-4B73-A8E8-0FAF71DA6A09}">
      <dgm:prSet/>
      <dgm:spPr/>
      <dgm:t>
        <a:bodyPr/>
        <a:lstStyle/>
        <a:p>
          <a:r>
            <a:rPr lang="en-US"/>
            <a:t>Relaxation group for men</a:t>
          </a:r>
        </a:p>
      </dgm:t>
    </dgm:pt>
    <dgm:pt modelId="{25B44ACB-9199-491E-AEA3-58C8DA3238D8}" type="parTrans" cxnId="{13302F90-BE7F-4F32-AC33-8451E6CAEB7C}">
      <dgm:prSet/>
      <dgm:spPr/>
      <dgm:t>
        <a:bodyPr/>
        <a:lstStyle/>
        <a:p>
          <a:endParaRPr lang="en-US"/>
        </a:p>
      </dgm:t>
    </dgm:pt>
    <dgm:pt modelId="{4A154F43-10F9-41B9-818D-1B52B49AB250}" type="sibTrans" cxnId="{13302F90-BE7F-4F32-AC33-8451E6CAEB7C}">
      <dgm:prSet/>
      <dgm:spPr/>
      <dgm:t>
        <a:bodyPr/>
        <a:lstStyle/>
        <a:p>
          <a:endParaRPr lang="en-US"/>
        </a:p>
      </dgm:t>
    </dgm:pt>
    <dgm:pt modelId="{BF78A94D-C221-4FF2-8D88-E68C62496CA8}">
      <dgm:prSet/>
      <dgm:spPr/>
      <dgm:t>
        <a:bodyPr/>
        <a:lstStyle/>
        <a:p>
          <a:r>
            <a:rPr lang="en-US"/>
            <a:t>Individual sessions working well – staff intensive – up to 3 hours a week</a:t>
          </a:r>
        </a:p>
      </dgm:t>
    </dgm:pt>
    <dgm:pt modelId="{03391EE5-6D5A-4B57-A079-C6E28082CB9F}" type="parTrans" cxnId="{84E3455A-C001-44DC-9BFF-593529419892}">
      <dgm:prSet/>
      <dgm:spPr/>
      <dgm:t>
        <a:bodyPr/>
        <a:lstStyle/>
        <a:p>
          <a:endParaRPr lang="en-US"/>
        </a:p>
      </dgm:t>
    </dgm:pt>
    <dgm:pt modelId="{C8C5C953-1B87-4C1A-8737-2DA1437BC2EF}" type="sibTrans" cxnId="{84E3455A-C001-44DC-9BFF-593529419892}">
      <dgm:prSet/>
      <dgm:spPr/>
      <dgm:t>
        <a:bodyPr/>
        <a:lstStyle/>
        <a:p>
          <a:endParaRPr lang="en-US"/>
        </a:p>
      </dgm:t>
    </dgm:pt>
    <dgm:pt modelId="{EFBF70D8-FA26-4AB1-A172-A64F03E2CAE0}">
      <dgm:prSet/>
      <dgm:spPr/>
      <dgm:t>
        <a:bodyPr/>
        <a:lstStyle/>
        <a:p>
          <a:r>
            <a:rPr lang="en-US"/>
            <a:t>Attempted a group, dynamics were not conducive for peer support or relaxation.  Very sexually inappropriate verbal comments directed at the OT.       </a:t>
          </a:r>
        </a:p>
      </dgm:t>
    </dgm:pt>
    <dgm:pt modelId="{8A148086-DF11-401A-B37B-DE2F9D9B1877}" type="parTrans" cxnId="{548843B4-E28B-43CD-9591-C951C98289FC}">
      <dgm:prSet/>
      <dgm:spPr/>
      <dgm:t>
        <a:bodyPr/>
        <a:lstStyle/>
        <a:p>
          <a:endParaRPr lang="en-US"/>
        </a:p>
      </dgm:t>
    </dgm:pt>
    <dgm:pt modelId="{F3B40598-36F3-461C-9ABA-D750EB675EF5}" type="sibTrans" cxnId="{548843B4-E28B-43CD-9591-C951C98289FC}">
      <dgm:prSet/>
      <dgm:spPr/>
      <dgm:t>
        <a:bodyPr/>
        <a:lstStyle/>
        <a:p>
          <a:endParaRPr lang="en-US"/>
        </a:p>
      </dgm:t>
    </dgm:pt>
    <dgm:pt modelId="{5406CCA6-C23C-4AC3-8935-E29DE196D5B4}">
      <dgm:prSet/>
      <dgm:spPr/>
      <dgm:t>
        <a:bodyPr/>
        <a:lstStyle/>
        <a:p>
          <a:r>
            <a:rPr lang="en-US"/>
            <a:t>Lessons learnt </a:t>
          </a:r>
        </a:p>
      </dgm:t>
    </dgm:pt>
    <dgm:pt modelId="{CF3B8AE2-8D62-46FB-A157-DD0FAE33DBB2}" type="parTrans" cxnId="{952CF465-7632-4276-9A33-597A2671251F}">
      <dgm:prSet/>
      <dgm:spPr/>
      <dgm:t>
        <a:bodyPr/>
        <a:lstStyle/>
        <a:p>
          <a:endParaRPr lang="en-US"/>
        </a:p>
      </dgm:t>
    </dgm:pt>
    <dgm:pt modelId="{944D8358-053D-4DAE-A788-38099992D506}" type="sibTrans" cxnId="{952CF465-7632-4276-9A33-597A2671251F}">
      <dgm:prSet/>
      <dgm:spPr/>
      <dgm:t>
        <a:bodyPr/>
        <a:lstStyle/>
        <a:p>
          <a:endParaRPr lang="en-US"/>
        </a:p>
      </dgm:t>
    </dgm:pt>
    <dgm:pt modelId="{593E7A1E-8599-4D29-8193-59C1848256E8}">
      <dgm:prSet/>
      <dgm:spPr/>
      <dgm:t>
        <a:bodyPr/>
        <a:lstStyle/>
        <a:p>
          <a:r>
            <a:rPr lang="en-US" dirty="0"/>
            <a:t>I approached it as through the group was already formed.  I forgot about group process. Jumped straight in, forgot about setting boundaries, shared aims, expectations.</a:t>
          </a:r>
        </a:p>
      </dgm:t>
    </dgm:pt>
    <dgm:pt modelId="{D02F1247-C6F4-46EC-8CCC-C35A2ED4953A}" type="parTrans" cxnId="{65028A86-9BE7-4F1B-B4EA-77E798179860}">
      <dgm:prSet/>
      <dgm:spPr/>
      <dgm:t>
        <a:bodyPr/>
        <a:lstStyle/>
        <a:p>
          <a:endParaRPr lang="en-US"/>
        </a:p>
      </dgm:t>
    </dgm:pt>
    <dgm:pt modelId="{E3EE2377-BED4-4364-ADAE-3152DCF0C971}" type="sibTrans" cxnId="{65028A86-9BE7-4F1B-B4EA-77E798179860}">
      <dgm:prSet/>
      <dgm:spPr/>
      <dgm:t>
        <a:bodyPr/>
        <a:lstStyle/>
        <a:p>
          <a:endParaRPr lang="en-US"/>
        </a:p>
      </dgm:t>
    </dgm:pt>
    <dgm:pt modelId="{03A25F0D-B8AD-41D1-B19E-9ED1EA63ADC6}">
      <dgm:prSet/>
      <dgm:spPr/>
      <dgm:t>
        <a:bodyPr/>
        <a:lstStyle/>
        <a:p>
          <a:r>
            <a:rPr lang="en-US" dirty="0"/>
            <a:t>One session does not mean that the group is not going to be useful, developing a group takes time   </a:t>
          </a:r>
        </a:p>
      </dgm:t>
    </dgm:pt>
    <dgm:pt modelId="{48995CC6-1AA4-42C3-B922-ED5A4F2228B2}" type="parTrans" cxnId="{DFFCFB6A-875B-4CD7-B8D1-06481B5C9295}">
      <dgm:prSet/>
      <dgm:spPr/>
      <dgm:t>
        <a:bodyPr/>
        <a:lstStyle/>
        <a:p>
          <a:endParaRPr lang="en-US"/>
        </a:p>
      </dgm:t>
    </dgm:pt>
    <dgm:pt modelId="{4AE7D67B-8725-4EC9-875A-8C72176E676C}" type="sibTrans" cxnId="{DFFCFB6A-875B-4CD7-B8D1-06481B5C9295}">
      <dgm:prSet/>
      <dgm:spPr/>
      <dgm:t>
        <a:bodyPr/>
        <a:lstStyle/>
        <a:p>
          <a:endParaRPr lang="en-US"/>
        </a:p>
      </dgm:t>
    </dgm:pt>
    <dgm:pt modelId="{4DBFDDAD-A935-4C42-9547-331D78B00E99}" type="pres">
      <dgm:prSet presAssocID="{0617315D-5DDF-4D9D-9A5B-14F276033510}" presName="Name0" presStyleCnt="0">
        <dgm:presLayoutVars>
          <dgm:dir/>
          <dgm:animLvl val="lvl"/>
          <dgm:resizeHandles val="exact"/>
        </dgm:presLayoutVars>
      </dgm:prSet>
      <dgm:spPr/>
    </dgm:pt>
    <dgm:pt modelId="{C28320D8-8E99-464A-86DD-1D65E823A57E}" type="pres">
      <dgm:prSet presAssocID="{D2032030-AC02-4B73-A8E8-0FAF71DA6A09}" presName="linNode" presStyleCnt="0"/>
      <dgm:spPr/>
    </dgm:pt>
    <dgm:pt modelId="{32260969-E508-499A-A756-3311F51631DA}" type="pres">
      <dgm:prSet presAssocID="{D2032030-AC02-4B73-A8E8-0FAF71DA6A09}" presName="parentText" presStyleLbl="node1" presStyleIdx="0" presStyleCnt="2">
        <dgm:presLayoutVars>
          <dgm:chMax val="1"/>
          <dgm:bulletEnabled val="1"/>
        </dgm:presLayoutVars>
      </dgm:prSet>
      <dgm:spPr/>
    </dgm:pt>
    <dgm:pt modelId="{CCABAE7C-82CB-4046-B32A-0A16C55B7FD6}" type="pres">
      <dgm:prSet presAssocID="{D2032030-AC02-4B73-A8E8-0FAF71DA6A09}" presName="descendantText" presStyleLbl="alignAccFollowNode1" presStyleIdx="0" presStyleCnt="2">
        <dgm:presLayoutVars>
          <dgm:bulletEnabled val="1"/>
        </dgm:presLayoutVars>
      </dgm:prSet>
      <dgm:spPr/>
    </dgm:pt>
    <dgm:pt modelId="{6EFCB9BC-FAC1-4143-BB55-79D5966E8B3B}" type="pres">
      <dgm:prSet presAssocID="{4A154F43-10F9-41B9-818D-1B52B49AB250}" presName="sp" presStyleCnt="0"/>
      <dgm:spPr/>
    </dgm:pt>
    <dgm:pt modelId="{37CC0CA9-E16B-4742-AB58-C80699144434}" type="pres">
      <dgm:prSet presAssocID="{5406CCA6-C23C-4AC3-8935-E29DE196D5B4}" presName="linNode" presStyleCnt="0"/>
      <dgm:spPr/>
    </dgm:pt>
    <dgm:pt modelId="{50C22302-F9E2-4295-931B-F98A56377722}" type="pres">
      <dgm:prSet presAssocID="{5406CCA6-C23C-4AC3-8935-E29DE196D5B4}" presName="parentText" presStyleLbl="node1" presStyleIdx="1" presStyleCnt="2">
        <dgm:presLayoutVars>
          <dgm:chMax val="1"/>
          <dgm:bulletEnabled val="1"/>
        </dgm:presLayoutVars>
      </dgm:prSet>
      <dgm:spPr/>
    </dgm:pt>
    <dgm:pt modelId="{0004610D-3136-49F4-96B3-9F70B3A3A52D}" type="pres">
      <dgm:prSet presAssocID="{5406CCA6-C23C-4AC3-8935-E29DE196D5B4}" presName="descendantText" presStyleLbl="alignAccFollowNode1" presStyleIdx="1" presStyleCnt="2">
        <dgm:presLayoutVars>
          <dgm:bulletEnabled val="1"/>
        </dgm:presLayoutVars>
      </dgm:prSet>
      <dgm:spPr/>
    </dgm:pt>
  </dgm:ptLst>
  <dgm:cxnLst>
    <dgm:cxn modelId="{94D03001-03F3-476F-BC90-E5B1AD9AF8FC}" type="presOf" srcId="{593E7A1E-8599-4D29-8193-59C1848256E8}" destId="{0004610D-3136-49F4-96B3-9F70B3A3A52D}" srcOrd="0" destOrd="0" presId="urn:microsoft.com/office/officeart/2005/8/layout/vList5"/>
    <dgm:cxn modelId="{A741811E-BF36-452B-9A2E-78F217CCD726}" type="presOf" srcId="{03A25F0D-B8AD-41D1-B19E-9ED1EA63ADC6}" destId="{0004610D-3136-49F4-96B3-9F70B3A3A52D}" srcOrd="0" destOrd="1" presId="urn:microsoft.com/office/officeart/2005/8/layout/vList5"/>
    <dgm:cxn modelId="{2D67A321-7400-4B9C-901D-1348565C24E1}" type="presOf" srcId="{D2032030-AC02-4B73-A8E8-0FAF71DA6A09}" destId="{32260969-E508-499A-A756-3311F51631DA}" srcOrd="0" destOrd="0" presId="urn:microsoft.com/office/officeart/2005/8/layout/vList5"/>
    <dgm:cxn modelId="{FDB31132-EEEF-4AC5-BAB4-65C8DB522DDE}" type="presOf" srcId="{EFBF70D8-FA26-4AB1-A172-A64F03E2CAE0}" destId="{CCABAE7C-82CB-4046-B32A-0A16C55B7FD6}" srcOrd="0" destOrd="1" presId="urn:microsoft.com/office/officeart/2005/8/layout/vList5"/>
    <dgm:cxn modelId="{952CF465-7632-4276-9A33-597A2671251F}" srcId="{0617315D-5DDF-4D9D-9A5B-14F276033510}" destId="{5406CCA6-C23C-4AC3-8935-E29DE196D5B4}" srcOrd="1" destOrd="0" parTransId="{CF3B8AE2-8D62-46FB-A157-DD0FAE33DBB2}" sibTransId="{944D8358-053D-4DAE-A788-38099992D506}"/>
    <dgm:cxn modelId="{DFFCFB6A-875B-4CD7-B8D1-06481B5C9295}" srcId="{5406CCA6-C23C-4AC3-8935-E29DE196D5B4}" destId="{03A25F0D-B8AD-41D1-B19E-9ED1EA63ADC6}" srcOrd="1" destOrd="0" parTransId="{48995CC6-1AA4-42C3-B922-ED5A4F2228B2}" sibTransId="{4AE7D67B-8725-4EC9-875A-8C72176E676C}"/>
    <dgm:cxn modelId="{4128364C-D987-4ABA-A1F6-4A035F791A49}" type="presOf" srcId="{5406CCA6-C23C-4AC3-8935-E29DE196D5B4}" destId="{50C22302-F9E2-4295-931B-F98A56377722}" srcOrd="0" destOrd="0" presId="urn:microsoft.com/office/officeart/2005/8/layout/vList5"/>
    <dgm:cxn modelId="{84E3455A-C001-44DC-9BFF-593529419892}" srcId="{D2032030-AC02-4B73-A8E8-0FAF71DA6A09}" destId="{BF78A94D-C221-4FF2-8D88-E68C62496CA8}" srcOrd="0" destOrd="0" parTransId="{03391EE5-6D5A-4B57-A079-C6E28082CB9F}" sibTransId="{C8C5C953-1B87-4C1A-8737-2DA1437BC2EF}"/>
    <dgm:cxn modelId="{65028A86-9BE7-4F1B-B4EA-77E798179860}" srcId="{5406CCA6-C23C-4AC3-8935-E29DE196D5B4}" destId="{593E7A1E-8599-4D29-8193-59C1848256E8}" srcOrd="0" destOrd="0" parTransId="{D02F1247-C6F4-46EC-8CCC-C35A2ED4953A}" sibTransId="{E3EE2377-BED4-4364-ADAE-3152DCF0C971}"/>
    <dgm:cxn modelId="{13302F90-BE7F-4F32-AC33-8451E6CAEB7C}" srcId="{0617315D-5DDF-4D9D-9A5B-14F276033510}" destId="{D2032030-AC02-4B73-A8E8-0FAF71DA6A09}" srcOrd="0" destOrd="0" parTransId="{25B44ACB-9199-491E-AEA3-58C8DA3238D8}" sibTransId="{4A154F43-10F9-41B9-818D-1B52B49AB250}"/>
    <dgm:cxn modelId="{548843B4-E28B-43CD-9591-C951C98289FC}" srcId="{D2032030-AC02-4B73-A8E8-0FAF71DA6A09}" destId="{EFBF70D8-FA26-4AB1-A172-A64F03E2CAE0}" srcOrd="1" destOrd="0" parTransId="{8A148086-DF11-401A-B37B-DE2F9D9B1877}" sibTransId="{F3B40598-36F3-461C-9ABA-D750EB675EF5}"/>
    <dgm:cxn modelId="{43B32EF4-F4D3-4F16-9977-3716AC4B50A7}" type="presOf" srcId="{0617315D-5DDF-4D9D-9A5B-14F276033510}" destId="{4DBFDDAD-A935-4C42-9547-331D78B00E99}" srcOrd="0" destOrd="0" presId="urn:microsoft.com/office/officeart/2005/8/layout/vList5"/>
    <dgm:cxn modelId="{7655B8FF-A378-4B7E-A400-560396C0285C}" type="presOf" srcId="{BF78A94D-C221-4FF2-8D88-E68C62496CA8}" destId="{CCABAE7C-82CB-4046-B32A-0A16C55B7FD6}" srcOrd="0" destOrd="0" presId="urn:microsoft.com/office/officeart/2005/8/layout/vList5"/>
    <dgm:cxn modelId="{ADBB40C7-C4AD-44C1-948B-43B70A36FD62}" type="presParOf" srcId="{4DBFDDAD-A935-4C42-9547-331D78B00E99}" destId="{C28320D8-8E99-464A-86DD-1D65E823A57E}" srcOrd="0" destOrd="0" presId="urn:microsoft.com/office/officeart/2005/8/layout/vList5"/>
    <dgm:cxn modelId="{FAED932D-5D08-41C4-BE45-98DA4E78C96B}" type="presParOf" srcId="{C28320D8-8E99-464A-86DD-1D65E823A57E}" destId="{32260969-E508-499A-A756-3311F51631DA}" srcOrd="0" destOrd="0" presId="urn:microsoft.com/office/officeart/2005/8/layout/vList5"/>
    <dgm:cxn modelId="{0D063C3B-ACC2-4B06-A4D6-629B73BD693E}" type="presParOf" srcId="{C28320D8-8E99-464A-86DD-1D65E823A57E}" destId="{CCABAE7C-82CB-4046-B32A-0A16C55B7FD6}" srcOrd="1" destOrd="0" presId="urn:microsoft.com/office/officeart/2005/8/layout/vList5"/>
    <dgm:cxn modelId="{20C85D01-47F8-4122-8259-7E354D9D7C24}" type="presParOf" srcId="{4DBFDDAD-A935-4C42-9547-331D78B00E99}" destId="{6EFCB9BC-FAC1-4143-BB55-79D5966E8B3B}" srcOrd="1" destOrd="0" presId="urn:microsoft.com/office/officeart/2005/8/layout/vList5"/>
    <dgm:cxn modelId="{7CEEEDE1-1D82-4188-98A9-341E9EC48E53}" type="presParOf" srcId="{4DBFDDAD-A935-4C42-9547-331D78B00E99}" destId="{37CC0CA9-E16B-4742-AB58-C80699144434}" srcOrd="2" destOrd="0" presId="urn:microsoft.com/office/officeart/2005/8/layout/vList5"/>
    <dgm:cxn modelId="{82E13F40-C1E4-4A7F-82DF-4CA4C018F565}" type="presParOf" srcId="{37CC0CA9-E16B-4742-AB58-C80699144434}" destId="{50C22302-F9E2-4295-931B-F98A56377722}" srcOrd="0" destOrd="0" presId="urn:microsoft.com/office/officeart/2005/8/layout/vList5"/>
    <dgm:cxn modelId="{9466C8ED-8AB8-4090-9A7B-C97F4090426F}" type="presParOf" srcId="{37CC0CA9-E16B-4742-AB58-C80699144434}" destId="{0004610D-3136-49F4-96B3-9F70B3A3A52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77D309-AA04-4FF8-8A8B-5A2FC156F480}" type="doc">
      <dgm:prSet loTypeId="urn:microsoft.com/office/officeart/2005/8/layout/default#2" loCatId="list" qsTypeId="urn:microsoft.com/office/officeart/2005/8/quickstyle/simple4" qsCatId="simple" csTypeId="urn:microsoft.com/office/officeart/2005/8/colors/accent0_3" csCatId="mainScheme" phldr="1"/>
      <dgm:spPr/>
      <dgm:t>
        <a:bodyPr/>
        <a:lstStyle/>
        <a:p>
          <a:endParaRPr lang="en-US"/>
        </a:p>
      </dgm:t>
    </dgm:pt>
    <dgm:pt modelId="{234E5758-96CD-4AE1-AE1C-9541470B0578}">
      <dgm:prSet/>
      <dgm:spPr/>
      <dgm:t>
        <a:bodyPr/>
        <a:lstStyle/>
        <a:p>
          <a:r>
            <a:rPr lang="en-US" dirty="0"/>
            <a:t>Maintaining  art psychotherapy principles and values in MDT team group and in  working groups </a:t>
          </a:r>
        </a:p>
      </dgm:t>
    </dgm:pt>
    <dgm:pt modelId="{6462C393-78B6-4C9B-BB79-1775ACA0FA0F}" type="parTrans" cxnId="{A0B3516A-9B3F-48F4-9232-7788FC399D72}">
      <dgm:prSet/>
      <dgm:spPr/>
      <dgm:t>
        <a:bodyPr/>
        <a:lstStyle/>
        <a:p>
          <a:endParaRPr lang="en-US"/>
        </a:p>
      </dgm:t>
    </dgm:pt>
    <dgm:pt modelId="{11A84229-1CFC-4E90-8717-D3E4F31535AE}" type="sibTrans" cxnId="{A0B3516A-9B3F-48F4-9232-7788FC399D72}">
      <dgm:prSet/>
      <dgm:spPr/>
      <dgm:t>
        <a:bodyPr/>
        <a:lstStyle/>
        <a:p>
          <a:endParaRPr lang="en-US"/>
        </a:p>
      </dgm:t>
    </dgm:pt>
    <dgm:pt modelId="{FFE207C2-2848-4EAC-A226-CF8BA430E419}">
      <dgm:prSet/>
      <dgm:spPr/>
      <dgm:t>
        <a:bodyPr/>
        <a:lstStyle/>
        <a:p>
          <a:r>
            <a:rPr lang="en-GB" dirty="0"/>
            <a:t>Experientials   groups for staff </a:t>
          </a:r>
          <a:endParaRPr lang="en-US" dirty="0"/>
        </a:p>
      </dgm:t>
    </dgm:pt>
    <dgm:pt modelId="{26193D23-F1D9-494A-AA2E-8FAC8A271378}" type="parTrans" cxnId="{A7194F7D-705D-48A2-8009-6F4631F2D98B}">
      <dgm:prSet/>
      <dgm:spPr/>
      <dgm:t>
        <a:bodyPr/>
        <a:lstStyle/>
        <a:p>
          <a:endParaRPr lang="en-US"/>
        </a:p>
      </dgm:t>
    </dgm:pt>
    <dgm:pt modelId="{7B789754-AFC7-49C1-B6B1-498BF5FEB8EA}" type="sibTrans" cxnId="{A7194F7D-705D-48A2-8009-6F4631F2D98B}">
      <dgm:prSet/>
      <dgm:spPr/>
      <dgm:t>
        <a:bodyPr/>
        <a:lstStyle/>
        <a:p>
          <a:endParaRPr lang="en-US"/>
        </a:p>
      </dgm:t>
    </dgm:pt>
    <dgm:pt modelId="{A47A853F-372D-4E64-B392-2B5942EA7FDA}">
      <dgm:prSet/>
      <dgm:spPr/>
      <dgm:t>
        <a:bodyPr/>
        <a:lstStyle/>
        <a:p>
          <a:r>
            <a:rPr lang="en-GB" dirty="0"/>
            <a:t>Case study  presentation to small staff groups</a:t>
          </a:r>
          <a:endParaRPr lang="en-US" dirty="0"/>
        </a:p>
      </dgm:t>
    </dgm:pt>
    <dgm:pt modelId="{C9C4DC80-CAD9-4CA2-87C7-9E28B5712530}" type="parTrans" cxnId="{45197901-381A-4C26-A731-489F3FD777E8}">
      <dgm:prSet/>
      <dgm:spPr/>
      <dgm:t>
        <a:bodyPr/>
        <a:lstStyle/>
        <a:p>
          <a:endParaRPr lang="en-US"/>
        </a:p>
      </dgm:t>
    </dgm:pt>
    <dgm:pt modelId="{4CEC2BFF-3EDA-4FB0-A4F4-E7A56FEF64D3}" type="sibTrans" cxnId="{45197901-381A-4C26-A731-489F3FD777E8}">
      <dgm:prSet/>
      <dgm:spPr/>
      <dgm:t>
        <a:bodyPr/>
        <a:lstStyle/>
        <a:p>
          <a:endParaRPr lang="en-US"/>
        </a:p>
      </dgm:t>
    </dgm:pt>
    <dgm:pt modelId="{BD1FA5F9-1E37-4998-80BA-948150EF8CAD}">
      <dgm:prSet/>
      <dgm:spPr/>
      <dgm:t>
        <a:bodyPr/>
        <a:lstStyle/>
        <a:p>
          <a:r>
            <a:rPr lang="en-US" dirty="0"/>
            <a:t> Open  studio groups involving staff using psychoeducational approach </a:t>
          </a:r>
        </a:p>
      </dgm:t>
    </dgm:pt>
    <dgm:pt modelId="{57F83FCE-C0C8-4D24-AA61-6C97896660A8}" type="parTrans" cxnId="{0F7B21B0-B693-4A62-B493-4BC812D196A1}">
      <dgm:prSet/>
      <dgm:spPr/>
      <dgm:t>
        <a:bodyPr/>
        <a:lstStyle/>
        <a:p>
          <a:endParaRPr lang="en-US"/>
        </a:p>
      </dgm:t>
    </dgm:pt>
    <dgm:pt modelId="{610C6376-B0DE-4EE0-8936-A6E4089D851E}" type="sibTrans" cxnId="{0F7B21B0-B693-4A62-B493-4BC812D196A1}">
      <dgm:prSet/>
      <dgm:spPr/>
      <dgm:t>
        <a:bodyPr/>
        <a:lstStyle/>
        <a:p>
          <a:endParaRPr lang="en-US"/>
        </a:p>
      </dgm:t>
    </dgm:pt>
    <dgm:pt modelId="{80E45C31-3738-4698-83B3-EF2BA8C87193}">
      <dgm:prSet/>
      <dgm:spPr/>
      <dgm:t>
        <a:bodyPr/>
        <a:lstStyle/>
        <a:p>
          <a:r>
            <a:rPr lang="en-GB" dirty="0"/>
            <a:t> Sharing practice and received wisdom in-house  groups  </a:t>
          </a:r>
          <a:endParaRPr lang="en-US" dirty="0"/>
        </a:p>
      </dgm:t>
    </dgm:pt>
    <dgm:pt modelId="{19CDA270-89AC-4E3C-8A22-C9D3ADFA2C91}" type="parTrans" cxnId="{9E5F255E-112F-4D2F-8F51-9254B716C732}">
      <dgm:prSet/>
      <dgm:spPr/>
      <dgm:t>
        <a:bodyPr/>
        <a:lstStyle/>
        <a:p>
          <a:endParaRPr lang="en-US"/>
        </a:p>
      </dgm:t>
    </dgm:pt>
    <dgm:pt modelId="{13A8A559-4552-4B68-A6D3-183B83903B27}" type="sibTrans" cxnId="{9E5F255E-112F-4D2F-8F51-9254B716C732}">
      <dgm:prSet/>
      <dgm:spPr/>
      <dgm:t>
        <a:bodyPr/>
        <a:lstStyle/>
        <a:p>
          <a:endParaRPr lang="en-US"/>
        </a:p>
      </dgm:t>
    </dgm:pt>
    <dgm:pt modelId="{558F9DA7-127A-4CFD-9328-D41279F530A1}">
      <dgm:prSet/>
      <dgm:spPr/>
      <dgm:t>
        <a:bodyPr/>
        <a:lstStyle/>
        <a:p>
          <a:r>
            <a:rPr lang="en-US" dirty="0"/>
            <a:t>Sharing  papers of interest and links with team via  inpatient team  web links </a:t>
          </a:r>
        </a:p>
      </dgm:t>
    </dgm:pt>
    <dgm:pt modelId="{7BDF5857-BF7E-4DA8-BEA3-A37B8709B438}" type="parTrans" cxnId="{BEA495C3-0132-4B72-BFFE-950B285B5DFC}">
      <dgm:prSet/>
      <dgm:spPr/>
      <dgm:t>
        <a:bodyPr/>
        <a:lstStyle/>
        <a:p>
          <a:endParaRPr lang="en-US"/>
        </a:p>
      </dgm:t>
    </dgm:pt>
    <dgm:pt modelId="{8882157E-0382-4F06-96F6-CBA33D187AD0}" type="sibTrans" cxnId="{BEA495C3-0132-4B72-BFFE-950B285B5DFC}">
      <dgm:prSet/>
      <dgm:spPr/>
      <dgm:t>
        <a:bodyPr/>
        <a:lstStyle/>
        <a:p>
          <a:endParaRPr lang="en-US"/>
        </a:p>
      </dgm:t>
    </dgm:pt>
    <dgm:pt modelId="{149C4DCC-FF0B-4D67-864B-E3B8F4D4E75F}">
      <dgm:prSet/>
      <dgm:spPr/>
      <dgm:t>
        <a:bodyPr/>
        <a:lstStyle/>
        <a:p>
          <a:endParaRPr lang="en-GB" dirty="0"/>
        </a:p>
        <a:p>
          <a:r>
            <a:rPr lang="en-GB" dirty="0"/>
            <a:t> Sharing Trauma informed practice standards </a:t>
          </a:r>
        </a:p>
        <a:p>
          <a:r>
            <a:rPr lang="en-GB" dirty="0"/>
            <a:t> </a:t>
          </a:r>
          <a:endParaRPr lang="en-US" dirty="0"/>
        </a:p>
      </dgm:t>
    </dgm:pt>
    <dgm:pt modelId="{19DB3836-E6EB-43A2-B4D7-989F05F560A7}" type="parTrans" cxnId="{1E83E121-97BD-4A7F-BE93-8DD7753DCAA0}">
      <dgm:prSet/>
      <dgm:spPr/>
      <dgm:t>
        <a:bodyPr/>
        <a:lstStyle/>
        <a:p>
          <a:endParaRPr lang="en-US"/>
        </a:p>
      </dgm:t>
    </dgm:pt>
    <dgm:pt modelId="{F7A7EA32-A73E-4FB8-A27B-22C2FD217B73}" type="sibTrans" cxnId="{1E83E121-97BD-4A7F-BE93-8DD7753DCAA0}">
      <dgm:prSet/>
      <dgm:spPr/>
      <dgm:t>
        <a:bodyPr/>
        <a:lstStyle/>
        <a:p>
          <a:endParaRPr lang="en-US"/>
        </a:p>
      </dgm:t>
    </dgm:pt>
    <dgm:pt modelId="{8F7D79ED-61F1-49FC-94A8-E0308EC02995}" type="pres">
      <dgm:prSet presAssocID="{CB77D309-AA04-4FF8-8A8B-5A2FC156F480}" presName="diagram" presStyleCnt="0">
        <dgm:presLayoutVars>
          <dgm:dir/>
          <dgm:resizeHandles val="exact"/>
        </dgm:presLayoutVars>
      </dgm:prSet>
      <dgm:spPr/>
    </dgm:pt>
    <dgm:pt modelId="{E4B40937-0C27-4357-AFDF-3759FDDD2472}" type="pres">
      <dgm:prSet presAssocID="{234E5758-96CD-4AE1-AE1C-9541470B0578}" presName="node" presStyleLbl="node1" presStyleIdx="0" presStyleCnt="7">
        <dgm:presLayoutVars>
          <dgm:bulletEnabled val="1"/>
        </dgm:presLayoutVars>
      </dgm:prSet>
      <dgm:spPr/>
    </dgm:pt>
    <dgm:pt modelId="{EBF83BC0-BA07-4B82-8A32-03E16FE44943}" type="pres">
      <dgm:prSet presAssocID="{11A84229-1CFC-4E90-8717-D3E4F31535AE}" presName="sibTrans" presStyleCnt="0"/>
      <dgm:spPr/>
    </dgm:pt>
    <dgm:pt modelId="{4E75ADCB-0298-449B-9515-FB06CD2A2967}" type="pres">
      <dgm:prSet presAssocID="{FFE207C2-2848-4EAC-A226-CF8BA430E419}" presName="node" presStyleLbl="node1" presStyleIdx="1" presStyleCnt="7">
        <dgm:presLayoutVars>
          <dgm:bulletEnabled val="1"/>
        </dgm:presLayoutVars>
      </dgm:prSet>
      <dgm:spPr/>
    </dgm:pt>
    <dgm:pt modelId="{38D74C8B-34B5-4B18-A4FA-7AA7EDDD16C1}" type="pres">
      <dgm:prSet presAssocID="{7B789754-AFC7-49C1-B6B1-498BF5FEB8EA}" presName="sibTrans" presStyleCnt="0"/>
      <dgm:spPr/>
    </dgm:pt>
    <dgm:pt modelId="{B8B429C2-CFB7-42D7-A87F-A6A4281BB000}" type="pres">
      <dgm:prSet presAssocID="{A47A853F-372D-4E64-B392-2B5942EA7FDA}" presName="node" presStyleLbl="node1" presStyleIdx="2" presStyleCnt="7">
        <dgm:presLayoutVars>
          <dgm:bulletEnabled val="1"/>
        </dgm:presLayoutVars>
      </dgm:prSet>
      <dgm:spPr/>
    </dgm:pt>
    <dgm:pt modelId="{B905606B-6701-4FDB-80D8-688592EA4204}" type="pres">
      <dgm:prSet presAssocID="{4CEC2BFF-3EDA-4FB0-A4F4-E7A56FEF64D3}" presName="sibTrans" presStyleCnt="0"/>
      <dgm:spPr/>
    </dgm:pt>
    <dgm:pt modelId="{A309A2D6-77B5-40F6-AD87-13085804E724}" type="pres">
      <dgm:prSet presAssocID="{BD1FA5F9-1E37-4998-80BA-948150EF8CAD}" presName="node" presStyleLbl="node1" presStyleIdx="3" presStyleCnt="7">
        <dgm:presLayoutVars>
          <dgm:bulletEnabled val="1"/>
        </dgm:presLayoutVars>
      </dgm:prSet>
      <dgm:spPr/>
    </dgm:pt>
    <dgm:pt modelId="{F591A951-DE0F-4DD3-A578-EE657D81990B}" type="pres">
      <dgm:prSet presAssocID="{610C6376-B0DE-4EE0-8936-A6E4089D851E}" presName="sibTrans" presStyleCnt="0"/>
      <dgm:spPr/>
    </dgm:pt>
    <dgm:pt modelId="{F4AEC9B8-37AD-4B03-A1F8-C2E3119EBC53}" type="pres">
      <dgm:prSet presAssocID="{80E45C31-3738-4698-83B3-EF2BA8C87193}" presName="node" presStyleLbl="node1" presStyleIdx="4" presStyleCnt="7">
        <dgm:presLayoutVars>
          <dgm:bulletEnabled val="1"/>
        </dgm:presLayoutVars>
      </dgm:prSet>
      <dgm:spPr/>
    </dgm:pt>
    <dgm:pt modelId="{FF9ADFDF-88F4-404F-A42F-4DD442419806}" type="pres">
      <dgm:prSet presAssocID="{13A8A559-4552-4B68-A6D3-183B83903B27}" presName="sibTrans" presStyleCnt="0"/>
      <dgm:spPr/>
    </dgm:pt>
    <dgm:pt modelId="{922AC1F8-CCC9-4B18-8A82-19636776E37E}" type="pres">
      <dgm:prSet presAssocID="{558F9DA7-127A-4CFD-9328-D41279F530A1}" presName="node" presStyleLbl="node1" presStyleIdx="5" presStyleCnt="7">
        <dgm:presLayoutVars>
          <dgm:bulletEnabled val="1"/>
        </dgm:presLayoutVars>
      </dgm:prSet>
      <dgm:spPr/>
    </dgm:pt>
    <dgm:pt modelId="{A5C191DB-9DCF-4D8B-A275-162A64C2F6F3}" type="pres">
      <dgm:prSet presAssocID="{8882157E-0382-4F06-96F6-CBA33D187AD0}" presName="sibTrans" presStyleCnt="0"/>
      <dgm:spPr/>
    </dgm:pt>
    <dgm:pt modelId="{B098BA1D-81C9-439F-8C27-99DD6028882E}" type="pres">
      <dgm:prSet presAssocID="{149C4DCC-FF0B-4D67-864B-E3B8F4D4E75F}" presName="node" presStyleLbl="node1" presStyleIdx="6" presStyleCnt="7">
        <dgm:presLayoutVars>
          <dgm:bulletEnabled val="1"/>
        </dgm:presLayoutVars>
      </dgm:prSet>
      <dgm:spPr/>
    </dgm:pt>
  </dgm:ptLst>
  <dgm:cxnLst>
    <dgm:cxn modelId="{45197901-381A-4C26-A731-489F3FD777E8}" srcId="{CB77D309-AA04-4FF8-8A8B-5A2FC156F480}" destId="{A47A853F-372D-4E64-B392-2B5942EA7FDA}" srcOrd="2" destOrd="0" parTransId="{C9C4DC80-CAD9-4CA2-87C7-9E28B5712530}" sibTransId="{4CEC2BFF-3EDA-4FB0-A4F4-E7A56FEF64D3}"/>
    <dgm:cxn modelId="{1E83E121-97BD-4A7F-BE93-8DD7753DCAA0}" srcId="{CB77D309-AA04-4FF8-8A8B-5A2FC156F480}" destId="{149C4DCC-FF0B-4D67-864B-E3B8F4D4E75F}" srcOrd="6" destOrd="0" parTransId="{19DB3836-E6EB-43A2-B4D7-989F05F560A7}" sibTransId="{F7A7EA32-A73E-4FB8-A27B-22C2FD217B73}"/>
    <dgm:cxn modelId="{26479A25-EBF7-4CEB-9535-1DB80FDDD11A}" type="presOf" srcId="{80E45C31-3738-4698-83B3-EF2BA8C87193}" destId="{F4AEC9B8-37AD-4B03-A1F8-C2E3119EBC53}" srcOrd="0" destOrd="0" presId="urn:microsoft.com/office/officeart/2005/8/layout/default#2"/>
    <dgm:cxn modelId="{29320D3E-EF87-4E2D-84B5-DFA8D8F948F6}" type="presOf" srcId="{A47A853F-372D-4E64-B392-2B5942EA7FDA}" destId="{B8B429C2-CFB7-42D7-A87F-A6A4281BB000}" srcOrd="0" destOrd="0" presId="urn:microsoft.com/office/officeart/2005/8/layout/default#2"/>
    <dgm:cxn modelId="{9E5F255E-112F-4D2F-8F51-9254B716C732}" srcId="{CB77D309-AA04-4FF8-8A8B-5A2FC156F480}" destId="{80E45C31-3738-4698-83B3-EF2BA8C87193}" srcOrd="4" destOrd="0" parTransId="{19CDA270-89AC-4E3C-8A22-C9D3ADFA2C91}" sibTransId="{13A8A559-4552-4B68-A6D3-183B83903B27}"/>
    <dgm:cxn modelId="{FA611247-6FC4-4267-AD4C-3B885EC6ED22}" type="presOf" srcId="{558F9DA7-127A-4CFD-9328-D41279F530A1}" destId="{922AC1F8-CCC9-4B18-8A82-19636776E37E}" srcOrd="0" destOrd="0" presId="urn:microsoft.com/office/officeart/2005/8/layout/default#2"/>
    <dgm:cxn modelId="{47DA014A-CB48-40C6-8FFC-0CA2E683DDF2}" type="presOf" srcId="{CB77D309-AA04-4FF8-8A8B-5A2FC156F480}" destId="{8F7D79ED-61F1-49FC-94A8-E0308EC02995}" srcOrd="0" destOrd="0" presId="urn:microsoft.com/office/officeart/2005/8/layout/default#2"/>
    <dgm:cxn modelId="{A0B3516A-9B3F-48F4-9232-7788FC399D72}" srcId="{CB77D309-AA04-4FF8-8A8B-5A2FC156F480}" destId="{234E5758-96CD-4AE1-AE1C-9541470B0578}" srcOrd="0" destOrd="0" parTransId="{6462C393-78B6-4C9B-BB79-1775ACA0FA0F}" sibTransId="{11A84229-1CFC-4E90-8717-D3E4F31535AE}"/>
    <dgm:cxn modelId="{D1FB9B7B-1C0C-47CB-A20B-AE114AE01698}" type="presOf" srcId="{BD1FA5F9-1E37-4998-80BA-948150EF8CAD}" destId="{A309A2D6-77B5-40F6-AD87-13085804E724}" srcOrd="0" destOrd="0" presId="urn:microsoft.com/office/officeart/2005/8/layout/default#2"/>
    <dgm:cxn modelId="{A7194F7D-705D-48A2-8009-6F4631F2D98B}" srcId="{CB77D309-AA04-4FF8-8A8B-5A2FC156F480}" destId="{FFE207C2-2848-4EAC-A226-CF8BA430E419}" srcOrd="1" destOrd="0" parTransId="{26193D23-F1D9-494A-AA2E-8FAC8A271378}" sibTransId="{7B789754-AFC7-49C1-B6B1-498BF5FEB8EA}"/>
    <dgm:cxn modelId="{2FFF9191-1A05-4ECA-AA81-50BA7F2329A1}" type="presOf" srcId="{FFE207C2-2848-4EAC-A226-CF8BA430E419}" destId="{4E75ADCB-0298-449B-9515-FB06CD2A2967}" srcOrd="0" destOrd="0" presId="urn:microsoft.com/office/officeart/2005/8/layout/default#2"/>
    <dgm:cxn modelId="{E357A096-6C66-453A-A2A0-70795BDD2926}" type="presOf" srcId="{149C4DCC-FF0B-4D67-864B-E3B8F4D4E75F}" destId="{B098BA1D-81C9-439F-8C27-99DD6028882E}" srcOrd="0" destOrd="0" presId="urn:microsoft.com/office/officeart/2005/8/layout/default#2"/>
    <dgm:cxn modelId="{0F7B21B0-B693-4A62-B493-4BC812D196A1}" srcId="{CB77D309-AA04-4FF8-8A8B-5A2FC156F480}" destId="{BD1FA5F9-1E37-4998-80BA-948150EF8CAD}" srcOrd="3" destOrd="0" parTransId="{57F83FCE-C0C8-4D24-AA61-6C97896660A8}" sibTransId="{610C6376-B0DE-4EE0-8936-A6E4089D851E}"/>
    <dgm:cxn modelId="{BEA495C3-0132-4B72-BFFE-950B285B5DFC}" srcId="{CB77D309-AA04-4FF8-8A8B-5A2FC156F480}" destId="{558F9DA7-127A-4CFD-9328-D41279F530A1}" srcOrd="5" destOrd="0" parTransId="{7BDF5857-BF7E-4DA8-BEA3-A37B8709B438}" sibTransId="{8882157E-0382-4F06-96F6-CBA33D187AD0}"/>
    <dgm:cxn modelId="{9B5AA4D6-242D-4E95-AC1C-B61F42CC7D43}" type="presOf" srcId="{234E5758-96CD-4AE1-AE1C-9541470B0578}" destId="{E4B40937-0C27-4357-AFDF-3759FDDD2472}" srcOrd="0" destOrd="0" presId="urn:microsoft.com/office/officeart/2005/8/layout/default#2"/>
    <dgm:cxn modelId="{F66C5153-C011-43E0-95BF-8723145A5F95}" type="presParOf" srcId="{8F7D79ED-61F1-49FC-94A8-E0308EC02995}" destId="{E4B40937-0C27-4357-AFDF-3759FDDD2472}" srcOrd="0" destOrd="0" presId="urn:microsoft.com/office/officeart/2005/8/layout/default#2"/>
    <dgm:cxn modelId="{AF068D26-6885-4AF0-AB94-301410002D90}" type="presParOf" srcId="{8F7D79ED-61F1-49FC-94A8-E0308EC02995}" destId="{EBF83BC0-BA07-4B82-8A32-03E16FE44943}" srcOrd="1" destOrd="0" presId="urn:microsoft.com/office/officeart/2005/8/layout/default#2"/>
    <dgm:cxn modelId="{87A5A4FD-9900-4684-9EE7-6217BE1456CA}" type="presParOf" srcId="{8F7D79ED-61F1-49FC-94A8-E0308EC02995}" destId="{4E75ADCB-0298-449B-9515-FB06CD2A2967}" srcOrd="2" destOrd="0" presId="urn:microsoft.com/office/officeart/2005/8/layout/default#2"/>
    <dgm:cxn modelId="{147A3370-108C-4757-AC4E-AFC2B00D22C8}" type="presParOf" srcId="{8F7D79ED-61F1-49FC-94A8-E0308EC02995}" destId="{38D74C8B-34B5-4B18-A4FA-7AA7EDDD16C1}" srcOrd="3" destOrd="0" presId="urn:microsoft.com/office/officeart/2005/8/layout/default#2"/>
    <dgm:cxn modelId="{B4E9BE87-61BA-4733-A859-3B8288BBADE3}" type="presParOf" srcId="{8F7D79ED-61F1-49FC-94A8-E0308EC02995}" destId="{B8B429C2-CFB7-42D7-A87F-A6A4281BB000}" srcOrd="4" destOrd="0" presId="urn:microsoft.com/office/officeart/2005/8/layout/default#2"/>
    <dgm:cxn modelId="{805387C7-701F-4198-B7A1-4AFC8070D107}" type="presParOf" srcId="{8F7D79ED-61F1-49FC-94A8-E0308EC02995}" destId="{B905606B-6701-4FDB-80D8-688592EA4204}" srcOrd="5" destOrd="0" presId="urn:microsoft.com/office/officeart/2005/8/layout/default#2"/>
    <dgm:cxn modelId="{C79DBA83-7B93-4937-83CC-5D07E8539E9D}" type="presParOf" srcId="{8F7D79ED-61F1-49FC-94A8-E0308EC02995}" destId="{A309A2D6-77B5-40F6-AD87-13085804E724}" srcOrd="6" destOrd="0" presId="urn:microsoft.com/office/officeart/2005/8/layout/default#2"/>
    <dgm:cxn modelId="{48F2C06F-2854-443B-B857-7434F6406169}" type="presParOf" srcId="{8F7D79ED-61F1-49FC-94A8-E0308EC02995}" destId="{F591A951-DE0F-4DD3-A578-EE657D81990B}" srcOrd="7" destOrd="0" presId="urn:microsoft.com/office/officeart/2005/8/layout/default#2"/>
    <dgm:cxn modelId="{663EA3AB-29D7-46DB-BBBF-5FF1A8A49518}" type="presParOf" srcId="{8F7D79ED-61F1-49FC-94A8-E0308EC02995}" destId="{F4AEC9B8-37AD-4B03-A1F8-C2E3119EBC53}" srcOrd="8" destOrd="0" presId="urn:microsoft.com/office/officeart/2005/8/layout/default#2"/>
    <dgm:cxn modelId="{E840F3E1-EB99-4259-BD52-F973A16348D9}" type="presParOf" srcId="{8F7D79ED-61F1-49FC-94A8-E0308EC02995}" destId="{FF9ADFDF-88F4-404F-A42F-4DD442419806}" srcOrd="9" destOrd="0" presId="urn:microsoft.com/office/officeart/2005/8/layout/default#2"/>
    <dgm:cxn modelId="{3C447A87-63B4-43C4-A18D-03571239DE72}" type="presParOf" srcId="{8F7D79ED-61F1-49FC-94A8-E0308EC02995}" destId="{922AC1F8-CCC9-4B18-8A82-19636776E37E}" srcOrd="10" destOrd="0" presId="urn:microsoft.com/office/officeart/2005/8/layout/default#2"/>
    <dgm:cxn modelId="{9C5596FE-15EF-42FC-A8A1-425F46CE9D69}" type="presParOf" srcId="{8F7D79ED-61F1-49FC-94A8-E0308EC02995}" destId="{A5C191DB-9DCF-4D8B-A275-162A64C2F6F3}" srcOrd="11" destOrd="0" presId="urn:microsoft.com/office/officeart/2005/8/layout/default#2"/>
    <dgm:cxn modelId="{6C5F3926-266B-4BFB-A5BB-FE955DB1225C}" type="presParOf" srcId="{8F7D79ED-61F1-49FC-94A8-E0308EC02995}" destId="{B098BA1D-81C9-439F-8C27-99DD6028882E}" srcOrd="12"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3758BC-389B-4DFE-8E6D-4B88CDD1D2EF}" type="doc">
      <dgm:prSet loTypeId="urn:microsoft.com/office/officeart/2005/8/layout/cycle4#1" loCatId="matrix" qsTypeId="urn:microsoft.com/office/officeart/2005/8/quickstyle/simple1" qsCatId="simple" csTypeId="urn:microsoft.com/office/officeart/2005/8/colors/colorful1#2" csCatId="colorful" phldr="1"/>
      <dgm:spPr/>
      <dgm:t>
        <a:bodyPr/>
        <a:lstStyle/>
        <a:p>
          <a:endParaRPr lang="en-GB"/>
        </a:p>
      </dgm:t>
    </dgm:pt>
    <dgm:pt modelId="{773E2CF5-96C6-4EC3-B5D7-FBA25264A16A}">
      <dgm:prSet phldrT="[Text]"/>
      <dgm:spPr/>
      <dgm:t>
        <a:bodyPr/>
        <a:lstStyle/>
        <a:p>
          <a:r>
            <a:rPr lang="en-GB" b="1" i="1" dirty="0"/>
            <a:t>Welcome to  our  island - this is what we say about being here ..</a:t>
          </a:r>
        </a:p>
      </dgm:t>
    </dgm:pt>
    <dgm:pt modelId="{D8A9D86C-146C-4AF2-BE36-1CB9FB602EC4}" type="parTrans" cxnId="{354C5A25-AC9D-44F5-8EAC-81529F28D82D}">
      <dgm:prSet/>
      <dgm:spPr/>
      <dgm:t>
        <a:bodyPr/>
        <a:lstStyle/>
        <a:p>
          <a:endParaRPr lang="en-GB"/>
        </a:p>
      </dgm:t>
    </dgm:pt>
    <dgm:pt modelId="{56121DAF-B757-4EA8-A6C1-FB876AD8B036}" type="sibTrans" cxnId="{354C5A25-AC9D-44F5-8EAC-81529F28D82D}">
      <dgm:prSet/>
      <dgm:spPr/>
      <dgm:t>
        <a:bodyPr/>
        <a:lstStyle/>
        <a:p>
          <a:endParaRPr lang="en-GB"/>
        </a:p>
      </dgm:t>
    </dgm:pt>
    <dgm:pt modelId="{CEE7D6AB-E68F-49EB-9C6D-158343C418A0}">
      <dgm:prSet phldrT="[Text]"/>
      <dgm:spPr/>
      <dgm:t>
        <a:bodyPr/>
        <a:lstStyle/>
        <a:p>
          <a:r>
            <a:rPr lang="en-GB" dirty="0"/>
            <a:t>We are here to live well again. </a:t>
          </a:r>
        </a:p>
        <a:p>
          <a:r>
            <a:rPr lang="en-GB" dirty="0"/>
            <a:t> Sometimes being here can feel like a long bus journey .. Things can  feel stuck and need to be worked with differently.</a:t>
          </a:r>
        </a:p>
        <a:p>
          <a:r>
            <a:rPr lang="en-GB" dirty="0"/>
            <a:t>  </a:t>
          </a:r>
        </a:p>
      </dgm:t>
    </dgm:pt>
    <dgm:pt modelId="{E1CB1650-4E60-40D6-9515-74DE2E44EC02}" type="parTrans" cxnId="{22A3DDBE-D84C-49CB-B904-6008432B9884}">
      <dgm:prSet/>
      <dgm:spPr/>
      <dgm:t>
        <a:bodyPr/>
        <a:lstStyle/>
        <a:p>
          <a:endParaRPr lang="en-GB"/>
        </a:p>
      </dgm:t>
    </dgm:pt>
    <dgm:pt modelId="{D80A4B56-6470-48AC-B11C-710424EDC483}" type="sibTrans" cxnId="{22A3DDBE-D84C-49CB-B904-6008432B9884}">
      <dgm:prSet/>
      <dgm:spPr/>
      <dgm:t>
        <a:bodyPr/>
        <a:lstStyle/>
        <a:p>
          <a:endParaRPr lang="en-GB"/>
        </a:p>
      </dgm:t>
    </dgm:pt>
    <dgm:pt modelId="{89F65201-BAB6-45EA-BEE1-D3C228407A56}">
      <dgm:prSet phldrT="[Text]"/>
      <dgm:spPr/>
      <dgm:t>
        <a:bodyPr/>
        <a:lstStyle/>
        <a:p>
          <a:r>
            <a:rPr lang="en-GB" dirty="0"/>
            <a:t>Understand me understand my progress.</a:t>
          </a:r>
        </a:p>
      </dgm:t>
    </dgm:pt>
    <dgm:pt modelId="{D3D3A0B5-BE92-4B3F-8B87-31712B197CB2}" type="parTrans" cxnId="{FAF6F44A-82DC-490A-B95F-77184383636C}">
      <dgm:prSet/>
      <dgm:spPr/>
      <dgm:t>
        <a:bodyPr/>
        <a:lstStyle/>
        <a:p>
          <a:endParaRPr lang="en-GB"/>
        </a:p>
      </dgm:t>
    </dgm:pt>
    <dgm:pt modelId="{1AF51021-531E-484C-A525-A32FD38262F3}" type="sibTrans" cxnId="{FAF6F44A-82DC-490A-B95F-77184383636C}">
      <dgm:prSet/>
      <dgm:spPr/>
      <dgm:t>
        <a:bodyPr/>
        <a:lstStyle/>
        <a:p>
          <a:endParaRPr lang="en-GB"/>
        </a:p>
      </dgm:t>
    </dgm:pt>
    <dgm:pt modelId="{7E31D970-C3A5-4697-95E2-ECEAFBE2E4F7}">
      <dgm:prSet phldrT="[Text]"/>
      <dgm:spPr/>
      <dgm:t>
        <a:bodyPr/>
        <a:lstStyle/>
        <a:p>
          <a:r>
            <a:rPr lang="en-GB" dirty="0"/>
            <a:t>My history my life. My playlist,   my choice.</a:t>
          </a:r>
        </a:p>
      </dgm:t>
    </dgm:pt>
    <dgm:pt modelId="{0210AA1D-891F-43EA-B860-9825004E2869}" type="parTrans" cxnId="{D44C7320-9FD4-422B-AB7E-114FF359CB4D}">
      <dgm:prSet/>
      <dgm:spPr/>
      <dgm:t>
        <a:bodyPr/>
        <a:lstStyle/>
        <a:p>
          <a:endParaRPr lang="en-GB"/>
        </a:p>
      </dgm:t>
    </dgm:pt>
    <dgm:pt modelId="{2B5BB975-CB8C-4B87-99E7-7995EE5D7290}" type="sibTrans" cxnId="{D44C7320-9FD4-422B-AB7E-114FF359CB4D}">
      <dgm:prSet/>
      <dgm:spPr/>
      <dgm:t>
        <a:bodyPr/>
        <a:lstStyle/>
        <a:p>
          <a:endParaRPr lang="en-GB"/>
        </a:p>
      </dgm:t>
    </dgm:pt>
    <dgm:pt modelId="{6329F1F6-7FAD-4BDA-ABC6-7BFE672CCAB5}">
      <dgm:prSet phldrT="[Text]"/>
      <dgm:spPr/>
      <dgm:t>
        <a:bodyPr/>
        <a:lstStyle/>
        <a:p>
          <a:r>
            <a:rPr lang="en-GB" dirty="0"/>
            <a:t> Get that -Brain injury is  only part of who I am- not the whole me. This place is temporary .</a:t>
          </a:r>
        </a:p>
      </dgm:t>
    </dgm:pt>
    <dgm:pt modelId="{774FC0E0-C0AB-41D4-B8C8-8201F166A134}" type="parTrans" cxnId="{43A3D074-B71C-4319-B765-B8D09E8FA817}">
      <dgm:prSet/>
      <dgm:spPr/>
      <dgm:t>
        <a:bodyPr/>
        <a:lstStyle/>
        <a:p>
          <a:endParaRPr lang="en-GB"/>
        </a:p>
      </dgm:t>
    </dgm:pt>
    <dgm:pt modelId="{CD8D48CE-5AA4-4098-80A9-634868C9B95F}" type="sibTrans" cxnId="{43A3D074-B71C-4319-B765-B8D09E8FA817}">
      <dgm:prSet/>
      <dgm:spPr/>
      <dgm:t>
        <a:bodyPr/>
        <a:lstStyle/>
        <a:p>
          <a:endParaRPr lang="en-GB"/>
        </a:p>
      </dgm:t>
    </dgm:pt>
    <dgm:pt modelId="{42A19211-27FD-463F-9F3C-F1E8471A8A01}">
      <dgm:prSet phldrT="[Text]"/>
      <dgm:spPr/>
      <dgm:t>
        <a:bodyPr/>
        <a:lstStyle/>
        <a:p>
          <a:r>
            <a:rPr lang="en-GB" dirty="0"/>
            <a:t>We all need to find our courage and respect for healing. </a:t>
          </a:r>
        </a:p>
      </dgm:t>
    </dgm:pt>
    <dgm:pt modelId="{62405D2C-AF16-48DE-9D03-173BA67DDA6E}" type="parTrans" cxnId="{39572518-022B-4E9F-9247-915B9032475A}">
      <dgm:prSet/>
      <dgm:spPr/>
      <dgm:t>
        <a:bodyPr/>
        <a:lstStyle/>
        <a:p>
          <a:endParaRPr lang="en-GB"/>
        </a:p>
      </dgm:t>
    </dgm:pt>
    <dgm:pt modelId="{338BBB3A-8B6A-4F9C-9BC1-5E305BF7BE4E}" type="sibTrans" cxnId="{39572518-022B-4E9F-9247-915B9032475A}">
      <dgm:prSet/>
      <dgm:spPr/>
      <dgm:t>
        <a:bodyPr/>
        <a:lstStyle/>
        <a:p>
          <a:endParaRPr lang="en-GB"/>
        </a:p>
      </dgm:t>
    </dgm:pt>
    <dgm:pt modelId="{DB575DC3-3605-40B9-8F60-056E8E08FBB4}">
      <dgm:prSet phldrT="[Text]"/>
      <dgm:spPr/>
      <dgm:t>
        <a:bodyPr/>
        <a:lstStyle/>
        <a:p>
          <a:r>
            <a:rPr lang="en-GB" dirty="0"/>
            <a:t>We will work together to make sure -Our rights are respected  our choices supported . </a:t>
          </a:r>
        </a:p>
      </dgm:t>
    </dgm:pt>
    <dgm:pt modelId="{24AF44D7-66DB-439C-8837-6260CD1B2530}" type="parTrans" cxnId="{1DD8FC7D-9667-4A26-AC97-B3C0574AC9CF}">
      <dgm:prSet/>
      <dgm:spPr/>
      <dgm:t>
        <a:bodyPr/>
        <a:lstStyle/>
        <a:p>
          <a:endParaRPr lang="en-GB"/>
        </a:p>
      </dgm:t>
    </dgm:pt>
    <dgm:pt modelId="{C184F748-7BB6-4C03-A0C0-FA9A5C4B1295}" type="sibTrans" cxnId="{1DD8FC7D-9667-4A26-AC97-B3C0574AC9CF}">
      <dgm:prSet/>
      <dgm:spPr/>
      <dgm:t>
        <a:bodyPr/>
        <a:lstStyle/>
        <a:p>
          <a:endParaRPr lang="en-GB"/>
        </a:p>
      </dgm:t>
    </dgm:pt>
    <dgm:pt modelId="{1388424D-7789-4D1F-A49A-F49002C8015B}">
      <dgm:prSet phldrT="[Text]"/>
      <dgm:spPr/>
      <dgm:t>
        <a:bodyPr/>
        <a:lstStyle/>
        <a:p>
          <a:endParaRPr lang="en-GB" dirty="0"/>
        </a:p>
      </dgm:t>
    </dgm:pt>
    <dgm:pt modelId="{9264EED8-A002-4D9A-9326-EECF8F753562}" type="parTrans" cxnId="{63219EEF-847F-4619-A0F1-CC98A4A48C0D}">
      <dgm:prSet/>
      <dgm:spPr/>
      <dgm:t>
        <a:bodyPr/>
        <a:lstStyle/>
        <a:p>
          <a:endParaRPr lang="en-GB"/>
        </a:p>
      </dgm:t>
    </dgm:pt>
    <dgm:pt modelId="{F5E393BB-95D5-4D44-879E-6B6F796F9DAA}" type="sibTrans" cxnId="{63219EEF-847F-4619-A0F1-CC98A4A48C0D}">
      <dgm:prSet/>
      <dgm:spPr/>
      <dgm:t>
        <a:bodyPr/>
        <a:lstStyle/>
        <a:p>
          <a:endParaRPr lang="en-GB"/>
        </a:p>
      </dgm:t>
    </dgm:pt>
    <dgm:pt modelId="{55E2E30D-BA6D-4B42-831F-4BF503E24A16}">
      <dgm:prSet phldrT="[Text]"/>
      <dgm:spPr/>
      <dgm:t>
        <a:bodyPr/>
        <a:lstStyle/>
        <a:p>
          <a:r>
            <a:rPr lang="en-GB" dirty="0"/>
            <a:t>  Our sessions are co-designed  - this is partnership working </a:t>
          </a:r>
        </a:p>
      </dgm:t>
    </dgm:pt>
    <dgm:pt modelId="{4AB81F44-DC9C-4411-8D28-14FD1B9B5E22}" type="parTrans" cxnId="{A1A77743-A059-42AE-B721-603B67C7B143}">
      <dgm:prSet/>
      <dgm:spPr/>
      <dgm:t>
        <a:bodyPr/>
        <a:lstStyle/>
        <a:p>
          <a:endParaRPr lang="en-GB"/>
        </a:p>
      </dgm:t>
    </dgm:pt>
    <dgm:pt modelId="{05F58306-E89F-47C6-943F-AD43F2635C0C}" type="sibTrans" cxnId="{A1A77743-A059-42AE-B721-603B67C7B143}">
      <dgm:prSet/>
      <dgm:spPr/>
      <dgm:t>
        <a:bodyPr/>
        <a:lstStyle/>
        <a:p>
          <a:endParaRPr lang="en-GB"/>
        </a:p>
      </dgm:t>
    </dgm:pt>
    <dgm:pt modelId="{D961D152-7779-4A5C-8B2B-6EB79DC39744}">
      <dgm:prSet phldrT="[Text]"/>
      <dgm:spPr/>
      <dgm:t>
        <a:bodyPr/>
        <a:lstStyle/>
        <a:p>
          <a:r>
            <a:rPr lang="en-GB" dirty="0"/>
            <a:t>We need to strengthen our Faith and hope.</a:t>
          </a:r>
        </a:p>
        <a:p>
          <a:r>
            <a:rPr lang="en-GB" dirty="0"/>
            <a:t>We have rules too </a:t>
          </a:r>
        </a:p>
        <a:p>
          <a:r>
            <a:rPr lang="en-GB" dirty="0"/>
            <a:t> Please stop rewind and check out your assumptions  Forgive me  for making mistakes .</a:t>
          </a:r>
        </a:p>
        <a:p>
          <a:endParaRPr lang="en-GB" dirty="0"/>
        </a:p>
      </dgm:t>
    </dgm:pt>
    <dgm:pt modelId="{A68D1970-6978-41A2-96A3-3114A061CF86}" type="sibTrans" cxnId="{67A21070-3273-44A0-8BFA-ABB0C6858750}">
      <dgm:prSet/>
      <dgm:spPr/>
      <dgm:t>
        <a:bodyPr/>
        <a:lstStyle/>
        <a:p>
          <a:endParaRPr lang="en-GB"/>
        </a:p>
      </dgm:t>
    </dgm:pt>
    <dgm:pt modelId="{D339FB6D-C750-4A5F-9587-F883ECD7F319}" type="parTrans" cxnId="{67A21070-3273-44A0-8BFA-ABB0C6858750}">
      <dgm:prSet/>
      <dgm:spPr/>
      <dgm:t>
        <a:bodyPr/>
        <a:lstStyle/>
        <a:p>
          <a:endParaRPr lang="en-GB"/>
        </a:p>
      </dgm:t>
    </dgm:pt>
    <dgm:pt modelId="{CD591DF7-10A9-46FF-AE71-6DBA94C0AEAB}" type="pres">
      <dgm:prSet presAssocID="{113758BC-389B-4DFE-8E6D-4B88CDD1D2EF}" presName="cycleMatrixDiagram" presStyleCnt="0">
        <dgm:presLayoutVars>
          <dgm:chMax val="1"/>
          <dgm:dir/>
          <dgm:animLvl val="lvl"/>
          <dgm:resizeHandles val="exact"/>
        </dgm:presLayoutVars>
      </dgm:prSet>
      <dgm:spPr/>
    </dgm:pt>
    <dgm:pt modelId="{6E35C636-EFD9-4D85-9E4A-D08047DB3DCF}" type="pres">
      <dgm:prSet presAssocID="{113758BC-389B-4DFE-8E6D-4B88CDD1D2EF}" presName="children" presStyleCnt="0"/>
      <dgm:spPr/>
    </dgm:pt>
    <dgm:pt modelId="{1E9E1E29-AE10-442A-8A6C-FF34915D4FAF}" type="pres">
      <dgm:prSet presAssocID="{113758BC-389B-4DFE-8E6D-4B88CDD1D2EF}" presName="child1group" presStyleCnt="0"/>
      <dgm:spPr/>
    </dgm:pt>
    <dgm:pt modelId="{C58B4EA8-5036-43CF-92F1-4CB750AB11B6}" type="pres">
      <dgm:prSet presAssocID="{113758BC-389B-4DFE-8E6D-4B88CDD1D2EF}" presName="child1" presStyleLbl="bgAcc1" presStyleIdx="0" presStyleCnt="4" custLinFactNeighborX="907" custLinFactNeighborY="4668"/>
      <dgm:spPr/>
    </dgm:pt>
    <dgm:pt modelId="{C22D0547-F9D6-48B4-99DF-77AED425874D}" type="pres">
      <dgm:prSet presAssocID="{113758BC-389B-4DFE-8E6D-4B88CDD1D2EF}" presName="child1Text" presStyleLbl="bgAcc1" presStyleIdx="0" presStyleCnt="4">
        <dgm:presLayoutVars>
          <dgm:bulletEnabled val="1"/>
        </dgm:presLayoutVars>
      </dgm:prSet>
      <dgm:spPr/>
    </dgm:pt>
    <dgm:pt modelId="{219633D0-7767-47DE-8DE2-9D6C23E93395}" type="pres">
      <dgm:prSet presAssocID="{113758BC-389B-4DFE-8E6D-4B88CDD1D2EF}" presName="child2group" presStyleCnt="0"/>
      <dgm:spPr/>
    </dgm:pt>
    <dgm:pt modelId="{BF69B7F8-0571-4024-AC40-A929DF24AEA3}" type="pres">
      <dgm:prSet presAssocID="{113758BC-389B-4DFE-8E6D-4B88CDD1D2EF}" presName="child2" presStyleLbl="bgAcc1" presStyleIdx="1" presStyleCnt="4"/>
      <dgm:spPr/>
    </dgm:pt>
    <dgm:pt modelId="{1F10DD82-7D7A-4642-90FA-987728CCE0FC}" type="pres">
      <dgm:prSet presAssocID="{113758BC-389B-4DFE-8E6D-4B88CDD1D2EF}" presName="child2Text" presStyleLbl="bgAcc1" presStyleIdx="1" presStyleCnt="4">
        <dgm:presLayoutVars>
          <dgm:bulletEnabled val="1"/>
        </dgm:presLayoutVars>
      </dgm:prSet>
      <dgm:spPr/>
    </dgm:pt>
    <dgm:pt modelId="{2C91675E-0DAE-4448-89C0-51F368A07759}" type="pres">
      <dgm:prSet presAssocID="{113758BC-389B-4DFE-8E6D-4B88CDD1D2EF}" presName="child3group" presStyleCnt="0"/>
      <dgm:spPr/>
    </dgm:pt>
    <dgm:pt modelId="{E246B803-0677-47E6-B39C-575C393CFE4F}" type="pres">
      <dgm:prSet presAssocID="{113758BC-389B-4DFE-8E6D-4B88CDD1D2EF}" presName="child3" presStyleLbl="bgAcc1" presStyleIdx="2" presStyleCnt="4"/>
      <dgm:spPr/>
    </dgm:pt>
    <dgm:pt modelId="{198FB6B5-87FD-41B1-9279-40BC1EDD20F2}" type="pres">
      <dgm:prSet presAssocID="{113758BC-389B-4DFE-8E6D-4B88CDD1D2EF}" presName="child3Text" presStyleLbl="bgAcc1" presStyleIdx="2" presStyleCnt="4">
        <dgm:presLayoutVars>
          <dgm:bulletEnabled val="1"/>
        </dgm:presLayoutVars>
      </dgm:prSet>
      <dgm:spPr/>
    </dgm:pt>
    <dgm:pt modelId="{BB163036-8F66-4258-B7C1-1B3C7357023B}" type="pres">
      <dgm:prSet presAssocID="{113758BC-389B-4DFE-8E6D-4B88CDD1D2EF}" presName="child4group" presStyleCnt="0"/>
      <dgm:spPr/>
    </dgm:pt>
    <dgm:pt modelId="{C9B5E8EB-5D7E-4A34-BBD2-A95F9BE3BCC2}" type="pres">
      <dgm:prSet presAssocID="{113758BC-389B-4DFE-8E6D-4B88CDD1D2EF}" presName="child4" presStyleLbl="bgAcc1" presStyleIdx="3" presStyleCnt="4"/>
      <dgm:spPr/>
    </dgm:pt>
    <dgm:pt modelId="{DE4B3983-850C-484B-B8BF-633A67F88458}" type="pres">
      <dgm:prSet presAssocID="{113758BC-389B-4DFE-8E6D-4B88CDD1D2EF}" presName="child4Text" presStyleLbl="bgAcc1" presStyleIdx="3" presStyleCnt="4">
        <dgm:presLayoutVars>
          <dgm:bulletEnabled val="1"/>
        </dgm:presLayoutVars>
      </dgm:prSet>
      <dgm:spPr/>
    </dgm:pt>
    <dgm:pt modelId="{BC12BFC2-20AE-4991-8EAE-22C406DE8F12}" type="pres">
      <dgm:prSet presAssocID="{113758BC-389B-4DFE-8E6D-4B88CDD1D2EF}" presName="childPlaceholder" presStyleCnt="0"/>
      <dgm:spPr/>
    </dgm:pt>
    <dgm:pt modelId="{DADCCBEF-8417-40CE-8C39-0931A9B12555}" type="pres">
      <dgm:prSet presAssocID="{113758BC-389B-4DFE-8E6D-4B88CDD1D2EF}" presName="circle" presStyleCnt="0"/>
      <dgm:spPr/>
    </dgm:pt>
    <dgm:pt modelId="{B6D015E2-C648-4C86-966C-BCD20EF3388C}" type="pres">
      <dgm:prSet presAssocID="{113758BC-389B-4DFE-8E6D-4B88CDD1D2EF}" presName="quadrant1" presStyleLbl="node1" presStyleIdx="0" presStyleCnt="4">
        <dgm:presLayoutVars>
          <dgm:chMax val="1"/>
          <dgm:bulletEnabled val="1"/>
        </dgm:presLayoutVars>
      </dgm:prSet>
      <dgm:spPr/>
    </dgm:pt>
    <dgm:pt modelId="{E0D27CAD-4AFB-4505-8975-1A851B365BE3}" type="pres">
      <dgm:prSet presAssocID="{113758BC-389B-4DFE-8E6D-4B88CDD1D2EF}" presName="quadrant2" presStyleLbl="node1" presStyleIdx="1" presStyleCnt="4">
        <dgm:presLayoutVars>
          <dgm:chMax val="1"/>
          <dgm:bulletEnabled val="1"/>
        </dgm:presLayoutVars>
      </dgm:prSet>
      <dgm:spPr/>
    </dgm:pt>
    <dgm:pt modelId="{93042995-2DD6-4450-9290-D4EF4AAA78B8}" type="pres">
      <dgm:prSet presAssocID="{113758BC-389B-4DFE-8E6D-4B88CDD1D2EF}" presName="quadrant3" presStyleLbl="node1" presStyleIdx="2" presStyleCnt="4">
        <dgm:presLayoutVars>
          <dgm:chMax val="1"/>
          <dgm:bulletEnabled val="1"/>
        </dgm:presLayoutVars>
      </dgm:prSet>
      <dgm:spPr/>
    </dgm:pt>
    <dgm:pt modelId="{4CACE209-4910-4E00-A4FD-0087525DBC49}" type="pres">
      <dgm:prSet presAssocID="{113758BC-389B-4DFE-8E6D-4B88CDD1D2EF}" presName="quadrant4" presStyleLbl="node1" presStyleIdx="3" presStyleCnt="4">
        <dgm:presLayoutVars>
          <dgm:chMax val="1"/>
          <dgm:bulletEnabled val="1"/>
        </dgm:presLayoutVars>
      </dgm:prSet>
      <dgm:spPr/>
    </dgm:pt>
    <dgm:pt modelId="{19545AC5-478C-457C-8591-096E90AA52BC}" type="pres">
      <dgm:prSet presAssocID="{113758BC-389B-4DFE-8E6D-4B88CDD1D2EF}" presName="quadrantPlaceholder" presStyleCnt="0"/>
      <dgm:spPr/>
    </dgm:pt>
    <dgm:pt modelId="{6343C0E9-D424-4889-9C29-935529A63ED7}" type="pres">
      <dgm:prSet presAssocID="{113758BC-389B-4DFE-8E6D-4B88CDD1D2EF}" presName="center1" presStyleLbl="fgShp" presStyleIdx="0" presStyleCnt="2"/>
      <dgm:spPr/>
    </dgm:pt>
    <dgm:pt modelId="{1C95E12E-A073-4A6C-9563-E5356B4E75DD}" type="pres">
      <dgm:prSet presAssocID="{113758BC-389B-4DFE-8E6D-4B88CDD1D2EF}" presName="center2" presStyleLbl="fgShp" presStyleIdx="1" presStyleCnt="2"/>
      <dgm:spPr/>
    </dgm:pt>
  </dgm:ptLst>
  <dgm:cxnLst>
    <dgm:cxn modelId="{9C6B9A08-F2A3-4839-945E-9A8C3CA3D4E4}" type="presOf" srcId="{55E2E30D-BA6D-4B42-831F-4BF503E24A16}" destId="{BF69B7F8-0571-4024-AC40-A929DF24AEA3}" srcOrd="0" destOrd="1" presId="urn:microsoft.com/office/officeart/2005/8/layout/cycle4#1"/>
    <dgm:cxn modelId="{84755D15-B63D-4CDD-8809-A95948A09E10}" type="presOf" srcId="{89F65201-BAB6-45EA-BEE1-D3C228407A56}" destId="{1F10DD82-7D7A-4642-90FA-987728CCE0FC}" srcOrd="1" destOrd="0" presId="urn:microsoft.com/office/officeart/2005/8/layout/cycle4#1"/>
    <dgm:cxn modelId="{39572518-022B-4E9F-9247-915B9032475A}" srcId="{113758BC-389B-4DFE-8E6D-4B88CDD1D2EF}" destId="{42A19211-27FD-463F-9F3C-F1E8471A8A01}" srcOrd="3" destOrd="0" parTransId="{62405D2C-AF16-48DE-9D03-173BA67DDA6E}" sibTransId="{338BBB3A-8B6A-4F9C-9BC1-5E305BF7BE4E}"/>
    <dgm:cxn modelId="{D44C7320-9FD4-422B-AB7E-114FF359CB4D}" srcId="{113758BC-389B-4DFE-8E6D-4B88CDD1D2EF}" destId="{7E31D970-C3A5-4697-95E2-ECEAFBE2E4F7}" srcOrd="2" destOrd="0" parTransId="{0210AA1D-891F-43EA-B860-9825004E2869}" sibTransId="{2B5BB975-CB8C-4B87-99E7-7995EE5D7290}"/>
    <dgm:cxn modelId="{354C5A25-AC9D-44F5-8EAC-81529F28D82D}" srcId="{D961D152-7779-4A5C-8B2B-6EB79DC39744}" destId="{773E2CF5-96C6-4EC3-B5D7-FBA25264A16A}" srcOrd="0" destOrd="0" parTransId="{D8A9D86C-146C-4AF2-BE36-1CB9FB602EC4}" sibTransId="{56121DAF-B757-4EA8-A6C1-FB876AD8B036}"/>
    <dgm:cxn modelId="{D5402838-39B6-4F29-9FB5-8118868AD31A}" type="presOf" srcId="{42A19211-27FD-463F-9F3C-F1E8471A8A01}" destId="{4CACE209-4910-4E00-A4FD-0087525DBC49}" srcOrd="0" destOrd="0" presId="urn:microsoft.com/office/officeart/2005/8/layout/cycle4#1"/>
    <dgm:cxn modelId="{76B34E5C-3F21-4D36-A970-ED615BE67DEA}" type="presOf" srcId="{773E2CF5-96C6-4EC3-B5D7-FBA25264A16A}" destId="{C22D0547-F9D6-48B4-99DF-77AED425874D}" srcOrd="1" destOrd="0" presId="urn:microsoft.com/office/officeart/2005/8/layout/cycle4#1"/>
    <dgm:cxn modelId="{F2863463-0451-43BD-B773-12E5C2C087AE}" type="presOf" srcId="{1388424D-7789-4D1F-A49A-F49002C8015B}" destId="{E246B803-0677-47E6-B39C-575C393CFE4F}" srcOrd="0" destOrd="1" presId="urn:microsoft.com/office/officeart/2005/8/layout/cycle4#1"/>
    <dgm:cxn modelId="{A1A77743-A059-42AE-B721-603B67C7B143}" srcId="{CEE7D6AB-E68F-49EB-9C6D-158343C418A0}" destId="{55E2E30D-BA6D-4B42-831F-4BF503E24A16}" srcOrd="1" destOrd="0" parTransId="{4AB81F44-DC9C-4411-8D28-14FD1B9B5E22}" sibTransId="{05F58306-E89F-47C6-943F-AD43F2635C0C}"/>
    <dgm:cxn modelId="{B774C26A-3FF8-4ABF-9B47-E196EB09966D}" type="presOf" srcId="{DB575DC3-3605-40B9-8F60-056E8E08FBB4}" destId="{C9B5E8EB-5D7E-4A34-BBD2-A95F9BE3BCC2}" srcOrd="0" destOrd="0" presId="urn:microsoft.com/office/officeart/2005/8/layout/cycle4#1"/>
    <dgm:cxn modelId="{FAF6F44A-82DC-490A-B95F-77184383636C}" srcId="{CEE7D6AB-E68F-49EB-9C6D-158343C418A0}" destId="{89F65201-BAB6-45EA-BEE1-D3C228407A56}" srcOrd="0" destOrd="0" parTransId="{D3D3A0B5-BE92-4B3F-8B87-31712B197CB2}" sibTransId="{1AF51021-531E-484C-A525-A32FD38262F3}"/>
    <dgm:cxn modelId="{57F7016C-4B2A-4E27-AF19-723E986E8D2A}" type="presOf" srcId="{113758BC-389B-4DFE-8E6D-4B88CDD1D2EF}" destId="{CD591DF7-10A9-46FF-AE71-6DBA94C0AEAB}" srcOrd="0" destOrd="0" presId="urn:microsoft.com/office/officeart/2005/8/layout/cycle4#1"/>
    <dgm:cxn modelId="{67A21070-3273-44A0-8BFA-ABB0C6858750}" srcId="{113758BC-389B-4DFE-8E6D-4B88CDD1D2EF}" destId="{D961D152-7779-4A5C-8B2B-6EB79DC39744}" srcOrd="0" destOrd="0" parTransId="{D339FB6D-C750-4A5F-9587-F883ECD7F319}" sibTransId="{A68D1970-6978-41A2-96A3-3114A061CF86}"/>
    <dgm:cxn modelId="{43A3D074-B71C-4319-B765-B8D09E8FA817}" srcId="{7E31D970-C3A5-4697-95E2-ECEAFBE2E4F7}" destId="{6329F1F6-7FAD-4BDA-ABC6-7BFE672CCAB5}" srcOrd="0" destOrd="0" parTransId="{774FC0E0-C0AB-41D4-B8C8-8201F166A134}" sibTransId="{CD8D48CE-5AA4-4098-80A9-634868C9B95F}"/>
    <dgm:cxn modelId="{AA233D57-4F4C-42C9-A0A0-E2100092C582}" type="presOf" srcId="{D961D152-7779-4A5C-8B2B-6EB79DC39744}" destId="{B6D015E2-C648-4C86-966C-BCD20EF3388C}" srcOrd="0" destOrd="0" presId="urn:microsoft.com/office/officeart/2005/8/layout/cycle4#1"/>
    <dgm:cxn modelId="{1DD8FC7D-9667-4A26-AC97-B3C0574AC9CF}" srcId="{42A19211-27FD-463F-9F3C-F1E8471A8A01}" destId="{DB575DC3-3605-40B9-8F60-056E8E08FBB4}" srcOrd="0" destOrd="0" parTransId="{24AF44D7-66DB-439C-8837-6260CD1B2530}" sibTransId="{C184F748-7BB6-4C03-A0C0-FA9A5C4B1295}"/>
    <dgm:cxn modelId="{4FD36682-3E6B-4FD4-89C4-DC70D735ECFF}" type="presOf" srcId="{1388424D-7789-4D1F-A49A-F49002C8015B}" destId="{198FB6B5-87FD-41B1-9279-40BC1EDD20F2}" srcOrd="1" destOrd="1" presId="urn:microsoft.com/office/officeart/2005/8/layout/cycle4#1"/>
    <dgm:cxn modelId="{82133097-962E-4437-ACDB-B388C606B73D}" type="presOf" srcId="{6329F1F6-7FAD-4BDA-ABC6-7BFE672CCAB5}" destId="{E246B803-0677-47E6-B39C-575C393CFE4F}" srcOrd="0" destOrd="0" presId="urn:microsoft.com/office/officeart/2005/8/layout/cycle4#1"/>
    <dgm:cxn modelId="{62AF7FA5-80B7-4429-B8D0-CF1C91EBA86F}" type="presOf" srcId="{55E2E30D-BA6D-4B42-831F-4BF503E24A16}" destId="{1F10DD82-7D7A-4642-90FA-987728CCE0FC}" srcOrd="1" destOrd="1" presId="urn:microsoft.com/office/officeart/2005/8/layout/cycle4#1"/>
    <dgm:cxn modelId="{B5550DB6-2647-4755-B30E-0DFF2235E553}" type="presOf" srcId="{CEE7D6AB-E68F-49EB-9C6D-158343C418A0}" destId="{E0D27CAD-4AFB-4505-8975-1A851B365BE3}" srcOrd="0" destOrd="0" presId="urn:microsoft.com/office/officeart/2005/8/layout/cycle4#1"/>
    <dgm:cxn modelId="{22A3DDBE-D84C-49CB-B904-6008432B9884}" srcId="{113758BC-389B-4DFE-8E6D-4B88CDD1D2EF}" destId="{CEE7D6AB-E68F-49EB-9C6D-158343C418A0}" srcOrd="1" destOrd="0" parTransId="{E1CB1650-4E60-40D6-9515-74DE2E44EC02}" sibTransId="{D80A4B56-6470-48AC-B11C-710424EDC483}"/>
    <dgm:cxn modelId="{CECB49C6-5439-4436-A607-D5A73D0F4745}" type="presOf" srcId="{DB575DC3-3605-40B9-8F60-056E8E08FBB4}" destId="{DE4B3983-850C-484B-B8BF-633A67F88458}" srcOrd="1" destOrd="0" presId="urn:microsoft.com/office/officeart/2005/8/layout/cycle4#1"/>
    <dgm:cxn modelId="{DA68AAD6-8ABC-4BFC-970D-C068D050C68C}" type="presOf" srcId="{89F65201-BAB6-45EA-BEE1-D3C228407A56}" destId="{BF69B7F8-0571-4024-AC40-A929DF24AEA3}" srcOrd="0" destOrd="0" presId="urn:microsoft.com/office/officeart/2005/8/layout/cycle4#1"/>
    <dgm:cxn modelId="{FA3C0EDC-C6EB-4D1A-B087-84ABC89070CC}" type="presOf" srcId="{773E2CF5-96C6-4EC3-B5D7-FBA25264A16A}" destId="{C58B4EA8-5036-43CF-92F1-4CB750AB11B6}" srcOrd="0" destOrd="0" presId="urn:microsoft.com/office/officeart/2005/8/layout/cycle4#1"/>
    <dgm:cxn modelId="{E7B958DF-DFD8-4AC5-A020-9BF0E96088D8}" type="presOf" srcId="{6329F1F6-7FAD-4BDA-ABC6-7BFE672CCAB5}" destId="{198FB6B5-87FD-41B1-9279-40BC1EDD20F2}" srcOrd="1" destOrd="0" presId="urn:microsoft.com/office/officeart/2005/8/layout/cycle4#1"/>
    <dgm:cxn modelId="{A8884EEF-222F-4ECE-8B72-5C1D26739F41}" type="presOf" srcId="{7E31D970-C3A5-4697-95E2-ECEAFBE2E4F7}" destId="{93042995-2DD6-4450-9290-D4EF4AAA78B8}" srcOrd="0" destOrd="0" presId="urn:microsoft.com/office/officeart/2005/8/layout/cycle4#1"/>
    <dgm:cxn modelId="{63219EEF-847F-4619-A0F1-CC98A4A48C0D}" srcId="{7E31D970-C3A5-4697-95E2-ECEAFBE2E4F7}" destId="{1388424D-7789-4D1F-A49A-F49002C8015B}" srcOrd="1" destOrd="0" parTransId="{9264EED8-A002-4D9A-9326-EECF8F753562}" sibTransId="{F5E393BB-95D5-4D44-879E-6B6F796F9DAA}"/>
    <dgm:cxn modelId="{C53DC357-48D4-4F78-AB17-931E068B00B6}" type="presParOf" srcId="{CD591DF7-10A9-46FF-AE71-6DBA94C0AEAB}" destId="{6E35C636-EFD9-4D85-9E4A-D08047DB3DCF}" srcOrd="0" destOrd="0" presId="urn:microsoft.com/office/officeart/2005/8/layout/cycle4#1"/>
    <dgm:cxn modelId="{4FD7DE47-FC48-4271-BF2E-6E5A9CACF851}" type="presParOf" srcId="{6E35C636-EFD9-4D85-9E4A-D08047DB3DCF}" destId="{1E9E1E29-AE10-442A-8A6C-FF34915D4FAF}" srcOrd="0" destOrd="0" presId="urn:microsoft.com/office/officeart/2005/8/layout/cycle4#1"/>
    <dgm:cxn modelId="{B734E050-2B61-4313-A251-87DF41E067E8}" type="presParOf" srcId="{1E9E1E29-AE10-442A-8A6C-FF34915D4FAF}" destId="{C58B4EA8-5036-43CF-92F1-4CB750AB11B6}" srcOrd="0" destOrd="0" presId="urn:microsoft.com/office/officeart/2005/8/layout/cycle4#1"/>
    <dgm:cxn modelId="{4376F5C1-2072-4D22-8B12-649A2BCE5786}" type="presParOf" srcId="{1E9E1E29-AE10-442A-8A6C-FF34915D4FAF}" destId="{C22D0547-F9D6-48B4-99DF-77AED425874D}" srcOrd="1" destOrd="0" presId="urn:microsoft.com/office/officeart/2005/8/layout/cycle4#1"/>
    <dgm:cxn modelId="{A191727C-FCB0-4A29-AB52-E22A38DC415A}" type="presParOf" srcId="{6E35C636-EFD9-4D85-9E4A-D08047DB3DCF}" destId="{219633D0-7767-47DE-8DE2-9D6C23E93395}" srcOrd="1" destOrd="0" presId="urn:microsoft.com/office/officeart/2005/8/layout/cycle4#1"/>
    <dgm:cxn modelId="{F7000DD8-D096-4A84-B424-1657C48716FB}" type="presParOf" srcId="{219633D0-7767-47DE-8DE2-9D6C23E93395}" destId="{BF69B7F8-0571-4024-AC40-A929DF24AEA3}" srcOrd="0" destOrd="0" presId="urn:microsoft.com/office/officeart/2005/8/layout/cycle4#1"/>
    <dgm:cxn modelId="{08E62BF7-D694-46B7-9492-247F86AAB693}" type="presParOf" srcId="{219633D0-7767-47DE-8DE2-9D6C23E93395}" destId="{1F10DD82-7D7A-4642-90FA-987728CCE0FC}" srcOrd="1" destOrd="0" presId="urn:microsoft.com/office/officeart/2005/8/layout/cycle4#1"/>
    <dgm:cxn modelId="{363AC214-A0FA-4B63-AC0A-97172880C4E9}" type="presParOf" srcId="{6E35C636-EFD9-4D85-9E4A-D08047DB3DCF}" destId="{2C91675E-0DAE-4448-89C0-51F368A07759}" srcOrd="2" destOrd="0" presId="urn:microsoft.com/office/officeart/2005/8/layout/cycle4#1"/>
    <dgm:cxn modelId="{DA9A7777-54F9-4E01-B763-049F617BAB26}" type="presParOf" srcId="{2C91675E-0DAE-4448-89C0-51F368A07759}" destId="{E246B803-0677-47E6-B39C-575C393CFE4F}" srcOrd="0" destOrd="0" presId="urn:microsoft.com/office/officeart/2005/8/layout/cycle4#1"/>
    <dgm:cxn modelId="{E92FCD7C-38A1-4AC2-B91F-E7A20956D5EE}" type="presParOf" srcId="{2C91675E-0DAE-4448-89C0-51F368A07759}" destId="{198FB6B5-87FD-41B1-9279-40BC1EDD20F2}" srcOrd="1" destOrd="0" presId="urn:microsoft.com/office/officeart/2005/8/layout/cycle4#1"/>
    <dgm:cxn modelId="{225B4227-308C-457A-ADE5-68F860AC6F9E}" type="presParOf" srcId="{6E35C636-EFD9-4D85-9E4A-D08047DB3DCF}" destId="{BB163036-8F66-4258-B7C1-1B3C7357023B}" srcOrd="3" destOrd="0" presId="urn:microsoft.com/office/officeart/2005/8/layout/cycle4#1"/>
    <dgm:cxn modelId="{FE1DBAE3-5A52-4ECF-B217-C6F202A20185}" type="presParOf" srcId="{BB163036-8F66-4258-B7C1-1B3C7357023B}" destId="{C9B5E8EB-5D7E-4A34-BBD2-A95F9BE3BCC2}" srcOrd="0" destOrd="0" presId="urn:microsoft.com/office/officeart/2005/8/layout/cycle4#1"/>
    <dgm:cxn modelId="{0B9FFE02-09AA-4197-A50C-751606617553}" type="presParOf" srcId="{BB163036-8F66-4258-B7C1-1B3C7357023B}" destId="{DE4B3983-850C-484B-B8BF-633A67F88458}" srcOrd="1" destOrd="0" presId="urn:microsoft.com/office/officeart/2005/8/layout/cycle4#1"/>
    <dgm:cxn modelId="{F9CAFA37-A8BC-4AFA-A27F-7E53123B9863}" type="presParOf" srcId="{6E35C636-EFD9-4D85-9E4A-D08047DB3DCF}" destId="{BC12BFC2-20AE-4991-8EAE-22C406DE8F12}" srcOrd="4" destOrd="0" presId="urn:microsoft.com/office/officeart/2005/8/layout/cycle4#1"/>
    <dgm:cxn modelId="{8E89991B-13A4-42A6-9213-DFAD2F7B41F1}" type="presParOf" srcId="{CD591DF7-10A9-46FF-AE71-6DBA94C0AEAB}" destId="{DADCCBEF-8417-40CE-8C39-0931A9B12555}" srcOrd="1" destOrd="0" presId="urn:microsoft.com/office/officeart/2005/8/layout/cycle4#1"/>
    <dgm:cxn modelId="{E3BDE8D4-C4A5-42FD-A43F-E29B378A2495}" type="presParOf" srcId="{DADCCBEF-8417-40CE-8C39-0931A9B12555}" destId="{B6D015E2-C648-4C86-966C-BCD20EF3388C}" srcOrd="0" destOrd="0" presId="urn:microsoft.com/office/officeart/2005/8/layout/cycle4#1"/>
    <dgm:cxn modelId="{03B34E4E-5C13-479E-9817-52CEDE339D71}" type="presParOf" srcId="{DADCCBEF-8417-40CE-8C39-0931A9B12555}" destId="{E0D27CAD-4AFB-4505-8975-1A851B365BE3}" srcOrd="1" destOrd="0" presId="urn:microsoft.com/office/officeart/2005/8/layout/cycle4#1"/>
    <dgm:cxn modelId="{7D807116-D905-41FA-9D04-6D5C5C16DC18}" type="presParOf" srcId="{DADCCBEF-8417-40CE-8C39-0931A9B12555}" destId="{93042995-2DD6-4450-9290-D4EF4AAA78B8}" srcOrd="2" destOrd="0" presId="urn:microsoft.com/office/officeart/2005/8/layout/cycle4#1"/>
    <dgm:cxn modelId="{9CE4DCA2-FD80-4648-93D5-1202157C026A}" type="presParOf" srcId="{DADCCBEF-8417-40CE-8C39-0931A9B12555}" destId="{4CACE209-4910-4E00-A4FD-0087525DBC49}" srcOrd="3" destOrd="0" presId="urn:microsoft.com/office/officeart/2005/8/layout/cycle4#1"/>
    <dgm:cxn modelId="{F270FE29-E1C4-433A-A24B-37FC89E7C2B5}" type="presParOf" srcId="{DADCCBEF-8417-40CE-8C39-0931A9B12555}" destId="{19545AC5-478C-457C-8591-096E90AA52BC}" srcOrd="4" destOrd="0" presId="urn:microsoft.com/office/officeart/2005/8/layout/cycle4#1"/>
    <dgm:cxn modelId="{5024F1CD-1F3B-4210-A3E2-97B020585341}" type="presParOf" srcId="{CD591DF7-10A9-46FF-AE71-6DBA94C0AEAB}" destId="{6343C0E9-D424-4889-9C29-935529A63ED7}" srcOrd="2" destOrd="0" presId="urn:microsoft.com/office/officeart/2005/8/layout/cycle4#1"/>
    <dgm:cxn modelId="{1338CAF5-5F5F-4887-B757-8064B268C362}" type="presParOf" srcId="{CD591DF7-10A9-46FF-AE71-6DBA94C0AEAB}" destId="{1C95E12E-A073-4A6C-9563-E5356B4E75DD}"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A68133-73B5-4D30-850B-45384D314E2B}" type="doc">
      <dgm:prSet loTypeId="urn:microsoft.com/office/officeart/2005/8/layout/matrix2" loCatId="matrix" qsTypeId="urn:microsoft.com/office/officeart/2005/8/quickstyle/simple1" qsCatId="simple" csTypeId="urn:microsoft.com/office/officeart/2005/8/colors/colorful1#1" csCatId="colorful" phldr="1"/>
      <dgm:spPr/>
      <dgm:t>
        <a:bodyPr/>
        <a:lstStyle/>
        <a:p>
          <a:endParaRPr lang="en-GB"/>
        </a:p>
      </dgm:t>
    </dgm:pt>
    <dgm:pt modelId="{423CD08F-F826-467D-90CE-2AE848A846C3}">
      <dgm:prSet phldrT="[Text]"/>
      <dgm:spPr/>
      <dgm:t>
        <a:bodyPr/>
        <a:lstStyle/>
        <a:p>
          <a:r>
            <a:rPr lang="en-GB" dirty="0"/>
            <a:t>Reflective space</a:t>
          </a:r>
        </a:p>
        <a:p>
          <a:r>
            <a:rPr lang="en-GB" dirty="0"/>
            <a:t> being present with feelings,  engaging with  process and with others .</a:t>
          </a:r>
        </a:p>
        <a:p>
          <a:endParaRPr lang="en-GB" dirty="0"/>
        </a:p>
      </dgm:t>
    </dgm:pt>
    <dgm:pt modelId="{738171B7-5B19-4968-925B-F051788FE1BD}" type="parTrans" cxnId="{40E7BB10-87D1-41EF-8C05-1C64882ADB9A}">
      <dgm:prSet/>
      <dgm:spPr/>
      <dgm:t>
        <a:bodyPr/>
        <a:lstStyle/>
        <a:p>
          <a:endParaRPr lang="en-GB"/>
        </a:p>
      </dgm:t>
    </dgm:pt>
    <dgm:pt modelId="{7C59CD23-97C1-47FC-A272-55604D03DFF2}" type="sibTrans" cxnId="{40E7BB10-87D1-41EF-8C05-1C64882ADB9A}">
      <dgm:prSet/>
      <dgm:spPr/>
      <dgm:t>
        <a:bodyPr/>
        <a:lstStyle/>
        <a:p>
          <a:endParaRPr lang="en-GB"/>
        </a:p>
      </dgm:t>
    </dgm:pt>
    <dgm:pt modelId="{FB1280F5-34A3-4027-807A-7E695740854E}">
      <dgm:prSet phldrT="[Text]"/>
      <dgm:spPr/>
      <dgm:t>
        <a:bodyPr/>
        <a:lstStyle/>
        <a:p>
          <a:r>
            <a:rPr lang="en-GB" dirty="0"/>
            <a:t> Initiation and agency  is  practiced </a:t>
          </a:r>
        </a:p>
        <a:p>
          <a:r>
            <a:rPr lang="en-GB" dirty="0"/>
            <a:t> ‘ I am  before I do’</a:t>
          </a:r>
        </a:p>
        <a:p>
          <a:r>
            <a:rPr lang="en-GB" dirty="0"/>
            <a:t> Instillation of hope </a:t>
          </a:r>
        </a:p>
      </dgm:t>
    </dgm:pt>
    <dgm:pt modelId="{A09C05F9-B761-4D30-AC55-C14939F46DEA}" type="parTrans" cxnId="{B91358D2-FA55-49EF-B00A-9338B2422EA4}">
      <dgm:prSet/>
      <dgm:spPr/>
      <dgm:t>
        <a:bodyPr/>
        <a:lstStyle/>
        <a:p>
          <a:endParaRPr lang="en-GB"/>
        </a:p>
      </dgm:t>
    </dgm:pt>
    <dgm:pt modelId="{31BB9B65-088E-4510-8D87-B412B9D46E64}" type="sibTrans" cxnId="{B91358D2-FA55-49EF-B00A-9338B2422EA4}">
      <dgm:prSet/>
      <dgm:spPr/>
      <dgm:t>
        <a:bodyPr/>
        <a:lstStyle/>
        <a:p>
          <a:endParaRPr lang="en-GB"/>
        </a:p>
      </dgm:t>
    </dgm:pt>
    <dgm:pt modelId="{7D53FD69-19B2-48E8-9297-C5D10A6151FE}">
      <dgm:prSet phldrT="[Text]"/>
      <dgm:spPr/>
      <dgm:t>
        <a:bodyPr/>
        <a:lstStyle/>
        <a:p>
          <a:r>
            <a:rPr lang="en-GB" dirty="0"/>
            <a:t> Finding and talking about therapy and life goals . Practicing  control in  ‘here and now’ and future planning.</a:t>
          </a:r>
        </a:p>
        <a:p>
          <a:r>
            <a:rPr lang="en-GB" dirty="0"/>
            <a:t> Imparting information </a:t>
          </a:r>
        </a:p>
      </dgm:t>
    </dgm:pt>
    <dgm:pt modelId="{1696DB81-16FD-4C7E-A9E9-B52300336F48}" type="parTrans" cxnId="{F120C664-4CEF-4287-BC6A-A564C30D028B}">
      <dgm:prSet/>
      <dgm:spPr/>
      <dgm:t>
        <a:bodyPr/>
        <a:lstStyle/>
        <a:p>
          <a:endParaRPr lang="en-GB"/>
        </a:p>
      </dgm:t>
    </dgm:pt>
    <dgm:pt modelId="{AD05F828-7615-435A-827A-9887EE12020F}" type="sibTrans" cxnId="{F120C664-4CEF-4287-BC6A-A564C30D028B}">
      <dgm:prSet/>
      <dgm:spPr/>
      <dgm:t>
        <a:bodyPr/>
        <a:lstStyle/>
        <a:p>
          <a:endParaRPr lang="en-GB"/>
        </a:p>
      </dgm:t>
    </dgm:pt>
    <dgm:pt modelId="{7AF504A9-98DB-482C-92D6-2B0B432DCDBD}">
      <dgm:prSet phldrT="[Text]"/>
      <dgm:spPr/>
      <dgm:t>
        <a:bodyPr/>
        <a:lstStyle/>
        <a:p>
          <a:r>
            <a:rPr lang="en-GB" dirty="0"/>
            <a:t>My experience and   Personal boundaries.</a:t>
          </a:r>
        </a:p>
        <a:p>
          <a:r>
            <a:rPr lang="en-GB" dirty="0"/>
            <a:t> Recapitulation of  family group  </a:t>
          </a:r>
        </a:p>
        <a:p>
          <a:r>
            <a:rPr lang="en-GB" dirty="0"/>
            <a:t> Universality </a:t>
          </a:r>
        </a:p>
      </dgm:t>
    </dgm:pt>
    <dgm:pt modelId="{3183F7B7-23D2-436E-BA2C-A50EDD585514}" type="parTrans" cxnId="{F4806F18-5C5E-4E47-87A5-910194F85942}">
      <dgm:prSet/>
      <dgm:spPr/>
      <dgm:t>
        <a:bodyPr/>
        <a:lstStyle/>
        <a:p>
          <a:endParaRPr lang="en-GB"/>
        </a:p>
      </dgm:t>
    </dgm:pt>
    <dgm:pt modelId="{30956F2E-7F97-4297-8D59-B8081D5899C7}" type="sibTrans" cxnId="{F4806F18-5C5E-4E47-87A5-910194F85942}">
      <dgm:prSet/>
      <dgm:spPr/>
      <dgm:t>
        <a:bodyPr/>
        <a:lstStyle/>
        <a:p>
          <a:endParaRPr lang="en-GB"/>
        </a:p>
      </dgm:t>
    </dgm:pt>
    <dgm:pt modelId="{A950AA73-95BA-412A-BD55-D20825789135}">
      <dgm:prSet phldrT="[Text]"/>
      <dgm:spPr/>
      <dgm:t>
        <a:bodyPr/>
        <a:lstStyle/>
        <a:p>
          <a:endParaRPr lang="en-GB" dirty="0"/>
        </a:p>
      </dgm:t>
    </dgm:pt>
    <dgm:pt modelId="{9DFE880C-F7EC-44B8-8594-E9222AB17FE5}" type="parTrans" cxnId="{4D6BBFF4-9C40-494F-87DC-2D1E4D422DFC}">
      <dgm:prSet/>
      <dgm:spPr/>
      <dgm:t>
        <a:bodyPr/>
        <a:lstStyle/>
        <a:p>
          <a:endParaRPr lang="en-GB"/>
        </a:p>
      </dgm:t>
    </dgm:pt>
    <dgm:pt modelId="{92761184-C68C-4CAB-8AD0-A02468793077}" type="sibTrans" cxnId="{4D6BBFF4-9C40-494F-87DC-2D1E4D422DFC}">
      <dgm:prSet/>
      <dgm:spPr/>
      <dgm:t>
        <a:bodyPr/>
        <a:lstStyle/>
        <a:p>
          <a:endParaRPr lang="en-GB"/>
        </a:p>
      </dgm:t>
    </dgm:pt>
    <dgm:pt modelId="{3FF00B8B-4E46-434A-B603-9962EEFB4216}" type="pres">
      <dgm:prSet presAssocID="{4CA68133-73B5-4D30-850B-45384D314E2B}" presName="matrix" presStyleCnt="0">
        <dgm:presLayoutVars>
          <dgm:chMax val="1"/>
          <dgm:dir/>
          <dgm:resizeHandles val="exact"/>
        </dgm:presLayoutVars>
      </dgm:prSet>
      <dgm:spPr/>
    </dgm:pt>
    <dgm:pt modelId="{F100AA06-4E03-41F6-BA61-8447008A00A3}" type="pres">
      <dgm:prSet presAssocID="{4CA68133-73B5-4D30-850B-45384D314E2B}" presName="axisShape" presStyleLbl="bgShp" presStyleIdx="0" presStyleCnt="1" custScaleX="153054"/>
      <dgm:spPr/>
    </dgm:pt>
    <dgm:pt modelId="{BA4BF1B2-F630-4565-9436-AE4D71E42787}" type="pres">
      <dgm:prSet presAssocID="{4CA68133-73B5-4D30-850B-45384D314E2B}" presName="rect1" presStyleLbl="node1" presStyleIdx="0" presStyleCnt="4">
        <dgm:presLayoutVars>
          <dgm:chMax val="0"/>
          <dgm:chPref val="0"/>
          <dgm:bulletEnabled val="1"/>
        </dgm:presLayoutVars>
      </dgm:prSet>
      <dgm:spPr/>
    </dgm:pt>
    <dgm:pt modelId="{2B178C61-D337-49FD-B7E8-C946B51EF327}" type="pres">
      <dgm:prSet presAssocID="{4CA68133-73B5-4D30-850B-45384D314E2B}" presName="rect2" presStyleLbl="node1" presStyleIdx="1" presStyleCnt="4">
        <dgm:presLayoutVars>
          <dgm:chMax val="0"/>
          <dgm:chPref val="0"/>
          <dgm:bulletEnabled val="1"/>
        </dgm:presLayoutVars>
      </dgm:prSet>
      <dgm:spPr/>
    </dgm:pt>
    <dgm:pt modelId="{11E04A87-CBDF-497D-9E2C-AD11B5E284F3}" type="pres">
      <dgm:prSet presAssocID="{4CA68133-73B5-4D30-850B-45384D314E2B}" presName="rect3" presStyleLbl="node1" presStyleIdx="2" presStyleCnt="4">
        <dgm:presLayoutVars>
          <dgm:chMax val="0"/>
          <dgm:chPref val="0"/>
          <dgm:bulletEnabled val="1"/>
        </dgm:presLayoutVars>
      </dgm:prSet>
      <dgm:spPr/>
    </dgm:pt>
    <dgm:pt modelId="{33176EA0-9883-49F8-8ED6-C48344A8EA1C}" type="pres">
      <dgm:prSet presAssocID="{4CA68133-73B5-4D30-850B-45384D314E2B}" presName="rect4" presStyleLbl="node1" presStyleIdx="3" presStyleCnt="4">
        <dgm:presLayoutVars>
          <dgm:chMax val="0"/>
          <dgm:chPref val="0"/>
          <dgm:bulletEnabled val="1"/>
        </dgm:presLayoutVars>
      </dgm:prSet>
      <dgm:spPr/>
    </dgm:pt>
  </dgm:ptLst>
  <dgm:cxnLst>
    <dgm:cxn modelId="{760BA907-713B-4EC4-A879-C76E77774D3E}" type="presOf" srcId="{7AF504A9-98DB-482C-92D6-2B0B432DCDBD}" destId="{33176EA0-9883-49F8-8ED6-C48344A8EA1C}" srcOrd="0" destOrd="0" presId="urn:microsoft.com/office/officeart/2005/8/layout/matrix2"/>
    <dgm:cxn modelId="{40E7BB10-87D1-41EF-8C05-1C64882ADB9A}" srcId="{4CA68133-73B5-4D30-850B-45384D314E2B}" destId="{423CD08F-F826-467D-90CE-2AE848A846C3}" srcOrd="0" destOrd="0" parTransId="{738171B7-5B19-4968-925B-F051788FE1BD}" sibTransId="{7C59CD23-97C1-47FC-A272-55604D03DFF2}"/>
    <dgm:cxn modelId="{F4806F18-5C5E-4E47-87A5-910194F85942}" srcId="{4CA68133-73B5-4D30-850B-45384D314E2B}" destId="{7AF504A9-98DB-482C-92D6-2B0B432DCDBD}" srcOrd="3" destOrd="0" parTransId="{3183F7B7-23D2-436E-BA2C-A50EDD585514}" sibTransId="{30956F2E-7F97-4297-8D59-B8081D5899C7}"/>
    <dgm:cxn modelId="{F16B945B-9F82-4A92-8555-27A37456C205}" type="presOf" srcId="{7D53FD69-19B2-48E8-9297-C5D10A6151FE}" destId="{11E04A87-CBDF-497D-9E2C-AD11B5E284F3}" srcOrd="0" destOrd="0" presId="urn:microsoft.com/office/officeart/2005/8/layout/matrix2"/>
    <dgm:cxn modelId="{F120C664-4CEF-4287-BC6A-A564C30D028B}" srcId="{4CA68133-73B5-4D30-850B-45384D314E2B}" destId="{7D53FD69-19B2-48E8-9297-C5D10A6151FE}" srcOrd="2" destOrd="0" parTransId="{1696DB81-16FD-4C7E-A9E9-B52300336F48}" sibTransId="{AD05F828-7615-435A-827A-9887EE12020F}"/>
    <dgm:cxn modelId="{89F6C367-FBEF-49BE-8631-BE616C6E968E}" type="presOf" srcId="{FB1280F5-34A3-4027-807A-7E695740854E}" destId="{2B178C61-D337-49FD-B7E8-C946B51EF327}" srcOrd="0" destOrd="0" presId="urn:microsoft.com/office/officeart/2005/8/layout/matrix2"/>
    <dgm:cxn modelId="{B91358D2-FA55-49EF-B00A-9338B2422EA4}" srcId="{4CA68133-73B5-4D30-850B-45384D314E2B}" destId="{FB1280F5-34A3-4027-807A-7E695740854E}" srcOrd="1" destOrd="0" parTransId="{A09C05F9-B761-4D30-AC55-C14939F46DEA}" sibTransId="{31BB9B65-088E-4510-8D87-B412B9D46E64}"/>
    <dgm:cxn modelId="{3CC351E1-7B08-4FDC-B329-0580C35FD853}" type="presOf" srcId="{423CD08F-F826-467D-90CE-2AE848A846C3}" destId="{BA4BF1B2-F630-4565-9436-AE4D71E42787}" srcOrd="0" destOrd="0" presId="urn:microsoft.com/office/officeart/2005/8/layout/matrix2"/>
    <dgm:cxn modelId="{B4E5D1E1-AE10-4986-BD5F-1391AC8F3F91}" type="presOf" srcId="{4CA68133-73B5-4D30-850B-45384D314E2B}" destId="{3FF00B8B-4E46-434A-B603-9962EEFB4216}" srcOrd="0" destOrd="0" presId="urn:microsoft.com/office/officeart/2005/8/layout/matrix2"/>
    <dgm:cxn modelId="{4D6BBFF4-9C40-494F-87DC-2D1E4D422DFC}" srcId="{4CA68133-73B5-4D30-850B-45384D314E2B}" destId="{A950AA73-95BA-412A-BD55-D20825789135}" srcOrd="4" destOrd="0" parTransId="{9DFE880C-F7EC-44B8-8594-E9222AB17FE5}" sibTransId="{92761184-C68C-4CAB-8AD0-A02468793077}"/>
    <dgm:cxn modelId="{4506CEA9-76A5-4726-AA82-D0FEC02F3A12}" type="presParOf" srcId="{3FF00B8B-4E46-434A-B603-9962EEFB4216}" destId="{F100AA06-4E03-41F6-BA61-8447008A00A3}" srcOrd="0" destOrd="0" presId="urn:microsoft.com/office/officeart/2005/8/layout/matrix2"/>
    <dgm:cxn modelId="{F703121E-C697-45AC-BB62-917BD1823D0D}" type="presParOf" srcId="{3FF00B8B-4E46-434A-B603-9962EEFB4216}" destId="{BA4BF1B2-F630-4565-9436-AE4D71E42787}" srcOrd="1" destOrd="0" presId="urn:microsoft.com/office/officeart/2005/8/layout/matrix2"/>
    <dgm:cxn modelId="{D90A0DE7-0634-4A53-B4DF-FF4AE56B9CB3}" type="presParOf" srcId="{3FF00B8B-4E46-434A-B603-9962EEFB4216}" destId="{2B178C61-D337-49FD-B7E8-C946B51EF327}" srcOrd="2" destOrd="0" presId="urn:microsoft.com/office/officeart/2005/8/layout/matrix2"/>
    <dgm:cxn modelId="{188FC6E2-ED1E-4E67-8F84-F365A7DBAF25}" type="presParOf" srcId="{3FF00B8B-4E46-434A-B603-9962EEFB4216}" destId="{11E04A87-CBDF-497D-9E2C-AD11B5E284F3}" srcOrd="3" destOrd="0" presId="urn:microsoft.com/office/officeart/2005/8/layout/matrix2"/>
    <dgm:cxn modelId="{9CBC9257-920C-4497-B50E-7AF4581711B3}" type="presParOf" srcId="{3FF00B8B-4E46-434A-B603-9962EEFB4216}" destId="{33176EA0-9883-49F8-8ED6-C48344A8EA1C}"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FF7780-2A40-43BD-BE92-9C117F61F63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FE0C3783-59DE-4AA7-B5BA-B38421111F5A}">
      <dgm:prSet phldrT="[Text]"/>
      <dgm:spPr/>
      <dgm:t>
        <a:bodyPr/>
        <a:lstStyle/>
        <a:p>
          <a:r>
            <a:rPr lang="en-GB" dirty="0"/>
            <a:t> Group values  </a:t>
          </a:r>
        </a:p>
      </dgm:t>
    </dgm:pt>
    <dgm:pt modelId="{5701E18F-2F63-45ED-91ED-1D102E90096E}" type="parTrans" cxnId="{7344BDD4-CD9B-4305-898B-A72B88ECE200}">
      <dgm:prSet/>
      <dgm:spPr/>
      <dgm:t>
        <a:bodyPr/>
        <a:lstStyle/>
        <a:p>
          <a:endParaRPr lang="en-GB"/>
        </a:p>
      </dgm:t>
    </dgm:pt>
    <dgm:pt modelId="{82B10D75-6463-4F69-B0A0-D91268D6F280}" type="sibTrans" cxnId="{7344BDD4-CD9B-4305-898B-A72B88ECE200}">
      <dgm:prSet/>
      <dgm:spPr/>
      <dgm:t>
        <a:bodyPr/>
        <a:lstStyle/>
        <a:p>
          <a:endParaRPr lang="en-GB"/>
        </a:p>
      </dgm:t>
    </dgm:pt>
    <dgm:pt modelId="{73F94519-7E31-4507-B87E-5D20EBB588F3}">
      <dgm:prSet phldrT="[Text]"/>
      <dgm:spPr/>
      <dgm:t>
        <a:bodyPr/>
        <a:lstStyle/>
        <a:p>
          <a:r>
            <a:rPr lang="en-GB" dirty="0"/>
            <a:t>Reflective space</a:t>
          </a:r>
        </a:p>
        <a:p>
          <a:r>
            <a:rPr lang="en-GB" dirty="0"/>
            <a:t> being present with feelings,  engaging with  process and with others .</a:t>
          </a:r>
        </a:p>
        <a:p>
          <a:endParaRPr lang="en-GB" dirty="0"/>
        </a:p>
      </dgm:t>
    </dgm:pt>
    <dgm:pt modelId="{1F42B616-0A18-4185-B278-56747D27E593}" type="parTrans" cxnId="{4F7082A7-42F4-41F6-B602-7129B931002F}">
      <dgm:prSet/>
      <dgm:spPr/>
      <dgm:t>
        <a:bodyPr/>
        <a:lstStyle/>
        <a:p>
          <a:endParaRPr lang="en-GB"/>
        </a:p>
      </dgm:t>
    </dgm:pt>
    <dgm:pt modelId="{71224F78-A1FA-45B5-AB27-C40136564FD1}" type="sibTrans" cxnId="{4F7082A7-42F4-41F6-B602-7129B931002F}">
      <dgm:prSet/>
      <dgm:spPr/>
      <dgm:t>
        <a:bodyPr/>
        <a:lstStyle/>
        <a:p>
          <a:endParaRPr lang="en-GB"/>
        </a:p>
      </dgm:t>
    </dgm:pt>
    <dgm:pt modelId="{824E7625-A0CF-45D5-9596-E4DD6E7D3FB8}">
      <dgm:prSet phldrT="[Text]" phldr="1"/>
      <dgm:spPr/>
      <dgm:t>
        <a:bodyPr/>
        <a:lstStyle/>
        <a:p>
          <a:endParaRPr lang="en-GB"/>
        </a:p>
      </dgm:t>
    </dgm:pt>
    <dgm:pt modelId="{91ED0BE4-E8EA-41C9-AB73-F073B112FF7F}" type="parTrans" cxnId="{0EC2DBEE-0F42-44AB-AA53-085A6898AAED}">
      <dgm:prSet/>
      <dgm:spPr/>
      <dgm:t>
        <a:bodyPr/>
        <a:lstStyle/>
        <a:p>
          <a:endParaRPr lang="en-GB"/>
        </a:p>
      </dgm:t>
    </dgm:pt>
    <dgm:pt modelId="{D9A11777-7C0A-46C3-BAC2-ADC0DBF1CE4F}" type="sibTrans" cxnId="{0EC2DBEE-0F42-44AB-AA53-085A6898AAED}">
      <dgm:prSet/>
      <dgm:spPr/>
      <dgm:t>
        <a:bodyPr/>
        <a:lstStyle/>
        <a:p>
          <a:endParaRPr lang="en-GB"/>
        </a:p>
      </dgm:t>
    </dgm:pt>
    <dgm:pt modelId="{67FB6275-479A-4678-AFA6-8EA8E3B9555C}">
      <dgm:prSet phldrT="[Text]" phldr="1"/>
      <dgm:spPr/>
      <dgm:t>
        <a:bodyPr/>
        <a:lstStyle/>
        <a:p>
          <a:endParaRPr lang="en-GB"/>
        </a:p>
      </dgm:t>
    </dgm:pt>
    <dgm:pt modelId="{D6F4AC9B-129D-4FBE-98D2-B48E2C1F384A}" type="parTrans" cxnId="{C008F521-E34D-4355-BC2E-D81C563020F6}">
      <dgm:prSet/>
      <dgm:spPr/>
      <dgm:t>
        <a:bodyPr/>
        <a:lstStyle/>
        <a:p>
          <a:endParaRPr lang="en-GB"/>
        </a:p>
      </dgm:t>
    </dgm:pt>
    <dgm:pt modelId="{4AF1CFF1-D5A0-4998-8081-AA5F2E4621C3}" type="sibTrans" cxnId="{C008F521-E34D-4355-BC2E-D81C563020F6}">
      <dgm:prSet/>
      <dgm:spPr/>
      <dgm:t>
        <a:bodyPr/>
        <a:lstStyle/>
        <a:p>
          <a:endParaRPr lang="en-GB"/>
        </a:p>
      </dgm:t>
    </dgm:pt>
    <dgm:pt modelId="{E8B3A0A3-41BB-40B5-80F1-BF739CBF58F8}">
      <dgm:prSet phldrT="[Text]" phldr="1"/>
      <dgm:spPr/>
      <dgm:t>
        <a:bodyPr/>
        <a:lstStyle/>
        <a:p>
          <a:endParaRPr lang="en-GB"/>
        </a:p>
      </dgm:t>
    </dgm:pt>
    <dgm:pt modelId="{D662F819-CF9E-43B0-A1D7-7B2420E21B60}" type="parTrans" cxnId="{4DB4D460-FB38-4C84-816F-096A6B56588F}">
      <dgm:prSet/>
      <dgm:spPr/>
      <dgm:t>
        <a:bodyPr/>
        <a:lstStyle/>
        <a:p>
          <a:endParaRPr lang="en-GB"/>
        </a:p>
      </dgm:t>
    </dgm:pt>
    <dgm:pt modelId="{92592A99-B96F-4754-AB1D-7C46396D9F67}" type="sibTrans" cxnId="{4DB4D460-FB38-4C84-816F-096A6B56588F}">
      <dgm:prSet/>
      <dgm:spPr/>
      <dgm:t>
        <a:bodyPr/>
        <a:lstStyle/>
        <a:p>
          <a:endParaRPr lang="en-GB"/>
        </a:p>
      </dgm:t>
    </dgm:pt>
    <dgm:pt modelId="{64B3BF17-69BB-4B8F-B672-67D06A0EA3C9}">
      <dgm:prSet phldrT="[Text]"/>
      <dgm:spPr/>
      <dgm:t>
        <a:bodyPr/>
        <a:lstStyle/>
        <a:p>
          <a:r>
            <a:rPr lang="en-GB" dirty="0"/>
            <a:t> Initiation and agency  is  practiced </a:t>
          </a:r>
        </a:p>
        <a:p>
          <a:r>
            <a:rPr lang="en-GB" dirty="0"/>
            <a:t> ‘ I am  before I do’..</a:t>
          </a:r>
        </a:p>
        <a:p>
          <a:r>
            <a:rPr lang="en-GB" dirty="0"/>
            <a:t> Instillation of hope </a:t>
          </a:r>
        </a:p>
      </dgm:t>
    </dgm:pt>
    <dgm:pt modelId="{12F60180-4748-4F7C-B562-C6320745D1A9}" type="parTrans" cxnId="{E685B09F-9BE9-45CE-AB4A-1A2E98E34B55}">
      <dgm:prSet/>
      <dgm:spPr/>
      <dgm:t>
        <a:bodyPr/>
        <a:lstStyle/>
        <a:p>
          <a:endParaRPr lang="en-GB"/>
        </a:p>
      </dgm:t>
    </dgm:pt>
    <dgm:pt modelId="{393187FC-E02D-4FB7-AF43-75578C694D27}" type="sibTrans" cxnId="{E685B09F-9BE9-45CE-AB4A-1A2E98E34B55}">
      <dgm:prSet/>
      <dgm:spPr/>
      <dgm:t>
        <a:bodyPr/>
        <a:lstStyle/>
        <a:p>
          <a:endParaRPr lang="en-GB"/>
        </a:p>
      </dgm:t>
    </dgm:pt>
    <dgm:pt modelId="{50E282DA-B4A0-40ED-BABE-553128FADE4D}">
      <dgm:prSet phldrT="[Text]"/>
      <dgm:spPr/>
      <dgm:t>
        <a:bodyPr/>
        <a:lstStyle/>
        <a:p>
          <a:r>
            <a:rPr lang="en-GB" dirty="0"/>
            <a:t> Finding and talking about therapy and life goals . Practicing  control in  ‘here and now’ and future planning.</a:t>
          </a:r>
        </a:p>
        <a:p>
          <a:r>
            <a:rPr lang="en-GB" dirty="0"/>
            <a:t> Imparting information </a:t>
          </a:r>
        </a:p>
      </dgm:t>
    </dgm:pt>
    <dgm:pt modelId="{38FA7D24-4245-4492-906E-3ABACEF371ED}" type="parTrans" cxnId="{6CAE08EF-6944-4B53-8567-4BC3E6D8005C}">
      <dgm:prSet/>
      <dgm:spPr/>
      <dgm:t>
        <a:bodyPr/>
        <a:lstStyle/>
        <a:p>
          <a:endParaRPr lang="en-GB"/>
        </a:p>
      </dgm:t>
    </dgm:pt>
    <dgm:pt modelId="{A560189B-28AE-4024-A638-E54273D09FAA}" type="sibTrans" cxnId="{6CAE08EF-6944-4B53-8567-4BC3E6D8005C}">
      <dgm:prSet/>
      <dgm:spPr/>
      <dgm:t>
        <a:bodyPr/>
        <a:lstStyle/>
        <a:p>
          <a:endParaRPr lang="en-GB"/>
        </a:p>
      </dgm:t>
    </dgm:pt>
    <dgm:pt modelId="{EDD816B0-9FCC-424C-B4C9-58BD6A60D88D}">
      <dgm:prSet phldrT="[Text]"/>
      <dgm:spPr/>
      <dgm:t>
        <a:bodyPr/>
        <a:lstStyle/>
        <a:p>
          <a:r>
            <a:rPr lang="en-GB" dirty="0"/>
            <a:t>My experience and   Personal boundaries.</a:t>
          </a:r>
        </a:p>
        <a:p>
          <a:r>
            <a:rPr lang="en-GB" dirty="0"/>
            <a:t> Recapitulation of  family group  </a:t>
          </a:r>
        </a:p>
        <a:p>
          <a:r>
            <a:rPr lang="en-GB" dirty="0"/>
            <a:t> Universality ...</a:t>
          </a:r>
        </a:p>
      </dgm:t>
    </dgm:pt>
    <dgm:pt modelId="{313AEB1D-87F2-4C12-8DA2-4F9810E21D9D}" type="parTrans" cxnId="{8F923060-920E-42A3-B956-1E7E761920F8}">
      <dgm:prSet/>
      <dgm:spPr/>
      <dgm:t>
        <a:bodyPr/>
        <a:lstStyle/>
        <a:p>
          <a:endParaRPr lang="en-GB"/>
        </a:p>
      </dgm:t>
    </dgm:pt>
    <dgm:pt modelId="{89AAEDFF-499A-42B3-8C28-D8B86281F752}" type="sibTrans" cxnId="{8F923060-920E-42A3-B956-1E7E761920F8}">
      <dgm:prSet/>
      <dgm:spPr/>
      <dgm:t>
        <a:bodyPr/>
        <a:lstStyle/>
        <a:p>
          <a:endParaRPr lang="en-GB"/>
        </a:p>
      </dgm:t>
    </dgm:pt>
    <dgm:pt modelId="{64B5CCB2-BDBA-4109-AB0C-737BB3BF40FC}" type="pres">
      <dgm:prSet presAssocID="{ADFF7780-2A40-43BD-BE92-9C117F61F634}" presName="diagram" presStyleCnt="0">
        <dgm:presLayoutVars>
          <dgm:chMax val="1"/>
          <dgm:dir/>
          <dgm:animLvl val="ctr"/>
          <dgm:resizeHandles val="exact"/>
        </dgm:presLayoutVars>
      </dgm:prSet>
      <dgm:spPr/>
    </dgm:pt>
    <dgm:pt modelId="{7423816A-73F3-42A5-B48F-CA1743900342}" type="pres">
      <dgm:prSet presAssocID="{ADFF7780-2A40-43BD-BE92-9C117F61F634}" presName="matrix" presStyleCnt="0"/>
      <dgm:spPr/>
    </dgm:pt>
    <dgm:pt modelId="{1A0A6BE9-1994-409C-8FB2-8F9411465D5E}" type="pres">
      <dgm:prSet presAssocID="{ADFF7780-2A40-43BD-BE92-9C117F61F634}" presName="tile1" presStyleLbl="node1" presStyleIdx="0" presStyleCnt="4" custLinFactNeighborX="-563" custLinFactNeighborY="-562"/>
      <dgm:spPr/>
    </dgm:pt>
    <dgm:pt modelId="{1B2236F9-3484-4AF2-A0E5-3288030124AA}" type="pres">
      <dgm:prSet presAssocID="{ADFF7780-2A40-43BD-BE92-9C117F61F634}" presName="tile1text" presStyleLbl="node1" presStyleIdx="0" presStyleCnt="4">
        <dgm:presLayoutVars>
          <dgm:chMax val="0"/>
          <dgm:chPref val="0"/>
          <dgm:bulletEnabled val="1"/>
        </dgm:presLayoutVars>
      </dgm:prSet>
      <dgm:spPr/>
    </dgm:pt>
    <dgm:pt modelId="{C9F10D9B-A8F4-40BF-9941-4798B5A77855}" type="pres">
      <dgm:prSet presAssocID="{ADFF7780-2A40-43BD-BE92-9C117F61F634}" presName="tile2" presStyleLbl="node1" presStyleIdx="1" presStyleCnt="4"/>
      <dgm:spPr/>
    </dgm:pt>
    <dgm:pt modelId="{FA44E9BA-3479-4327-941B-79C68F0919E2}" type="pres">
      <dgm:prSet presAssocID="{ADFF7780-2A40-43BD-BE92-9C117F61F634}" presName="tile2text" presStyleLbl="node1" presStyleIdx="1" presStyleCnt="4">
        <dgm:presLayoutVars>
          <dgm:chMax val="0"/>
          <dgm:chPref val="0"/>
          <dgm:bulletEnabled val="1"/>
        </dgm:presLayoutVars>
      </dgm:prSet>
      <dgm:spPr/>
    </dgm:pt>
    <dgm:pt modelId="{4C3A2630-A165-4E4C-A9F8-CE60D6DE9A6D}" type="pres">
      <dgm:prSet presAssocID="{ADFF7780-2A40-43BD-BE92-9C117F61F634}" presName="tile3" presStyleLbl="node1" presStyleIdx="2" presStyleCnt="4"/>
      <dgm:spPr/>
    </dgm:pt>
    <dgm:pt modelId="{2139A346-2851-4D2B-89BF-C1F7C8C8B8E8}" type="pres">
      <dgm:prSet presAssocID="{ADFF7780-2A40-43BD-BE92-9C117F61F634}" presName="tile3text" presStyleLbl="node1" presStyleIdx="2" presStyleCnt="4">
        <dgm:presLayoutVars>
          <dgm:chMax val="0"/>
          <dgm:chPref val="0"/>
          <dgm:bulletEnabled val="1"/>
        </dgm:presLayoutVars>
      </dgm:prSet>
      <dgm:spPr/>
    </dgm:pt>
    <dgm:pt modelId="{DCCE0852-DCF2-4C00-B48D-6D038722EF04}" type="pres">
      <dgm:prSet presAssocID="{ADFF7780-2A40-43BD-BE92-9C117F61F634}" presName="tile4" presStyleLbl="node1" presStyleIdx="3" presStyleCnt="4"/>
      <dgm:spPr/>
    </dgm:pt>
    <dgm:pt modelId="{1BBC887B-5CA3-41B1-BD5B-B5DFB577AEF7}" type="pres">
      <dgm:prSet presAssocID="{ADFF7780-2A40-43BD-BE92-9C117F61F634}" presName="tile4text" presStyleLbl="node1" presStyleIdx="3" presStyleCnt="4">
        <dgm:presLayoutVars>
          <dgm:chMax val="0"/>
          <dgm:chPref val="0"/>
          <dgm:bulletEnabled val="1"/>
        </dgm:presLayoutVars>
      </dgm:prSet>
      <dgm:spPr/>
    </dgm:pt>
    <dgm:pt modelId="{48F34F58-6359-44C6-A796-AF88A5F86A06}" type="pres">
      <dgm:prSet presAssocID="{ADFF7780-2A40-43BD-BE92-9C117F61F634}" presName="centerTile" presStyleLbl="fgShp" presStyleIdx="0" presStyleCnt="1">
        <dgm:presLayoutVars>
          <dgm:chMax val="0"/>
          <dgm:chPref val="0"/>
        </dgm:presLayoutVars>
      </dgm:prSet>
      <dgm:spPr/>
    </dgm:pt>
  </dgm:ptLst>
  <dgm:cxnLst>
    <dgm:cxn modelId="{55B2CE01-6BD1-4BAB-B6CF-B6A54CA78F74}" type="presOf" srcId="{EDD816B0-9FCC-424C-B4C9-58BD6A60D88D}" destId="{1BBC887B-5CA3-41B1-BD5B-B5DFB577AEF7}" srcOrd="1" destOrd="0" presId="urn:microsoft.com/office/officeart/2005/8/layout/matrix1"/>
    <dgm:cxn modelId="{38A32704-5A2C-4F45-8999-DB02624DF1FB}" type="presOf" srcId="{50E282DA-B4A0-40ED-BABE-553128FADE4D}" destId="{4C3A2630-A165-4E4C-A9F8-CE60D6DE9A6D}" srcOrd="0" destOrd="0" presId="urn:microsoft.com/office/officeart/2005/8/layout/matrix1"/>
    <dgm:cxn modelId="{91F07F0D-877C-465D-988F-2B4A7B649EAC}" type="presOf" srcId="{EDD816B0-9FCC-424C-B4C9-58BD6A60D88D}" destId="{DCCE0852-DCF2-4C00-B48D-6D038722EF04}" srcOrd="0" destOrd="0" presId="urn:microsoft.com/office/officeart/2005/8/layout/matrix1"/>
    <dgm:cxn modelId="{C008F521-E34D-4355-BC2E-D81C563020F6}" srcId="{FE0C3783-59DE-4AA7-B5BA-B38421111F5A}" destId="{67FB6275-479A-4678-AFA6-8EA8E3B9555C}" srcOrd="5" destOrd="0" parTransId="{D6F4AC9B-129D-4FBE-98D2-B48E2C1F384A}" sibTransId="{4AF1CFF1-D5A0-4998-8081-AA5F2E4621C3}"/>
    <dgm:cxn modelId="{8F923060-920E-42A3-B956-1E7E761920F8}" srcId="{FE0C3783-59DE-4AA7-B5BA-B38421111F5A}" destId="{EDD816B0-9FCC-424C-B4C9-58BD6A60D88D}" srcOrd="3" destOrd="0" parTransId="{313AEB1D-87F2-4C12-8DA2-4F9810E21D9D}" sibTransId="{89AAEDFF-499A-42B3-8C28-D8B86281F752}"/>
    <dgm:cxn modelId="{4DB4D460-FB38-4C84-816F-096A6B56588F}" srcId="{FE0C3783-59DE-4AA7-B5BA-B38421111F5A}" destId="{E8B3A0A3-41BB-40B5-80F1-BF739CBF58F8}" srcOrd="6" destOrd="0" parTransId="{D662F819-CF9E-43B0-A1D7-7B2420E21B60}" sibTransId="{92592A99-B96F-4754-AB1D-7C46396D9F67}"/>
    <dgm:cxn modelId="{6F2EB443-0FBF-4C52-B650-54949BC71CEC}" type="presOf" srcId="{64B3BF17-69BB-4B8F-B672-67D06A0EA3C9}" destId="{C9F10D9B-A8F4-40BF-9941-4798B5A77855}" srcOrd="0" destOrd="0" presId="urn:microsoft.com/office/officeart/2005/8/layout/matrix1"/>
    <dgm:cxn modelId="{0D474E74-D9F0-4630-856E-8FAC4CBDC857}" type="presOf" srcId="{73F94519-7E31-4507-B87E-5D20EBB588F3}" destId="{1B2236F9-3484-4AF2-A0E5-3288030124AA}" srcOrd="1" destOrd="0" presId="urn:microsoft.com/office/officeart/2005/8/layout/matrix1"/>
    <dgm:cxn modelId="{A7BD5B86-19F5-4734-81F3-ADD18F4C9E92}" type="presOf" srcId="{50E282DA-B4A0-40ED-BABE-553128FADE4D}" destId="{2139A346-2851-4D2B-89BF-C1F7C8C8B8E8}" srcOrd="1" destOrd="0" presId="urn:microsoft.com/office/officeart/2005/8/layout/matrix1"/>
    <dgm:cxn modelId="{2B066095-CA4F-4491-9CA5-E382C0A0FC57}" type="presOf" srcId="{64B3BF17-69BB-4B8F-B672-67D06A0EA3C9}" destId="{FA44E9BA-3479-4327-941B-79C68F0919E2}" srcOrd="1" destOrd="0" presId="urn:microsoft.com/office/officeart/2005/8/layout/matrix1"/>
    <dgm:cxn modelId="{A603239F-0AC1-4B9A-9EA6-70D6968B7EBA}" type="presOf" srcId="{FE0C3783-59DE-4AA7-B5BA-B38421111F5A}" destId="{48F34F58-6359-44C6-A796-AF88A5F86A06}" srcOrd="0" destOrd="0" presId="urn:microsoft.com/office/officeart/2005/8/layout/matrix1"/>
    <dgm:cxn modelId="{E685B09F-9BE9-45CE-AB4A-1A2E98E34B55}" srcId="{FE0C3783-59DE-4AA7-B5BA-B38421111F5A}" destId="{64B3BF17-69BB-4B8F-B672-67D06A0EA3C9}" srcOrd="1" destOrd="0" parTransId="{12F60180-4748-4F7C-B562-C6320745D1A9}" sibTransId="{393187FC-E02D-4FB7-AF43-75578C694D27}"/>
    <dgm:cxn modelId="{4F7082A7-42F4-41F6-B602-7129B931002F}" srcId="{FE0C3783-59DE-4AA7-B5BA-B38421111F5A}" destId="{73F94519-7E31-4507-B87E-5D20EBB588F3}" srcOrd="0" destOrd="0" parTransId="{1F42B616-0A18-4185-B278-56747D27E593}" sibTransId="{71224F78-A1FA-45B5-AB27-C40136564FD1}"/>
    <dgm:cxn modelId="{59BB4AB0-D738-4CC3-88A0-5F738B9974BB}" type="presOf" srcId="{73F94519-7E31-4507-B87E-5D20EBB588F3}" destId="{1A0A6BE9-1994-409C-8FB2-8F9411465D5E}" srcOrd="0" destOrd="0" presId="urn:microsoft.com/office/officeart/2005/8/layout/matrix1"/>
    <dgm:cxn modelId="{7344BDD4-CD9B-4305-898B-A72B88ECE200}" srcId="{ADFF7780-2A40-43BD-BE92-9C117F61F634}" destId="{FE0C3783-59DE-4AA7-B5BA-B38421111F5A}" srcOrd="0" destOrd="0" parTransId="{5701E18F-2F63-45ED-91ED-1D102E90096E}" sibTransId="{82B10D75-6463-4F69-B0A0-D91268D6F280}"/>
    <dgm:cxn modelId="{AEE212DD-9D45-406E-B11D-81BB6138CF92}" type="presOf" srcId="{ADFF7780-2A40-43BD-BE92-9C117F61F634}" destId="{64B5CCB2-BDBA-4109-AB0C-737BB3BF40FC}" srcOrd="0" destOrd="0" presId="urn:microsoft.com/office/officeart/2005/8/layout/matrix1"/>
    <dgm:cxn modelId="{0EC2DBEE-0F42-44AB-AA53-085A6898AAED}" srcId="{FE0C3783-59DE-4AA7-B5BA-B38421111F5A}" destId="{824E7625-A0CF-45D5-9596-E4DD6E7D3FB8}" srcOrd="4" destOrd="0" parTransId="{91ED0BE4-E8EA-41C9-AB73-F073B112FF7F}" sibTransId="{D9A11777-7C0A-46C3-BAC2-ADC0DBF1CE4F}"/>
    <dgm:cxn modelId="{6CAE08EF-6944-4B53-8567-4BC3E6D8005C}" srcId="{FE0C3783-59DE-4AA7-B5BA-B38421111F5A}" destId="{50E282DA-B4A0-40ED-BABE-553128FADE4D}" srcOrd="2" destOrd="0" parTransId="{38FA7D24-4245-4492-906E-3ABACEF371ED}" sibTransId="{A560189B-28AE-4024-A638-E54273D09FAA}"/>
    <dgm:cxn modelId="{B1BAF86F-A593-4417-A562-BCBB961A7D61}" type="presParOf" srcId="{64B5CCB2-BDBA-4109-AB0C-737BB3BF40FC}" destId="{7423816A-73F3-42A5-B48F-CA1743900342}" srcOrd="0" destOrd="0" presId="urn:microsoft.com/office/officeart/2005/8/layout/matrix1"/>
    <dgm:cxn modelId="{F73CECB2-D9DA-4FEA-9254-15ABEC170136}" type="presParOf" srcId="{7423816A-73F3-42A5-B48F-CA1743900342}" destId="{1A0A6BE9-1994-409C-8FB2-8F9411465D5E}" srcOrd="0" destOrd="0" presId="urn:microsoft.com/office/officeart/2005/8/layout/matrix1"/>
    <dgm:cxn modelId="{AAA20A1F-979D-40CE-BE7C-56605A8A6F73}" type="presParOf" srcId="{7423816A-73F3-42A5-B48F-CA1743900342}" destId="{1B2236F9-3484-4AF2-A0E5-3288030124AA}" srcOrd="1" destOrd="0" presId="urn:microsoft.com/office/officeart/2005/8/layout/matrix1"/>
    <dgm:cxn modelId="{0BB71BFD-E09B-4E00-AF1D-DC76B56F6548}" type="presParOf" srcId="{7423816A-73F3-42A5-B48F-CA1743900342}" destId="{C9F10D9B-A8F4-40BF-9941-4798B5A77855}" srcOrd="2" destOrd="0" presId="urn:microsoft.com/office/officeart/2005/8/layout/matrix1"/>
    <dgm:cxn modelId="{F5C26DD4-9F0F-4858-900D-6CEB185385D9}" type="presParOf" srcId="{7423816A-73F3-42A5-B48F-CA1743900342}" destId="{FA44E9BA-3479-4327-941B-79C68F0919E2}" srcOrd="3" destOrd="0" presId="urn:microsoft.com/office/officeart/2005/8/layout/matrix1"/>
    <dgm:cxn modelId="{31FDF74A-207C-42AF-89B6-745CABA86269}" type="presParOf" srcId="{7423816A-73F3-42A5-B48F-CA1743900342}" destId="{4C3A2630-A165-4E4C-A9F8-CE60D6DE9A6D}" srcOrd="4" destOrd="0" presId="urn:microsoft.com/office/officeart/2005/8/layout/matrix1"/>
    <dgm:cxn modelId="{E1B49463-86E5-4E15-B629-E21ACE4B5988}" type="presParOf" srcId="{7423816A-73F3-42A5-B48F-CA1743900342}" destId="{2139A346-2851-4D2B-89BF-C1F7C8C8B8E8}" srcOrd="5" destOrd="0" presId="urn:microsoft.com/office/officeart/2005/8/layout/matrix1"/>
    <dgm:cxn modelId="{E1047D9D-368D-4476-8EBF-AA8ECC149E7B}" type="presParOf" srcId="{7423816A-73F3-42A5-B48F-CA1743900342}" destId="{DCCE0852-DCF2-4C00-B48D-6D038722EF04}" srcOrd="6" destOrd="0" presId="urn:microsoft.com/office/officeart/2005/8/layout/matrix1"/>
    <dgm:cxn modelId="{3F0BF0E5-8743-4D34-8D2C-34613460FF3C}" type="presParOf" srcId="{7423816A-73F3-42A5-B48F-CA1743900342}" destId="{1BBC887B-5CA3-41B1-BD5B-B5DFB577AEF7}" srcOrd="7" destOrd="0" presId="urn:microsoft.com/office/officeart/2005/8/layout/matrix1"/>
    <dgm:cxn modelId="{A02A9495-9742-409D-B012-F8A815015B1A}" type="presParOf" srcId="{64B5CCB2-BDBA-4109-AB0C-737BB3BF40FC}" destId="{48F34F58-6359-44C6-A796-AF88A5F86A06}" srcOrd="1" destOrd="0" presId="urn:microsoft.com/office/officeart/2005/8/layout/matrix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CF9DC-3F62-460B-AA6F-F1E9DCA80D6B}">
      <dsp:nvSpPr>
        <dsp:cNvPr id="0" name=""/>
        <dsp:cNvSpPr/>
      </dsp:nvSpPr>
      <dsp:spPr>
        <a:xfrm>
          <a:off x="0" y="84953"/>
          <a:ext cx="4038600" cy="10328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RAID </a:t>
          </a:r>
          <a:endParaRPr lang="en-US" sz="2600" kern="1200"/>
        </a:p>
      </dsp:txBody>
      <dsp:txXfrm>
        <a:off x="0" y="84953"/>
        <a:ext cx="4038600" cy="1032854"/>
      </dsp:txXfrm>
    </dsp:sp>
    <dsp:sp modelId="{C6470DD9-A8B3-4723-B080-6FE058B60E40}">
      <dsp:nvSpPr>
        <dsp:cNvPr id="0" name=""/>
        <dsp:cNvSpPr/>
      </dsp:nvSpPr>
      <dsp:spPr>
        <a:xfrm>
          <a:off x="0" y="1192687"/>
          <a:ext cx="4038600" cy="10328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Opportunities for green behaviours crucial</a:t>
          </a:r>
          <a:endParaRPr lang="en-US" sz="2600" kern="1200"/>
        </a:p>
      </dsp:txBody>
      <dsp:txXfrm>
        <a:off x="0" y="1192687"/>
        <a:ext cx="4038600" cy="1032854"/>
      </dsp:txXfrm>
    </dsp:sp>
    <dsp:sp modelId="{93BAF88B-79D2-4847-898A-9421552E9695}">
      <dsp:nvSpPr>
        <dsp:cNvPr id="0" name=""/>
        <dsp:cNvSpPr/>
      </dsp:nvSpPr>
      <dsp:spPr>
        <a:xfrm>
          <a:off x="0" y="2300421"/>
          <a:ext cx="4038600" cy="10328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Relationship determines strength of reinforcement </a:t>
          </a:r>
          <a:endParaRPr lang="en-US" sz="2600" kern="1200"/>
        </a:p>
      </dsp:txBody>
      <dsp:txXfrm>
        <a:off x="0" y="2300421"/>
        <a:ext cx="4038600" cy="1032854"/>
      </dsp:txXfrm>
    </dsp:sp>
    <dsp:sp modelId="{D7B10291-3ADF-48CE-93E6-F4EFED2CC21B}">
      <dsp:nvSpPr>
        <dsp:cNvPr id="0" name=""/>
        <dsp:cNvSpPr/>
      </dsp:nvSpPr>
      <dsp:spPr>
        <a:xfrm>
          <a:off x="0" y="3408155"/>
          <a:ext cx="4038600" cy="10328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Increased independence removes many frustrations </a:t>
          </a:r>
          <a:endParaRPr lang="en-US" sz="2600" kern="1200"/>
        </a:p>
      </dsp:txBody>
      <dsp:txXfrm>
        <a:off x="0" y="3408155"/>
        <a:ext cx="4038600" cy="10328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70469-AD6A-49EC-8DF9-5C844D728BE7}">
      <dsp:nvSpPr>
        <dsp:cNvPr id="0" name=""/>
        <dsp:cNvSpPr/>
      </dsp:nvSpPr>
      <dsp:spPr>
        <a:xfrm>
          <a:off x="2310" y="853964"/>
          <a:ext cx="1649737" cy="104758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6ECA09-97B2-4565-865E-504C81F4AA09}">
      <dsp:nvSpPr>
        <dsp:cNvPr id="0" name=""/>
        <dsp:cNvSpPr/>
      </dsp:nvSpPr>
      <dsp:spPr>
        <a:xfrm>
          <a:off x="185614" y="1028103"/>
          <a:ext cx="1649737" cy="10475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a:t>Approximately 80% of service users decide to continue in groups </a:t>
          </a:r>
          <a:endParaRPr lang="en-US" sz="1000" kern="1200"/>
        </a:p>
      </dsp:txBody>
      <dsp:txXfrm>
        <a:off x="185614" y="1028103"/>
        <a:ext cx="1649737" cy="1047583"/>
      </dsp:txXfrm>
    </dsp:sp>
    <dsp:sp modelId="{02C0EE07-F797-4AF2-B292-FD3516B94FCA}">
      <dsp:nvSpPr>
        <dsp:cNvPr id="0" name=""/>
        <dsp:cNvSpPr/>
      </dsp:nvSpPr>
      <dsp:spPr>
        <a:xfrm>
          <a:off x="2018656" y="853964"/>
          <a:ext cx="1649737" cy="104758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4C1970-D22A-41AC-8A87-F7A7127925FE}">
      <dsp:nvSpPr>
        <dsp:cNvPr id="0" name=""/>
        <dsp:cNvSpPr/>
      </dsp:nvSpPr>
      <dsp:spPr>
        <a:xfrm>
          <a:off x="2201960" y="1028103"/>
          <a:ext cx="1649737" cy="10475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dirty="0"/>
            <a:t>Groups last 3 – 9 months with step back time</a:t>
          </a:r>
        </a:p>
        <a:p>
          <a:pPr marL="0" lvl="0" indent="0" algn="ctr" defTabSz="444500">
            <a:lnSpc>
              <a:spcPct val="90000"/>
            </a:lnSpc>
            <a:spcBef>
              <a:spcPct val="0"/>
            </a:spcBef>
            <a:spcAft>
              <a:spcPct val="35000"/>
            </a:spcAft>
            <a:buNone/>
          </a:pPr>
          <a:r>
            <a:rPr lang="en-GB" sz="1000" b="1" kern="1200" dirty="0"/>
            <a:t>2 groups per annum  </a:t>
          </a:r>
          <a:endParaRPr lang="en-US" sz="1000" kern="1200" dirty="0"/>
        </a:p>
      </dsp:txBody>
      <dsp:txXfrm>
        <a:off x="2201960" y="1028103"/>
        <a:ext cx="1649737" cy="1047583"/>
      </dsp:txXfrm>
    </dsp:sp>
    <dsp:sp modelId="{D23800ED-3561-4573-9B87-A6527BE8C2E7}">
      <dsp:nvSpPr>
        <dsp:cNvPr id="0" name=""/>
        <dsp:cNvSpPr/>
      </dsp:nvSpPr>
      <dsp:spPr>
        <a:xfrm>
          <a:off x="4035002" y="853964"/>
          <a:ext cx="1649737" cy="104758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288B8D-9CBF-4418-992F-488115656E08}">
      <dsp:nvSpPr>
        <dsp:cNvPr id="0" name=""/>
        <dsp:cNvSpPr/>
      </dsp:nvSpPr>
      <dsp:spPr>
        <a:xfrm>
          <a:off x="4218306" y="1028103"/>
          <a:ext cx="1649737" cy="10475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dirty="0"/>
            <a:t>People can opt in  and out and take breaks if needed . They tend to stay .</a:t>
          </a:r>
        </a:p>
        <a:p>
          <a:pPr marL="0" lvl="0" indent="0" algn="ctr" defTabSz="444500">
            <a:lnSpc>
              <a:spcPct val="90000"/>
            </a:lnSpc>
            <a:spcBef>
              <a:spcPct val="0"/>
            </a:spcBef>
            <a:spcAft>
              <a:spcPct val="35000"/>
            </a:spcAft>
            <a:buNone/>
          </a:pPr>
          <a:r>
            <a:rPr lang="en-GB" sz="1000" b="1" kern="1200" dirty="0"/>
            <a:t>Positive group culture on the unit.</a:t>
          </a:r>
          <a:endParaRPr lang="en-US" sz="1000" kern="1200" dirty="0"/>
        </a:p>
      </dsp:txBody>
      <dsp:txXfrm>
        <a:off x="4218306" y="1028103"/>
        <a:ext cx="1649737" cy="1047583"/>
      </dsp:txXfrm>
    </dsp:sp>
    <dsp:sp modelId="{8CC0A234-0B23-4617-8D62-222D85705829}">
      <dsp:nvSpPr>
        <dsp:cNvPr id="0" name=""/>
        <dsp:cNvSpPr/>
      </dsp:nvSpPr>
      <dsp:spPr>
        <a:xfrm>
          <a:off x="6051347" y="853964"/>
          <a:ext cx="1649737" cy="104758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7305F3-C1F2-48A5-BA98-C31C30FB7C5F}">
      <dsp:nvSpPr>
        <dsp:cNvPr id="0" name=""/>
        <dsp:cNvSpPr/>
      </dsp:nvSpPr>
      <dsp:spPr>
        <a:xfrm>
          <a:off x="6234652" y="1028103"/>
          <a:ext cx="1649737" cy="10475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dirty="0"/>
            <a:t>Positive uptake of art psychotherapy at the Fergusson unit since 1999. </a:t>
          </a:r>
          <a:endParaRPr lang="en-US" sz="1000" kern="1200" dirty="0"/>
        </a:p>
      </dsp:txBody>
      <dsp:txXfrm>
        <a:off x="6234652" y="1028103"/>
        <a:ext cx="1649737" cy="104758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5891B-D56F-488B-8F4C-21500CD81984}">
      <dsp:nvSpPr>
        <dsp:cNvPr id="0" name=""/>
        <dsp:cNvSpPr/>
      </dsp:nvSpPr>
      <dsp:spPr>
        <a:xfrm>
          <a:off x="0" y="398"/>
          <a:ext cx="78867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88B6D9-F08C-4CB0-8261-ED882B1A54E6}">
      <dsp:nvSpPr>
        <dsp:cNvPr id="0" name=""/>
        <dsp:cNvSpPr/>
      </dsp:nvSpPr>
      <dsp:spPr>
        <a:xfrm>
          <a:off x="0" y="398"/>
          <a:ext cx="7886700" cy="652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MBT joint formulation  document RF scale evidences  some move towards greater awareness and capacity to take on new learning. </a:t>
          </a:r>
          <a:endParaRPr lang="en-US" sz="1800" kern="1200" dirty="0"/>
        </a:p>
      </dsp:txBody>
      <dsp:txXfrm>
        <a:off x="0" y="398"/>
        <a:ext cx="7886700" cy="652541"/>
      </dsp:txXfrm>
    </dsp:sp>
    <dsp:sp modelId="{68CBE1AA-11D1-4789-B331-AAF43E6EE3CB}">
      <dsp:nvSpPr>
        <dsp:cNvPr id="0" name=""/>
        <dsp:cNvSpPr/>
      </dsp:nvSpPr>
      <dsp:spPr>
        <a:xfrm>
          <a:off x="0" y="652939"/>
          <a:ext cx="78867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C9C050-277D-4D8F-8072-3E20A5898B74}">
      <dsp:nvSpPr>
        <dsp:cNvPr id="0" name=""/>
        <dsp:cNvSpPr/>
      </dsp:nvSpPr>
      <dsp:spPr>
        <a:xfrm>
          <a:off x="0" y="652939"/>
          <a:ext cx="7886700" cy="652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Patient reported experience measures  PREM  after each cohort – discussed with service users independently . Responses  included  in qualitative data . </a:t>
          </a:r>
          <a:endParaRPr lang="en-US" sz="1800" kern="1200" dirty="0"/>
        </a:p>
      </dsp:txBody>
      <dsp:txXfrm>
        <a:off x="0" y="652939"/>
        <a:ext cx="7886700" cy="652541"/>
      </dsp:txXfrm>
    </dsp:sp>
    <dsp:sp modelId="{6A071D02-0931-4B40-AA16-E5F261CF1F5C}">
      <dsp:nvSpPr>
        <dsp:cNvPr id="0" name=""/>
        <dsp:cNvSpPr/>
      </dsp:nvSpPr>
      <dsp:spPr>
        <a:xfrm>
          <a:off x="0" y="1305481"/>
          <a:ext cx="78867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00433E-274D-4833-B29B-C9FBFF7A907B}">
      <dsp:nvSpPr>
        <dsp:cNvPr id="0" name=""/>
        <dsp:cNvSpPr/>
      </dsp:nvSpPr>
      <dsp:spPr>
        <a:xfrm>
          <a:off x="0" y="1305481"/>
          <a:ext cx="7886700" cy="652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Combined art therapy  assessment and treatment measure CATSRS to graph  level of engagement over 6wk period   Discussed with service users independently.</a:t>
          </a:r>
          <a:endParaRPr lang="en-US" sz="1800" kern="1200" dirty="0"/>
        </a:p>
      </dsp:txBody>
      <dsp:txXfrm>
        <a:off x="0" y="1305481"/>
        <a:ext cx="7886700" cy="652541"/>
      </dsp:txXfrm>
    </dsp:sp>
    <dsp:sp modelId="{E72EF0C1-610B-445A-A7A4-50C5AF1C24FA}">
      <dsp:nvSpPr>
        <dsp:cNvPr id="0" name=""/>
        <dsp:cNvSpPr/>
      </dsp:nvSpPr>
      <dsp:spPr>
        <a:xfrm>
          <a:off x="0" y="1958022"/>
          <a:ext cx="78867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312F91-A412-41B6-880F-180BA4C95F34}">
      <dsp:nvSpPr>
        <dsp:cNvPr id="0" name=""/>
        <dsp:cNvSpPr/>
      </dsp:nvSpPr>
      <dsp:spPr>
        <a:xfrm>
          <a:off x="0" y="1958022"/>
          <a:ext cx="7886700" cy="652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Feedback and check in about group process  at the end of sessions  </a:t>
          </a:r>
          <a:endParaRPr lang="en-US" sz="1800" kern="1200" dirty="0"/>
        </a:p>
      </dsp:txBody>
      <dsp:txXfrm>
        <a:off x="0" y="1958022"/>
        <a:ext cx="7886700" cy="652541"/>
      </dsp:txXfrm>
    </dsp:sp>
    <dsp:sp modelId="{BB01B229-CCE6-4C66-AFC2-214620F45A40}">
      <dsp:nvSpPr>
        <dsp:cNvPr id="0" name=""/>
        <dsp:cNvSpPr/>
      </dsp:nvSpPr>
      <dsp:spPr>
        <a:xfrm>
          <a:off x="0" y="2610564"/>
          <a:ext cx="78867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923E67-A66D-455A-B28A-FFC8C78EFD2A}">
      <dsp:nvSpPr>
        <dsp:cNvPr id="0" name=""/>
        <dsp:cNvSpPr/>
      </dsp:nvSpPr>
      <dsp:spPr>
        <a:xfrm>
          <a:off x="0" y="2610564"/>
          <a:ext cx="7886700" cy="652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Goal Based outcome measures – group goals will be discussed and agreed  in group </a:t>
          </a:r>
          <a:endParaRPr lang="en-US" sz="1800" kern="1200" dirty="0"/>
        </a:p>
      </dsp:txBody>
      <dsp:txXfrm>
        <a:off x="0" y="2610564"/>
        <a:ext cx="7886700" cy="6525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65D4D-903B-414B-900B-C990B2CD2127}">
      <dsp:nvSpPr>
        <dsp:cNvPr id="0" name=""/>
        <dsp:cNvSpPr/>
      </dsp:nvSpPr>
      <dsp:spPr>
        <a:xfrm>
          <a:off x="0" y="403761"/>
          <a:ext cx="4258816" cy="895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Bandura and the importance of similarity in social learning:</a:t>
          </a:r>
          <a:endParaRPr lang="en-US" sz="1600" kern="1200"/>
        </a:p>
      </dsp:txBody>
      <dsp:txXfrm>
        <a:off x="0" y="403761"/>
        <a:ext cx="4258816" cy="895050"/>
      </dsp:txXfrm>
    </dsp:sp>
    <dsp:sp modelId="{06DE7810-2D16-40CC-9E6A-51D516A613DC}">
      <dsp:nvSpPr>
        <dsp:cNvPr id="0" name=""/>
        <dsp:cNvSpPr/>
      </dsp:nvSpPr>
      <dsp:spPr>
        <a:xfrm>
          <a:off x="0" y="1344891"/>
          <a:ext cx="4258816" cy="895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Similarity may be especially influential if uncertain about performance capabilities, self-doubts about performing well</a:t>
          </a:r>
          <a:endParaRPr lang="en-US" sz="1600" kern="1200"/>
        </a:p>
      </dsp:txBody>
      <dsp:txXfrm>
        <a:off x="0" y="1344891"/>
        <a:ext cx="4258816" cy="895050"/>
      </dsp:txXfrm>
    </dsp:sp>
    <dsp:sp modelId="{5A4E712D-779B-42FF-ADDF-EBA2D9FD9611}">
      <dsp:nvSpPr>
        <dsp:cNvPr id="0" name=""/>
        <dsp:cNvSpPr/>
      </dsp:nvSpPr>
      <dsp:spPr>
        <a:xfrm>
          <a:off x="0" y="2286021"/>
          <a:ext cx="4258816" cy="895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Vicarious reinforcement: other patient demonstrating certain behaviours gets praise or even achieves discharge </a:t>
          </a:r>
          <a:endParaRPr lang="en-US" sz="1600" kern="1200"/>
        </a:p>
      </dsp:txBody>
      <dsp:txXfrm>
        <a:off x="0" y="2286021"/>
        <a:ext cx="4258816" cy="895050"/>
      </dsp:txXfrm>
    </dsp:sp>
    <dsp:sp modelId="{27BA9E8A-0D14-4457-BCDB-03A63830DA8D}">
      <dsp:nvSpPr>
        <dsp:cNvPr id="0" name=""/>
        <dsp:cNvSpPr/>
      </dsp:nvSpPr>
      <dsp:spPr>
        <a:xfrm>
          <a:off x="0" y="3227151"/>
          <a:ext cx="4258816" cy="895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Conversely observing models perform prohibited activities without negative consequences could (theoretically) lead to imitation of these </a:t>
          </a:r>
          <a:endParaRPr lang="en-US" sz="1600" kern="1200"/>
        </a:p>
      </dsp:txBody>
      <dsp:txXfrm>
        <a:off x="0" y="3227151"/>
        <a:ext cx="4258816" cy="895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C9201-D11C-4AD4-93E5-C7E144EDBF01}">
      <dsp:nvSpPr>
        <dsp:cNvPr id="0" name=""/>
        <dsp:cNvSpPr/>
      </dsp:nvSpPr>
      <dsp:spPr>
        <a:xfrm>
          <a:off x="2812" y="206987"/>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Breakfast</a:t>
          </a:r>
          <a:endParaRPr lang="en-US" sz="1700" kern="1200"/>
        </a:p>
      </dsp:txBody>
      <dsp:txXfrm>
        <a:off x="2812" y="206987"/>
        <a:ext cx="1522958" cy="913774"/>
      </dsp:txXfrm>
    </dsp:sp>
    <dsp:sp modelId="{A45E87CD-300E-4DC6-AC2D-F82715AE4E6A}">
      <dsp:nvSpPr>
        <dsp:cNvPr id="0" name=""/>
        <dsp:cNvSpPr/>
      </dsp:nvSpPr>
      <dsp:spPr>
        <a:xfrm>
          <a:off x="1678066" y="206987"/>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Mens baking</a:t>
          </a:r>
          <a:endParaRPr lang="en-US" sz="1700" kern="1200"/>
        </a:p>
      </dsp:txBody>
      <dsp:txXfrm>
        <a:off x="1678066" y="206987"/>
        <a:ext cx="1522958" cy="913774"/>
      </dsp:txXfrm>
    </dsp:sp>
    <dsp:sp modelId="{AA202D82-923F-49BF-9633-9787CED3D4FA}">
      <dsp:nvSpPr>
        <dsp:cNvPr id="0" name=""/>
        <dsp:cNvSpPr/>
      </dsp:nvSpPr>
      <dsp:spPr>
        <a:xfrm>
          <a:off x="3353320" y="206987"/>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Curry club</a:t>
          </a:r>
          <a:endParaRPr lang="en-US" sz="1700" kern="1200"/>
        </a:p>
      </dsp:txBody>
      <dsp:txXfrm>
        <a:off x="3353320" y="206987"/>
        <a:ext cx="1522958" cy="913774"/>
      </dsp:txXfrm>
    </dsp:sp>
    <dsp:sp modelId="{B64C755B-807F-4D24-A19F-BDA20B721FFF}">
      <dsp:nvSpPr>
        <dsp:cNvPr id="0" name=""/>
        <dsp:cNvSpPr/>
      </dsp:nvSpPr>
      <dsp:spPr>
        <a:xfrm>
          <a:off x="5028574" y="206987"/>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Collaborations with Art Link</a:t>
          </a:r>
          <a:endParaRPr lang="en-US" sz="1700" kern="1200"/>
        </a:p>
      </dsp:txBody>
      <dsp:txXfrm>
        <a:off x="5028574" y="206987"/>
        <a:ext cx="1522958" cy="913774"/>
      </dsp:txXfrm>
    </dsp:sp>
    <dsp:sp modelId="{EED1F139-8F3A-4A4C-8059-04EB9547C884}">
      <dsp:nvSpPr>
        <dsp:cNvPr id="0" name=""/>
        <dsp:cNvSpPr/>
      </dsp:nvSpPr>
      <dsp:spPr>
        <a:xfrm>
          <a:off x="6703828" y="206987"/>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Music appreciation</a:t>
          </a:r>
          <a:endParaRPr lang="en-US" sz="1700" kern="1200"/>
        </a:p>
      </dsp:txBody>
      <dsp:txXfrm>
        <a:off x="6703828" y="206987"/>
        <a:ext cx="1522958" cy="913774"/>
      </dsp:txXfrm>
    </dsp:sp>
    <dsp:sp modelId="{AC2A5EC9-FF34-479B-8FDD-FF2DFE238AE0}">
      <dsp:nvSpPr>
        <dsp:cNvPr id="0" name=""/>
        <dsp:cNvSpPr/>
      </dsp:nvSpPr>
      <dsp:spPr>
        <a:xfrm>
          <a:off x="2812" y="1273058"/>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Newspapers / current affairs</a:t>
          </a:r>
          <a:endParaRPr lang="en-US" sz="1700" kern="1200"/>
        </a:p>
      </dsp:txBody>
      <dsp:txXfrm>
        <a:off x="2812" y="1273058"/>
        <a:ext cx="1522958" cy="913774"/>
      </dsp:txXfrm>
    </dsp:sp>
    <dsp:sp modelId="{B6C7A30B-83CB-4BA7-BBEC-78BFD6072C5C}">
      <dsp:nvSpPr>
        <dsp:cNvPr id="0" name=""/>
        <dsp:cNvSpPr/>
      </dsp:nvSpPr>
      <dsp:spPr>
        <a:xfrm>
          <a:off x="1678066" y="1273058"/>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Points of view forum</a:t>
          </a:r>
          <a:endParaRPr lang="en-US" sz="1700" kern="1200"/>
        </a:p>
      </dsp:txBody>
      <dsp:txXfrm>
        <a:off x="1678066" y="1273058"/>
        <a:ext cx="1522958" cy="913774"/>
      </dsp:txXfrm>
    </dsp:sp>
    <dsp:sp modelId="{CE0E85A8-ED31-4C0B-80A9-7C630468C4D6}">
      <dsp:nvSpPr>
        <dsp:cNvPr id="0" name=""/>
        <dsp:cNvSpPr/>
      </dsp:nvSpPr>
      <dsp:spPr>
        <a:xfrm>
          <a:off x="3353320" y="1273058"/>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Brain injury education</a:t>
          </a:r>
          <a:endParaRPr lang="en-US" sz="1700" kern="1200"/>
        </a:p>
      </dsp:txBody>
      <dsp:txXfrm>
        <a:off x="3353320" y="1273058"/>
        <a:ext cx="1522958" cy="913774"/>
      </dsp:txXfrm>
    </dsp:sp>
    <dsp:sp modelId="{A3866EBF-CC90-4E0C-B726-8AF2F408D7FF}">
      <dsp:nvSpPr>
        <dsp:cNvPr id="0" name=""/>
        <dsp:cNvSpPr/>
      </dsp:nvSpPr>
      <dsp:spPr>
        <a:xfrm>
          <a:off x="5028574" y="1273058"/>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Art / craft / model building</a:t>
          </a:r>
          <a:endParaRPr lang="en-US" sz="1700" kern="1200"/>
        </a:p>
      </dsp:txBody>
      <dsp:txXfrm>
        <a:off x="5028574" y="1273058"/>
        <a:ext cx="1522958" cy="913774"/>
      </dsp:txXfrm>
    </dsp:sp>
    <dsp:sp modelId="{71AF09CA-49FF-4410-A0A4-C11079FCD98A}">
      <dsp:nvSpPr>
        <dsp:cNvPr id="0" name=""/>
        <dsp:cNvSpPr/>
      </dsp:nvSpPr>
      <dsp:spPr>
        <a:xfrm>
          <a:off x="6703828" y="1273058"/>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Photography</a:t>
          </a:r>
          <a:endParaRPr lang="en-US" sz="1700" kern="1200"/>
        </a:p>
      </dsp:txBody>
      <dsp:txXfrm>
        <a:off x="6703828" y="1273058"/>
        <a:ext cx="1522958" cy="913774"/>
      </dsp:txXfrm>
    </dsp:sp>
    <dsp:sp modelId="{57E9857F-AE55-4E83-A569-87B9E4B2C827}">
      <dsp:nvSpPr>
        <dsp:cNvPr id="0" name=""/>
        <dsp:cNvSpPr/>
      </dsp:nvSpPr>
      <dsp:spPr>
        <a:xfrm>
          <a:off x="2812" y="2339129"/>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Work skills</a:t>
          </a:r>
          <a:endParaRPr lang="en-US" sz="1700" kern="1200"/>
        </a:p>
      </dsp:txBody>
      <dsp:txXfrm>
        <a:off x="2812" y="2339129"/>
        <a:ext cx="1522958" cy="913774"/>
      </dsp:txXfrm>
    </dsp:sp>
    <dsp:sp modelId="{A1CC36B1-5105-4108-8EE8-067D9229E1ED}">
      <dsp:nvSpPr>
        <dsp:cNvPr id="0" name=""/>
        <dsp:cNvSpPr/>
      </dsp:nvSpPr>
      <dsp:spPr>
        <a:xfrm>
          <a:off x="1678066" y="2339129"/>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Gardening</a:t>
          </a:r>
          <a:endParaRPr lang="en-US" sz="1700" kern="1200"/>
        </a:p>
      </dsp:txBody>
      <dsp:txXfrm>
        <a:off x="1678066" y="2339129"/>
        <a:ext cx="1522958" cy="913774"/>
      </dsp:txXfrm>
    </dsp:sp>
    <dsp:sp modelId="{F810FAA6-55EC-46F1-8D01-A45F438DD8D6}">
      <dsp:nvSpPr>
        <dsp:cNvPr id="0" name=""/>
        <dsp:cNvSpPr/>
      </dsp:nvSpPr>
      <dsp:spPr>
        <a:xfrm>
          <a:off x="3353320" y="2339129"/>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Active Minds - Quiz / cognitive thinking games</a:t>
          </a:r>
          <a:endParaRPr lang="en-US" sz="1700" kern="1200"/>
        </a:p>
      </dsp:txBody>
      <dsp:txXfrm>
        <a:off x="3353320" y="2339129"/>
        <a:ext cx="1522958" cy="913774"/>
      </dsp:txXfrm>
    </dsp:sp>
    <dsp:sp modelId="{80780022-04B9-4102-94D0-3A604E2EE866}">
      <dsp:nvSpPr>
        <dsp:cNvPr id="0" name=""/>
        <dsp:cNvSpPr/>
      </dsp:nvSpPr>
      <dsp:spPr>
        <a:xfrm>
          <a:off x="5028574" y="2339129"/>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Active Bodies – active games / bike rides</a:t>
          </a:r>
          <a:endParaRPr lang="en-US" sz="1700" kern="1200"/>
        </a:p>
      </dsp:txBody>
      <dsp:txXfrm>
        <a:off x="5028574" y="2339129"/>
        <a:ext cx="1522958" cy="913774"/>
      </dsp:txXfrm>
    </dsp:sp>
    <dsp:sp modelId="{91B86CC9-7AA9-4F50-AEE2-1DDB36A27F72}">
      <dsp:nvSpPr>
        <dsp:cNvPr id="0" name=""/>
        <dsp:cNvSpPr/>
      </dsp:nvSpPr>
      <dsp:spPr>
        <a:xfrm>
          <a:off x="6703828" y="2339129"/>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Walking</a:t>
          </a:r>
          <a:endParaRPr lang="en-US" sz="1700" kern="1200"/>
        </a:p>
      </dsp:txBody>
      <dsp:txXfrm>
        <a:off x="6703828" y="2339129"/>
        <a:ext cx="1522958" cy="913774"/>
      </dsp:txXfrm>
    </dsp:sp>
    <dsp:sp modelId="{7070F1CF-0216-436C-8431-C5EE33E8B25D}">
      <dsp:nvSpPr>
        <dsp:cNvPr id="0" name=""/>
        <dsp:cNvSpPr/>
      </dsp:nvSpPr>
      <dsp:spPr>
        <a:xfrm>
          <a:off x="2812" y="3405200"/>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Swimming</a:t>
          </a:r>
          <a:endParaRPr lang="en-US" sz="1700" kern="1200"/>
        </a:p>
      </dsp:txBody>
      <dsp:txXfrm>
        <a:off x="2812" y="3405200"/>
        <a:ext cx="1522958" cy="913774"/>
      </dsp:txXfrm>
    </dsp:sp>
    <dsp:sp modelId="{87B53838-11D4-48B2-A50B-D1607D308301}">
      <dsp:nvSpPr>
        <dsp:cNvPr id="0" name=""/>
        <dsp:cNvSpPr/>
      </dsp:nvSpPr>
      <dsp:spPr>
        <a:xfrm>
          <a:off x="1678066" y="3405200"/>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Communication with SLT</a:t>
          </a:r>
          <a:endParaRPr lang="en-US" sz="1700" kern="1200"/>
        </a:p>
      </dsp:txBody>
      <dsp:txXfrm>
        <a:off x="1678066" y="3405200"/>
        <a:ext cx="1522958" cy="913774"/>
      </dsp:txXfrm>
    </dsp:sp>
    <dsp:sp modelId="{30E9236F-6686-4CC2-B461-A045102ED353}">
      <dsp:nvSpPr>
        <dsp:cNvPr id="0" name=""/>
        <dsp:cNvSpPr/>
      </dsp:nvSpPr>
      <dsp:spPr>
        <a:xfrm>
          <a:off x="3353320" y="3405200"/>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Smoothie making and tasting</a:t>
          </a:r>
          <a:endParaRPr lang="en-US" sz="1700" kern="1200"/>
        </a:p>
      </dsp:txBody>
      <dsp:txXfrm>
        <a:off x="3353320" y="3405200"/>
        <a:ext cx="1522958" cy="913774"/>
      </dsp:txXfrm>
    </dsp:sp>
    <dsp:sp modelId="{F2D6F6CA-8064-42C8-9E98-E70ED8869EB8}">
      <dsp:nvSpPr>
        <dsp:cNvPr id="0" name=""/>
        <dsp:cNvSpPr/>
      </dsp:nvSpPr>
      <dsp:spPr>
        <a:xfrm>
          <a:off x="5028574" y="3405200"/>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Events preparation</a:t>
          </a:r>
          <a:endParaRPr lang="en-US" sz="1700" kern="1200"/>
        </a:p>
      </dsp:txBody>
      <dsp:txXfrm>
        <a:off x="5028574" y="3405200"/>
        <a:ext cx="1522958" cy="913774"/>
      </dsp:txXfrm>
    </dsp:sp>
    <dsp:sp modelId="{C85CFAF5-D7FD-40C1-A521-8A2BF5F12143}">
      <dsp:nvSpPr>
        <dsp:cNvPr id="0" name=""/>
        <dsp:cNvSpPr/>
      </dsp:nvSpPr>
      <dsp:spPr>
        <a:xfrm>
          <a:off x="6703828" y="3405200"/>
          <a:ext cx="1522958" cy="9137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Armchair exercises </a:t>
          </a:r>
          <a:endParaRPr lang="en-US" sz="1700" kern="1200"/>
        </a:p>
      </dsp:txBody>
      <dsp:txXfrm>
        <a:off x="6703828" y="3405200"/>
        <a:ext cx="1522958" cy="9137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0DF91-9585-47F5-9B6F-71516C2DF134}">
      <dsp:nvSpPr>
        <dsp:cNvPr id="0" name=""/>
        <dsp:cNvSpPr/>
      </dsp:nvSpPr>
      <dsp:spPr>
        <a:xfrm>
          <a:off x="0" y="0"/>
          <a:ext cx="6898005" cy="11201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a:t>Roles and responsibilities</a:t>
          </a:r>
          <a:r>
            <a:rPr lang="en-GB" sz="1500" kern="1200"/>
            <a:t> to be an equal with many skills and attributes to contribute.   Be a chef, an influencer, a worker or volunteer.  Use of patient / staff charter.    Each group has general aims, but each patient has their own goals that can be worked on within the group activity. </a:t>
          </a:r>
          <a:endParaRPr lang="en-US" sz="1500" kern="1200"/>
        </a:p>
      </dsp:txBody>
      <dsp:txXfrm>
        <a:off x="0" y="0"/>
        <a:ext cx="5754902" cy="1120139"/>
      </dsp:txXfrm>
    </dsp:sp>
    <dsp:sp modelId="{C6254BC4-A18D-48D6-B0C7-BDFFF4444A9F}">
      <dsp:nvSpPr>
        <dsp:cNvPr id="0" name=""/>
        <dsp:cNvSpPr/>
      </dsp:nvSpPr>
      <dsp:spPr>
        <a:xfrm>
          <a:off x="608647" y="1306829"/>
          <a:ext cx="6898005" cy="11201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a:t>Group Process </a:t>
          </a:r>
          <a:r>
            <a:rPr lang="en-GB" sz="1500" kern="1200"/>
            <a:t>– Forming, Storming, Norming, Performing, Adjuring.      </a:t>
          </a:r>
          <a:endParaRPr lang="en-US" sz="1500" kern="1200"/>
        </a:p>
      </dsp:txBody>
      <dsp:txXfrm>
        <a:off x="608647" y="1306829"/>
        <a:ext cx="5561266" cy="1120139"/>
      </dsp:txXfrm>
    </dsp:sp>
    <dsp:sp modelId="{4A0A9752-9516-4501-9497-FF6829BADD58}">
      <dsp:nvSpPr>
        <dsp:cNvPr id="0" name=""/>
        <dsp:cNvSpPr/>
      </dsp:nvSpPr>
      <dsp:spPr>
        <a:xfrm>
          <a:off x="1217294" y="2613659"/>
          <a:ext cx="6898005" cy="11201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a:t>Continuity, timing and routine </a:t>
          </a:r>
          <a:r>
            <a:rPr lang="en-GB" sz="1500" kern="1200"/>
            <a:t>in a ward are very important, it can take time to develop this.  Don’t be disheartened if the group takes time to get established.  2 patients is a group.    </a:t>
          </a:r>
          <a:endParaRPr lang="en-US" sz="1500" kern="1200"/>
        </a:p>
      </dsp:txBody>
      <dsp:txXfrm>
        <a:off x="1217294" y="2613659"/>
        <a:ext cx="5561266" cy="1120139"/>
      </dsp:txXfrm>
    </dsp:sp>
    <dsp:sp modelId="{9B5DB481-85BA-4EC9-9E1B-45D3F79DCA54}">
      <dsp:nvSpPr>
        <dsp:cNvPr id="0" name=""/>
        <dsp:cNvSpPr/>
      </dsp:nvSpPr>
      <dsp:spPr>
        <a:xfrm>
          <a:off x="6169914" y="849439"/>
          <a:ext cx="728090" cy="72809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6169914" y="849439"/>
        <a:ext cx="728090" cy="728090"/>
      </dsp:txXfrm>
    </dsp:sp>
    <dsp:sp modelId="{AAF1AA99-B770-40AF-A503-2972B5BC5474}">
      <dsp:nvSpPr>
        <dsp:cNvPr id="0" name=""/>
        <dsp:cNvSpPr/>
      </dsp:nvSpPr>
      <dsp:spPr>
        <a:xfrm>
          <a:off x="6778561" y="2148801"/>
          <a:ext cx="728090" cy="72809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6778561" y="2148801"/>
        <a:ext cx="728090" cy="7280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BAE7C-82CB-4046-B32A-0A16C55B7FD6}">
      <dsp:nvSpPr>
        <dsp:cNvPr id="0" name=""/>
        <dsp:cNvSpPr/>
      </dsp:nvSpPr>
      <dsp:spPr>
        <a:xfrm rot="5400000">
          <a:off x="4853325" y="-1722800"/>
          <a:ext cx="1439732" cy="5245357"/>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Individual sessions working well – staff intensive – up to 3 hours a week</a:t>
          </a:r>
        </a:p>
        <a:p>
          <a:pPr marL="171450" lvl="1" indent="-171450" algn="l" defTabSz="711200">
            <a:lnSpc>
              <a:spcPct val="90000"/>
            </a:lnSpc>
            <a:spcBef>
              <a:spcPct val="0"/>
            </a:spcBef>
            <a:spcAft>
              <a:spcPct val="15000"/>
            </a:spcAft>
            <a:buChar char="•"/>
          </a:pPr>
          <a:r>
            <a:rPr lang="en-US" sz="1600" kern="1200"/>
            <a:t>Attempted a group, dynamics were not conducive for peer support or relaxation.  Very sexually inappropriate verbal comments directed at the OT.       </a:t>
          </a:r>
        </a:p>
      </dsp:txBody>
      <dsp:txXfrm rot="-5400000">
        <a:off x="2950513" y="250294"/>
        <a:ext cx="5175075" cy="1299168"/>
      </dsp:txXfrm>
    </dsp:sp>
    <dsp:sp modelId="{32260969-E508-499A-A756-3311F51631DA}">
      <dsp:nvSpPr>
        <dsp:cNvPr id="0" name=""/>
        <dsp:cNvSpPr/>
      </dsp:nvSpPr>
      <dsp:spPr>
        <a:xfrm>
          <a:off x="0" y="45"/>
          <a:ext cx="2950513" cy="179966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a:t>Relaxation group for men</a:t>
          </a:r>
        </a:p>
      </dsp:txBody>
      <dsp:txXfrm>
        <a:off x="87852" y="87897"/>
        <a:ext cx="2774809" cy="1623961"/>
      </dsp:txXfrm>
    </dsp:sp>
    <dsp:sp modelId="{0004610D-3136-49F4-96B3-9F70B3A3A52D}">
      <dsp:nvSpPr>
        <dsp:cNvPr id="0" name=""/>
        <dsp:cNvSpPr/>
      </dsp:nvSpPr>
      <dsp:spPr>
        <a:xfrm rot="5400000">
          <a:off x="4853325" y="166848"/>
          <a:ext cx="1439732" cy="5245357"/>
        </a:xfrm>
        <a:prstGeom prst="round2Same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I approached it as through the group was already formed.  I forgot about group process. Jumped straight in, forgot about setting boundaries, shared aims, expectations.</a:t>
          </a:r>
        </a:p>
        <a:p>
          <a:pPr marL="171450" lvl="1" indent="-171450" algn="l" defTabSz="711200">
            <a:lnSpc>
              <a:spcPct val="90000"/>
            </a:lnSpc>
            <a:spcBef>
              <a:spcPct val="0"/>
            </a:spcBef>
            <a:spcAft>
              <a:spcPct val="15000"/>
            </a:spcAft>
            <a:buChar char="•"/>
          </a:pPr>
          <a:r>
            <a:rPr lang="en-US" sz="1600" kern="1200" dirty="0"/>
            <a:t>One session does not mean that the group is not going to be useful, developing a group takes time   </a:t>
          </a:r>
        </a:p>
      </dsp:txBody>
      <dsp:txXfrm rot="-5400000">
        <a:off x="2950513" y="2139942"/>
        <a:ext cx="5175075" cy="1299168"/>
      </dsp:txXfrm>
    </dsp:sp>
    <dsp:sp modelId="{50C22302-F9E2-4295-931B-F98A56377722}">
      <dsp:nvSpPr>
        <dsp:cNvPr id="0" name=""/>
        <dsp:cNvSpPr/>
      </dsp:nvSpPr>
      <dsp:spPr>
        <a:xfrm>
          <a:off x="0" y="1889694"/>
          <a:ext cx="2950513" cy="179966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a:t>Lessons learnt </a:t>
          </a:r>
        </a:p>
      </dsp:txBody>
      <dsp:txXfrm>
        <a:off x="87852" y="1977546"/>
        <a:ext cx="2774809" cy="16239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40937-0C27-4357-AFDF-3759FDDD2472}">
      <dsp:nvSpPr>
        <dsp:cNvPr id="0" name=""/>
        <dsp:cNvSpPr/>
      </dsp:nvSpPr>
      <dsp:spPr>
        <a:xfrm>
          <a:off x="2310" y="440274"/>
          <a:ext cx="1833041" cy="109982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Maintaining  art psychotherapy principles and values in MDT team group and in  working groups </a:t>
          </a:r>
        </a:p>
      </dsp:txBody>
      <dsp:txXfrm>
        <a:off x="2310" y="440274"/>
        <a:ext cx="1833041" cy="1099824"/>
      </dsp:txXfrm>
    </dsp:sp>
    <dsp:sp modelId="{4E75ADCB-0298-449B-9515-FB06CD2A2967}">
      <dsp:nvSpPr>
        <dsp:cNvPr id="0" name=""/>
        <dsp:cNvSpPr/>
      </dsp:nvSpPr>
      <dsp:spPr>
        <a:xfrm>
          <a:off x="2018656" y="440274"/>
          <a:ext cx="1833041" cy="109982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Experientials   groups for staff </a:t>
          </a:r>
          <a:endParaRPr lang="en-US" sz="1300" kern="1200" dirty="0"/>
        </a:p>
      </dsp:txBody>
      <dsp:txXfrm>
        <a:off x="2018656" y="440274"/>
        <a:ext cx="1833041" cy="1099824"/>
      </dsp:txXfrm>
    </dsp:sp>
    <dsp:sp modelId="{B8B429C2-CFB7-42D7-A87F-A6A4281BB000}">
      <dsp:nvSpPr>
        <dsp:cNvPr id="0" name=""/>
        <dsp:cNvSpPr/>
      </dsp:nvSpPr>
      <dsp:spPr>
        <a:xfrm>
          <a:off x="4035002" y="440274"/>
          <a:ext cx="1833041" cy="109982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Case study  presentation to small staff groups</a:t>
          </a:r>
          <a:endParaRPr lang="en-US" sz="1300" kern="1200" dirty="0"/>
        </a:p>
      </dsp:txBody>
      <dsp:txXfrm>
        <a:off x="4035002" y="440274"/>
        <a:ext cx="1833041" cy="1099824"/>
      </dsp:txXfrm>
    </dsp:sp>
    <dsp:sp modelId="{A309A2D6-77B5-40F6-AD87-13085804E724}">
      <dsp:nvSpPr>
        <dsp:cNvPr id="0" name=""/>
        <dsp:cNvSpPr/>
      </dsp:nvSpPr>
      <dsp:spPr>
        <a:xfrm>
          <a:off x="6051347" y="440274"/>
          <a:ext cx="1833041" cy="109982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 Open  studio groups involving staff using psychoeducational approach </a:t>
          </a:r>
        </a:p>
      </dsp:txBody>
      <dsp:txXfrm>
        <a:off x="6051347" y="440274"/>
        <a:ext cx="1833041" cy="1099824"/>
      </dsp:txXfrm>
    </dsp:sp>
    <dsp:sp modelId="{F4AEC9B8-37AD-4B03-A1F8-C2E3119EBC53}">
      <dsp:nvSpPr>
        <dsp:cNvPr id="0" name=""/>
        <dsp:cNvSpPr/>
      </dsp:nvSpPr>
      <dsp:spPr>
        <a:xfrm>
          <a:off x="1010483" y="1723404"/>
          <a:ext cx="1833041" cy="109982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 Sharing practice and received wisdom in-house  groups  </a:t>
          </a:r>
          <a:endParaRPr lang="en-US" sz="1300" kern="1200" dirty="0"/>
        </a:p>
      </dsp:txBody>
      <dsp:txXfrm>
        <a:off x="1010483" y="1723404"/>
        <a:ext cx="1833041" cy="1099824"/>
      </dsp:txXfrm>
    </dsp:sp>
    <dsp:sp modelId="{922AC1F8-CCC9-4B18-8A82-19636776E37E}">
      <dsp:nvSpPr>
        <dsp:cNvPr id="0" name=""/>
        <dsp:cNvSpPr/>
      </dsp:nvSpPr>
      <dsp:spPr>
        <a:xfrm>
          <a:off x="3026829" y="1723404"/>
          <a:ext cx="1833041" cy="109982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Sharing  papers of interest and links with team via  inpatient team  web links </a:t>
          </a:r>
        </a:p>
      </dsp:txBody>
      <dsp:txXfrm>
        <a:off x="3026829" y="1723404"/>
        <a:ext cx="1833041" cy="1099824"/>
      </dsp:txXfrm>
    </dsp:sp>
    <dsp:sp modelId="{B098BA1D-81C9-439F-8C27-99DD6028882E}">
      <dsp:nvSpPr>
        <dsp:cNvPr id="0" name=""/>
        <dsp:cNvSpPr/>
      </dsp:nvSpPr>
      <dsp:spPr>
        <a:xfrm>
          <a:off x="5043174" y="1723404"/>
          <a:ext cx="1833041" cy="109982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GB" sz="1300" kern="1200" dirty="0"/>
        </a:p>
        <a:p>
          <a:pPr marL="0" lvl="0" indent="0" algn="ctr" defTabSz="577850">
            <a:lnSpc>
              <a:spcPct val="90000"/>
            </a:lnSpc>
            <a:spcBef>
              <a:spcPct val="0"/>
            </a:spcBef>
            <a:spcAft>
              <a:spcPct val="35000"/>
            </a:spcAft>
            <a:buNone/>
          </a:pPr>
          <a:r>
            <a:rPr lang="en-GB" sz="1300" kern="1200" dirty="0"/>
            <a:t> Sharing Trauma informed practice standards </a:t>
          </a:r>
        </a:p>
        <a:p>
          <a:pPr marL="0" lvl="0" indent="0" algn="ctr" defTabSz="577850">
            <a:lnSpc>
              <a:spcPct val="90000"/>
            </a:lnSpc>
            <a:spcBef>
              <a:spcPct val="0"/>
            </a:spcBef>
            <a:spcAft>
              <a:spcPct val="35000"/>
            </a:spcAft>
            <a:buNone/>
          </a:pPr>
          <a:r>
            <a:rPr lang="en-GB" sz="1300" kern="1200" dirty="0"/>
            <a:t> </a:t>
          </a:r>
          <a:endParaRPr lang="en-US" sz="1300" kern="1200" dirty="0"/>
        </a:p>
      </dsp:txBody>
      <dsp:txXfrm>
        <a:off x="5043174" y="1723404"/>
        <a:ext cx="1833041" cy="10998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6B803-0677-47E6-B39C-575C393CFE4F}">
      <dsp:nvSpPr>
        <dsp:cNvPr id="0" name=""/>
        <dsp:cNvSpPr/>
      </dsp:nvSpPr>
      <dsp:spPr>
        <a:xfrm>
          <a:off x="3571640" y="2890618"/>
          <a:ext cx="2099949" cy="1360291"/>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GB" sz="1000" kern="1200" dirty="0"/>
            <a:t> Get that -Brain injury is  only part of who I am- not the whole me. This place is temporary .</a:t>
          </a:r>
        </a:p>
        <a:p>
          <a:pPr marL="57150" lvl="1" indent="-57150" algn="l" defTabSz="444500">
            <a:lnSpc>
              <a:spcPct val="90000"/>
            </a:lnSpc>
            <a:spcBef>
              <a:spcPct val="0"/>
            </a:spcBef>
            <a:spcAft>
              <a:spcPct val="15000"/>
            </a:spcAft>
            <a:buChar char="•"/>
          </a:pPr>
          <a:endParaRPr lang="en-GB" sz="1000" kern="1200" dirty="0"/>
        </a:p>
      </dsp:txBody>
      <dsp:txXfrm>
        <a:off x="4231506" y="3260572"/>
        <a:ext cx="1410202" cy="960456"/>
      </dsp:txXfrm>
    </dsp:sp>
    <dsp:sp modelId="{C9B5E8EB-5D7E-4A34-BBD2-A95F9BE3BCC2}">
      <dsp:nvSpPr>
        <dsp:cNvPr id="0" name=""/>
        <dsp:cNvSpPr/>
      </dsp:nvSpPr>
      <dsp:spPr>
        <a:xfrm>
          <a:off x="145407" y="2890618"/>
          <a:ext cx="2099949" cy="136029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GB" sz="1000" kern="1200" dirty="0"/>
            <a:t>We will work together to make sure -Our rights are respected  our choices supported . </a:t>
          </a:r>
        </a:p>
      </dsp:txBody>
      <dsp:txXfrm>
        <a:off x="175288" y="3260572"/>
        <a:ext cx="1410202" cy="960456"/>
      </dsp:txXfrm>
    </dsp:sp>
    <dsp:sp modelId="{BF69B7F8-0571-4024-AC40-A929DF24AEA3}">
      <dsp:nvSpPr>
        <dsp:cNvPr id="0" name=""/>
        <dsp:cNvSpPr/>
      </dsp:nvSpPr>
      <dsp:spPr>
        <a:xfrm>
          <a:off x="3571640" y="0"/>
          <a:ext cx="2099949" cy="136029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GB" sz="1000" kern="1200" dirty="0"/>
            <a:t>Understand me understand my progress.</a:t>
          </a:r>
        </a:p>
        <a:p>
          <a:pPr marL="57150" lvl="1" indent="-57150" algn="l" defTabSz="444500">
            <a:lnSpc>
              <a:spcPct val="90000"/>
            </a:lnSpc>
            <a:spcBef>
              <a:spcPct val="0"/>
            </a:spcBef>
            <a:spcAft>
              <a:spcPct val="15000"/>
            </a:spcAft>
            <a:buChar char="•"/>
          </a:pPr>
          <a:r>
            <a:rPr lang="en-GB" sz="1000" kern="1200" dirty="0"/>
            <a:t>  Our sessions are co-designed  - this is partnership working </a:t>
          </a:r>
        </a:p>
      </dsp:txBody>
      <dsp:txXfrm>
        <a:off x="4231506" y="29881"/>
        <a:ext cx="1410202" cy="960456"/>
      </dsp:txXfrm>
    </dsp:sp>
    <dsp:sp modelId="{C58B4EA8-5036-43CF-92F1-4CB750AB11B6}">
      <dsp:nvSpPr>
        <dsp:cNvPr id="0" name=""/>
        <dsp:cNvSpPr/>
      </dsp:nvSpPr>
      <dsp:spPr>
        <a:xfrm>
          <a:off x="164454" y="63498"/>
          <a:ext cx="2099949" cy="136029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GB" sz="1000" b="1" i="1" kern="1200" dirty="0"/>
            <a:t>Welcome to  our  island - this is what we say about being here ..</a:t>
          </a:r>
        </a:p>
      </dsp:txBody>
      <dsp:txXfrm>
        <a:off x="194335" y="93379"/>
        <a:ext cx="1410202" cy="960456"/>
      </dsp:txXfrm>
    </dsp:sp>
    <dsp:sp modelId="{B6D015E2-C648-4C86-966C-BCD20EF3388C}">
      <dsp:nvSpPr>
        <dsp:cNvPr id="0" name=""/>
        <dsp:cNvSpPr/>
      </dsp:nvSpPr>
      <dsp:spPr>
        <a:xfrm>
          <a:off x="1025345" y="242301"/>
          <a:ext cx="1840644" cy="1840644"/>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GB" sz="900" kern="1200" dirty="0"/>
            <a:t>We need to strengthen our Faith and hope.</a:t>
          </a:r>
        </a:p>
        <a:p>
          <a:pPr marL="0" lvl="0" indent="0" algn="ctr" defTabSz="400050">
            <a:lnSpc>
              <a:spcPct val="90000"/>
            </a:lnSpc>
            <a:spcBef>
              <a:spcPct val="0"/>
            </a:spcBef>
            <a:spcAft>
              <a:spcPct val="35000"/>
            </a:spcAft>
            <a:buNone/>
          </a:pPr>
          <a:r>
            <a:rPr lang="en-GB" sz="900" kern="1200" dirty="0"/>
            <a:t>We have rules too </a:t>
          </a:r>
        </a:p>
        <a:p>
          <a:pPr marL="0" lvl="0" indent="0" algn="ctr" defTabSz="400050">
            <a:lnSpc>
              <a:spcPct val="90000"/>
            </a:lnSpc>
            <a:spcBef>
              <a:spcPct val="0"/>
            </a:spcBef>
            <a:spcAft>
              <a:spcPct val="35000"/>
            </a:spcAft>
            <a:buNone/>
          </a:pPr>
          <a:r>
            <a:rPr lang="en-GB" sz="900" kern="1200" dirty="0"/>
            <a:t> Please stop rewind and check out your assumptions  Forgive me  for making mistakes .</a:t>
          </a:r>
        </a:p>
        <a:p>
          <a:pPr marL="0" lvl="0" indent="0" algn="ctr" defTabSz="400050">
            <a:lnSpc>
              <a:spcPct val="90000"/>
            </a:lnSpc>
            <a:spcBef>
              <a:spcPct val="0"/>
            </a:spcBef>
            <a:spcAft>
              <a:spcPct val="35000"/>
            </a:spcAft>
            <a:buNone/>
          </a:pPr>
          <a:endParaRPr lang="en-GB" sz="900" kern="1200" dirty="0"/>
        </a:p>
      </dsp:txBody>
      <dsp:txXfrm>
        <a:off x="1564457" y="781413"/>
        <a:ext cx="1301532" cy="1301532"/>
      </dsp:txXfrm>
    </dsp:sp>
    <dsp:sp modelId="{E0D27CAD-4AFB-4505-8975-1A851B365BE3}">
      <dsp:nvSpPr>
        <dsp:cNvPr id="0" name=""/>
        <dsp:cNvSpPr/>
      </dsp:nvSpPr>
      <dsp:spPr>
        <a:xfrm rot="5400000">
          <a:off x="2951008" y="242301"/>
          <a:ext cx="1840644" cy="1840644"/>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GB" sz="900" kern="1200" dirty="0"/>
            <a:t>We are here to live well again. </a:t>
          </a:r>
        </a:p>
        <a:p>
          <a:pPr marL="0" lvl="0" indent="0" algn="ctr" defTabSz="400050">
            <a:lnSpc>
              <a:spcPct val="90000"/>
            </a:lnSpc>
            <a:spcBef>
              <a:spcPct val="0"/>
            </a:spcBef>
            <a:spcAft>
              <a:spcPct val="35000"/>
            </a:spcAft>
            <a:buNone/>
          </a:pPr>
          <a:r>
            <a:rPr lang="en-GB" sz="900" kern="1200" dirty="0"/>
            <a:t> Sometimes being here can feel like a long bus journey .. Things can  feel stuck and need to be worked with differently.</a:t>
          </a:r>
        </a:p>
        <a:p>
          <a:pPr marL="0" lvl="0" indent="0" algn="ctr" defTabSz="400050">
            <a:lnSpc>
              <a:spcPct val="90000"/>
            </a:lnSpc>
            <a:spcBef>
              <a:spcPct val="0"/>
            </a:spcBef>
            <a:spcAft>
              <a:spcPct val="35000"/>
            </a:spcAft>
            <a:buNone/>
          </a:pPr>
          <a:r>
            <a:rPr lang="en-GB" sz="900" kern="1200" dirty="0"/>
            <a:t>  </a:t>
          </a:r>
        </a:p>
      </dsp:txBody>
      <dsp:txXfrm rot="-5400000">
        <a:off x="2951008" y="781413"/>
        <a:ext cx="1301532" cy="1301532"/>
      </dsp:txXfrm>
    </dsp:sp>
    <dsp:sp modelId="{93042995-2DD6-4450-9290-D4EF4AAA78B8}">
      <dsp:nvSpPr>
        <dsp:cNvPr id="0" name=""/>
        <dsp:cNvSpPr/>
      </dsp:nvSpPr>
      <dsp:spPr>
        <a:xfrm rot="10800000">
          <a:off x="2951008" y="2167964"/>
          <a:ext cx="1840644" cy="1840644"/>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GB" sz="900" kern="1200" dirty="0"/>
            <a:t>My history my life. My playlist,   my choice.</a:t>
          </a:r>
        </a:p>
      </dsp:txBody>
      <dsp:txXfrm rot="10800000">
        <a:off x="2951008" y="2167964"/>
        <a:ext cx="1301532" cy="1301532"/>
      </dsp:txXfrm>
    </dsp:sp>
    <dsp:sp modelId="{4CACE209-4910-4E00-A4FD-0087525DBC49}">
      <dsp:nvSpPr>
        <dsp:cNvPr id="0" name=""/>
        <dsp:cNvSpPr/>
      </dsp:nvSpPr>
      <dsp:spPr>
        <a:xfrm rot="16200000">
          <a:off x="1025345" y="2167964"/>
          <a:ext cx="1840644" cy="1840644"/>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GB" sz="900" kern="1200" dirty="0"/>
            <a:t>We all need to find our courage and respect for healing. </a:t>
          </a:r>
        </a:p>
      </dsp:txBody>
      <dsp:txXfrm rot="5400000">
        <a:off x="1564457" y="2167964"/>
        <a:ext cx="1301532" cy="1301532"/>
      </dsp:txXfrm>
    </dsp:sp>
    <dsp:sp modelId="{6343C0E9-D424-4889-9C29-935529A63ED7}">
      <dsp:nvSpPr>
        <dsp:cNvPr id="0" name=""/>
        <dsp:cNvSpPr/>
      </dsp:nvSpPr>
      <dsp:spPr>
        <a:xfrm>
          <a:off x="2590743" y="1742873"/>
          <a:ext cx="635511" cy="552618"/>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95E12E-A073-4A6C-9563-E5356B4E75DD}">
      <dsp:nvSpPr>
        <dsp:cNvPr id="0" name=""/>
        <dsp:cNvSpPr/>
      </dsp:nvSpPr>
      <dsp:spPr>
        <a:xfrm rot="10800000">
          <a:off x="2590743" y="1955418"/>
          <a:ext cx="635511" cy="552618"/>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0AA06-4E03-41F6-BA61-8447008A00A3}">
      <dsp:nvSpPr>
        <dsp:cNvPr id="0" name=""/>
        <dsp:cNvSpPr/>
      </dsp:nvSpPr>
      <dsp:spPr>
        <a:xfrm>
          <a:off x="1272770" y="0"/>
          <a:ext cx="5341159" cy="3489722"/>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4BF1B2-F630-4565-9436-AE4D71E42787}">
      <dsp:nvSpPr>
        <dsp:cNvPr id="0" name=""/>
        <dsp:cNvSpPr/>
      </dsp:nvSpPr>
      <dsp:spPr>
        <a:xfrm>
          <a:off x="2425320" y="226831"/>
          <a:ext cx="1395888" cy="139588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Reflective space</a:t>
          </a:r>
        </a:p>
        <a:p>
          <a:pPr marL="0" lvl="0" indent="0" algn="ctr" defTabSz="444500">
            <a:lnSpc>
              <a:spcPct val="90000"/>
            </a:lnSpc>
            <a:spcBef>
              <a:spcPct val="0"/>
            </a:spcBef>
            <a:spcAft>
              <a:spcPct val="35000"/>
            </a:spcAft>
            <a:buNone/>
          </a:pPr>
          <a:r>
            <a:rPr lang="en-GB" sz="1000" kern="1200" dirty="0"/>
            <a:t> being present with feelings,  engaging with  process and with others .</a:t>
          </a:r>
        </a:p>
        <a:p>
          <a:pPr marL="0" lvl="0" indent="0" algn="ctr" defTabSz="444500">
            <a:lnSpc>
              <a:spcPct val="90000"/>
            </a:lnSpc>
            <a:spcBef>
              <a:spcPct val="0"/>
            </a:spcBef>
            <a:spcAft>
              <a:spcPct val="35000"/>
            </a:spcAft>
            <a:buNone/>
          </a:pPr>
          <a:endParaRPr lang="en-GB" sz="1000" kern="1200" dirty="0"/>
        </a:p>
      </dsp:txBody>
      <dsp:txXfrm>
        <a:off x="2425320" y="226831"/>
        <a:ext cx="1395888" cy="1395888"/>
      </dsp:txXfrm>
    </dsp:sp>
    <dsp:sp modelId="{2B178C61-D337-49FD-B7E8-C946B51EF327}">
      <dsp:nvSpPr>
        <dsp:cNvPr id="0" name=""/>
        <dsp:cNvSpPr/>
      </dsp:nvSpPr>
      <dsp:spPr>
        <a:xfrm>
          <a:off x="4065490" y="226831"/>
          <a:ext cx="1395888" cy="139588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 Initiation and agency  is  practiced </a:t>
          </a:r>
        </a:p>
        <a:p>
          <a:pPr marL="0" lvl="0" indent="0" algn="ctr" defTabSz="444500">
            <a:lnSpc>
              <a:spcPct val="90000"/>
            </a:lnSpc>
            <a:spcBef>
              <a:spcPct val="0"/>
            </a:spcBef>
            <a:spcAft>
              <a:spcPct val="35000"/>
            </a:spcAft>
            <a:buNone/>
          </a:pPr>
          <a:r>
            <a:rPr lang="en-GB" sz="1000" kern="1200" dirty="0"/>
            <a:t> ‘ I am  before I do’</a:t>
          </a:r>
        </a:p>
        <a:p>
          <a:pPr marL="0" lvl="0" indent="0" algn="ctr" defTabSz="444500">
            <a:lnSpc>
              <a:spcPct val="90000"/>
            </a:lnSpc>
            <a:spcBef>
              <a:spcPct val="0"/>
            </a:spcBef>
            <a:spcAft>
              <a:spcPct val="35000"/>
            </a:spcAft>
            <a:buNone/>
          </a:pPr>
          <a:r>
            <a:rPr lang="en-GB" sz="1000" kern="1200" dirty="0"/>
            <a:t> Instillation of hope </a:t>
          </a:r>
        </a:p>
      </dsp:txBody>
      <dsp:txXfrm>
        <a:off x="4065490" y="226831"/>
        <a:ext cx="1395888" cy="1395888"/>
      </dsp:txXfrm>
    </dsp:sp>
    <dsp:sp modelId="{11E04A87-CBDF-497D-9E2C-AD11B5E284F3}">
      <dsp:nvSpPr>
        <dsp:cNvPr id="0" name=""/>
        <dsp:cNvSpPr/>
      </dsp:nvSpPr>
      <dsp:spPr>
        <a:xfrm>
          <a:off x="2425320" y="1867001"/>
          <a:ext cx="1395888" cy="139588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 Finding and talking about therapy and life goals . Practicing  control in  ‘here and now’ and future planning.</a:t>
          </a:r>
        </a:p>
        <a:p>
          <a:pPr marL="0" lvl="0" indent="0" algn="ctr" defTabSz="444500">
            <a:lnSpc>
              <a:spcPct val="90000"/>
            </a:lnSpc>
            <a:spcBef>
              <a:spcPct val="0"/>
            </a:spcBef>
            <a:spcAft>
              <a:spcPct val="35000"/>
            </a:spcAft>
            <a:buNone/>
          </a:pPr>
          <a:r>
            <a:rPr lang="en-GB" sz="1000" kern="1200" dirty="0"/>
            <a:t> Imparting information </a:t>
          </a:r>
        </a:p>
      </dsp:txBody>
      <dsp:txXfrm>
        <a:off x="2425320" y="1867001"/>
        <a:ext cx="1395888" cy="1395888"/>
      </dsp:txXfrm>
    </dsp:sp>
    <dsp:sp modelId="{33176EA0-9883-49F8-8ED6-C48344A8EA1C}">
      <dsp:nvSpPr>
        <dsp:cNvPr id="0" name=""/>
        <dsp:cNvSpPr/>
      </dsp:nvSpPr>
      <dsp:spPr>
        <a:xfrm>
          <a:off x="4065490" y="1867001"/>
          <a:ext cx="1395888" cy="139588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My experience and   Personal boundaries.</a:t>
          </a:r>
        </a:p>
        <a:p>
          <a:pPr marL="0" lvl="0" indent="0" algn="ctr" defTabSz="444500">
            <a:lnSpc>
              <a:spcPct val="90000"/>
            </a:lnSpc>
            <a:spcBef>
              <a:spcPct val="0"/>
            </a:spcBef>
            <a:spcAft>
              <a:spcPct val="35000"/>
            </a:spcAft>
            <a:buNone/>
          </a:pPr>
          <a:r>
            <a:rPr lang="en-GB" sz="1000" kern="1200" dirty="0"/>
            <a:t> Recapitulation of  family group  </a:t>
          </a:r>
        </a:p>
        <a:p>
          <a:pPr marL="0" lvl="0" indent="0" algn="ctr" defTabSz="444500">
            <a:lnSpc>
              <a:spcPct val="90000"/>
            </a:lnSpc>
            <a:spcBef>
              <a:spcPct val="0"/>
            </a:spcBef>
            <a:spcAft>
              <a:spcPct val="35000"/>
            </a:spcAft>
            <a:buNone/>
          </a:pPr>
          <a:r>
            <a:rPr lang="en-GB" sz="1000" kern="1200" dirty="0"/>
            <a:t> Universality </a:t>
          </a:r>
        </a:p>
      </dsp:txBody>
      <dsp:txXfrm>
        <a:off x="4065490" y="1867001"/>
        <a:ext cx="1395888" cy="13958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A6BE9-1994-409C-8FB2-8F9411465D5E}">
      <dsp:nvSpPr>
        <dsp:cNvPr id="0" name=""/>
        <dsp:cNvSpPr/>
      </dsp:nvSpPr>
      <dsp:spPr>
        <a:xfrm rot="16200000">
          <a:off x="508000" y="-508000"/>
          <a:ext cx="2032000" cy="3048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Reflective space</a:t>
          </a:r>
        </a:p>
        <a:p>
          <a:pPr marL="0" lvl="0" indent="0" algn="ctr" defTabSz="711200">
            <a:lnSpc>
              <a:spcPct val="90000"/>
            </a:lnSpc>
            <a:spcBef>
              <a:spcPct val="0"/>
            </a:spcBef>
            <a:spcAft>
              <a:spcPct val="35000"/>
            </a:spcAft>
            <a:buNone/>
          </a:pPr>
          <a:r>
            <a:rPr lang="en-GB" sz="1600" kern="1200" dirty="0"/>
            <a:t> being present with feelings,  engaging with  process and with others .</a:t>
          </a:r>
        </a:p>
        <a:p>
          <a:pPr marL="0" lvl="0" indent="0" algn="ctr" defTabSz="711200">
            <a:lnSpc>
              <a:spcPct val="90000"/>
            </a:lnSpc>
            <a:spcBef>
              <a:spcPct val="0"/>
            </a:spcBef>
            <a:spcAft>
              <a:spcPct val="35000"/>
            </a:spcAft>
            <a:buNone/>
          </a:pPr>
          <a:endParaRPr lang="en-GB" sz="1600" kern="1200" dirty="0"/>
        </a:p>
      </dsp:txBody>
      <dsp:txXfrm rot="5400000">
        <a:off x="0" y="0"/>
        <a:ext cx="3048000" cy="1524000"/>
      </dsp:txXfrm>
    </dsp:sp>
    <dsp:sp modelId="{C9F10D9B-A8F4-40BF-9941-4798B5A77855}">
      <dsp:nvSpPr>
        <dsp:cNvPr id="0" name=""/>
        <dsp:cNvSpPr/>
      </dsp:nvSpPr>
      <dsp:spPr>
        <a:xfrm>
          <a:off x="3048000" y="0"/>
          <a:ext cx="3048000" cy="2032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 Initiation and agency  is  practiced </a:t>
          </a:r>
        </a:p>
        <a:p>
          <a:pPr marL="0" lvl="0" indent="0" algn="ctr" defTabSz="711200">
            <a:lnSpc>
              <a:spcPct val="90000"/>
            </a:lnSpc>
            <a:spcBef>
              <a:spcPct val="0"/>
            </a:spcBef>
            <a:spcAft>
              <a:spcPct val="35000"/>
            </a:spcAft>
            <a:buNone/>
          </a:pPr>
          <a:r>
            <a:rPr lang="en-GB" sz="1600" kern="1200" dirty="0"/>
            <a:t> ‘ I am  before I do’..</a:t>
          </a:r>
        </a:p>
        <a:p>
          <a:pPr marL="0" lvl="0" indent="0" algn="ctr" defTabSz="711200">
            <a:lnSpc>
              <a:spcPct val="90000"/>
            </a:lnSpc>
            <a:spcBef>
              <a:spcPct val="0"/>
            </a:spcBef>
            <a:spcAft>
              <a:spcPct val="35000"/>
            </a:spcAft>
            <a:buNone/>
          </a:pPr>
          <a:r>
            <a:rPr lang="en-GB" sz="1600" kern="1200" dirty="0"/>
            <a:t> Instillation of hope </a:t>
          </a:r>
        </a:p>
      </dsp:txBody>
      <dsp:txXfrm>
        <a:off x="3048000" y="0"/>
        <a:ext cx="3048000" cy="1524000"/>
      </dsp:txXfrm>
    </dsp:sp>
    <dsp:sp modelId="{4C3A2630-A165-4E4C-A9F8-CE60D6DE9A6D}">
      <dsp:nvSpPr>
        <dsp:cNvPr id="0" name=""/>
        <dsp:cNvSpPr/>
      </dsp:nvSpPr>
      <dsp:spPr>
        <a:xfrm rot="10800000">
          <a:off x="0" y="2032000"/>
          <a:ext cx="3048000" cy="2032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 Finding and talking about therapy and life goals . Practicing  control in  ‘here and now’ and future planning.</a:t>
          </a:r>
        </a:p>
        <a:p>
          <a:pPr marL="0" lvl="0" indent="0" algn="ctr" defTabSz="711200">
            <a:lnSpc>
              <a:spcPct val="90000"/>
            </a:lnSpc>
            <a:spcBef>
              <a:spcPct val="0"/>
            </a:spcBef>
            <a:spcAft>
              <a:spcPct val="35000"/>
            </a:spcAft>
            <a:buNone/>
          </a:pPr>
          <a:r>
            <a:rPr lang="en-GB" sz="1600" kern="1200" dirty="0"/>
            <a:t> Imparting information </a:t>
          </a:r>
        </a:p>
      </dsp:txBody>
      <dsp:txXfrm rot="10800000">
        <a:off x="0" y="2539999"/>
        <a:ext cx="3048000" cy="1524000"/>
      </dsp:txXfrm>
    </dsp:sp>
    <dsp:sp modelId="{DCCE0852-DCF2-4C00-B48D-6D038722EF04}">
      <dsp:nvSpPr>
        <dsp:cNvPr id="0" name=""/>
        <dsp:cNvSpPr/>
      </dsp:nvSpPr>
      <dsp:spPr>
        <a:xfrm rot="5400000">
          <a:off x="3556000" y="1523999"/>
          <a:ext cx="2032000" cy="3048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My experience and   Personal boundaries.</a:t>
          </a:r>
        </a:p>
        <a:p>
          <a:pPr marL="0" lvl="0" indent="0" algn="ctr" defTabSz="711200">
            <a:lnSpc>
              <a:spcPct val="90000"/>
            </a:lnSpc>
            <a:spcBef>
              <a:spcPct val="0"/>
            </a:spcBef>
            <a:spcAft>
              <a:spcPct val="35000"/>
            </a:spcAft>
            <a:buNone/>
          </a:pPr>
          <a:r>
            <a:rPr lang="en-GB" sz="1600" kern="1200" dirty="0"/>
            <a:t> Recapitulation of  family group  </a:t>
          </a:r>
        </a:p>
        <a:p>
          <a:pPr marL="0" lvl="0" indent="0" algn="ctr" defTabSz="711200">
            <a:lnSpc>
              <a:spcPct val="90000"/>
            </a:lnSpc>
            <a:spcBef>
              <a:spcPct val="0"/>
            </a:spcBef>
            <a:spcAft>
              <a:spcPct val="35000"/>
            </a:spcAft>
            <a:buNone/>
          </a:pPr>
          <a:r>
            <a:rPr lang="en-GB" sz="1600" kern="1200" dirty="0"/>
            <a:t> Universality ...</a:t>
          </a:r>
        </a:p>
      </dsp:txBody>
      <dsp:txXfrm rot="-5400000">
        <a:off x="3048000" y="2539999"/>
        <a:ext cx="3048000" cy="1524000"/>
      </dsp:txXfrm>
    </dsp:sp>
    <dsp:sp modelId="{48F34F58-6359-44C6-A796-AF88A5F86A06}">
      <dsp:nvSpPr>
        <dsp:cNvPr id="0" name=""/>
        <dsp:cNvSpPr/>
      </dsp:nvSpPr>
      <dsp:spPr>
        <a:xfrm>
          <a:off x="2133600" y="1523999"/>
          <a:ext cx="1828800" cy="10160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 Group values  </a:t>
          </a:r>
        </a:p>
      </dsp:txBody>
      <dsp:txXfrm>
        <a:off x="2183197" y="1573596"/>
        <a:ext cx="1729606" cy="9168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8.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E23DE1-555C-4C84-AB21-3F306903F037}" type="datetimeFigureOut">
              <a:rPr lang="en-GB" smtClean="0"/>
              <a:pPr/>
              <a:t>29/11/2022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390CF9-5FC3-4A4C-ABAE-43D53D7EB007}"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From </a:t>
            </a:r>
            <a:r>
              <a:rPr lang="en-GB" dirty="0" err="1"/>
              <a:t>schunk</a:t>
            </a:r>
            <a:r>
              <a:rPr lang="en-GB" baseline="0" dirty="0"/>
              <a:t> </a:t>
            </a:r>
          </a:p>
          <a:p>
            <a:r>
              <a:rPr lang="en-GB" baseline="0" dirty="0" err="1"/>
              <a:t>Bandura</a:t>
            </a:r>
            <a:r>
              <a:rPr lang="en-GB" baseline="0" dirty="0"/>
              <a:t> – children more likely to </a:t>
            </a:r>
            <a:r>
              <a:rPr lang="en-GB" baseline="0" dirty="0" err="1"/>
              <a:t>immitate</a:t>
            </a:r>
            <a:r>
              <a:rPr lang="en-GB" baseline="0" dirty="0"/>
              <a:t> behaviours displayed same sex models </a:t>
            </a:r>
          </a:p>
          <a:p>
            <a:endParaRPr lang="en-GB" baseline="0" dirty="0"/>
          </a:p>
          <a:p>
            <a:r>
              <a:rPr lang="en-GB" sz="1200" b="0" i="0" kern="1200" dirty="0">
                <a:solidFill>
                  <a:schemeClr val="tx1"/>
                </a:solidFill>
                <a:latin typeface="+mn-lt"/>
                <a:ea typeface="+mn-ea"/>
                <a:cs typeface="+mn-cs"/>
              </a:rPr>
              <a:t>Identification occurs with another person (the model) and involves taking on (or adopting) observed </a:t>
            </a:r>
            <a:r>
              <a:rPr lang="en-GB" sz="1200" b="0" i="0" kern="1200" dirty="0" err="1">
                <a:solidFill>
                  <a:schemeClr val="tx1"/>
                </a:solidFill>
                <a:latin typeface="+mn-lt"/>
                <a:ea typeface="+mn-ea"/>
                <a:cs typeface="+mn-cs"/>
              </a:rPr>
              <a:t>behaviors</a:t>
            </a:r>
            <a:r>
              <a:rPr lang="en-GB" sz="1200" b="0" i="0" kern="1200" dirty="0">
                <a:solidFill>
                  <a:schemeClr val="tx1"/>
                </a:solidFill>
                <a:latin typeface="+mn-lt"/>
                <a:ea typeface="+mn-ea"/>
                <a:cs typeface="+mn-cs"/>
              </a:rPr>
              <a:t>, values, beliefs and attitudes of the person with whom you are identifying.</a:t>
            </a:r>
          </a:p>
          <a:p>
            <a:r>
              <a:rPr lang="en-GB" sz="1200" b="0" i="0" kern="1200" dirty="0">
                <a:solidFill>
                  <a:schemeClr val="tx1"/>
                </a:solidFill>
                <a:latin typeface="+mn-lt"/>
                <a:ea typeface="+mn-ea"/>
                <a:cs typeface="+mn-cs"/>
              </a:rPr>
              <a:t>Identification is different to imitation as it may involve a number of </a:t>
            </a:r>
            <a:r>
              <a:rPr lang="en-GB" sz="1200" b="0" i="0" kern="1200" dirty="0" err="1">
                <a:solidFill>
                  <a:schemeClr val="tx1"/>
                </a:solidFill>
                <a:latin typeface="+mn-lt"/>
                <a:ea typeface="+mn-ea"/>
                <a:cs typeface="+mn-cs"/>
              </a:rPr>
              <a:t>behaviors</a:t>
            </a:r>
            <a:r>
              <a:rPr lang="en-GB" sz="1200" b="0" i="0" kern="1200" dirty="0">
                <a:solidFill>
                  <a:schemeClr val="tx1"/>
                </a:solidFill>
                <a:latin typeface="+mn-lt"/>
                <a:ea typeface="+mn-ea"/>
                <a:cs typeface="+mn-cs"/>
              </a:rPr>
              <a:t> being adopted, whereas imitation usually involves copying a single </a:t>
            </a:r>
            <a:r>
              <a:rPr lang="en-GB" sz="1200" b="0" i="0" kern="1200" dirty="0" err="1">
                <a:solidFill>
                  <a:schemeClr val="tx1"/>
                </a:solidFill>
                <a:latin typeface="+mn-lt"/>
                <a:ea typeface="+mn-ea"/>
                <a:cs typeface="+mn-cs"/>
              </a:rPr>
              <a:t>behavior</a:t>
            </a:r>
            <a:r>
              <a:rPr lang="en-GB" sz="1200" b="0" i="0" kern="1200" dirty="0">
                <a:solidFill>
                  <a:schemeClr val="tx1"/>
                </a:solidFill>
                <a:latin typeface="+mn-lt"/>
                <a:ea typeface="+mn-ea"/>
                <a:cs typeface="+mn-cs"/>
              </a:rPr>
              <a:t>.</a:t>
            </a:r>
          </a:p>
          <a:p>
            <a:endParaRPr lang="en-GB" sz="1200" kern="1200" baseline="0" dirty="0">
              <a:solidFill>
                <a:schemeClr val="tx1"/>
              </a:solidFill>
              <a:latin typeface="+mn-lt"/>
              <a:ea typeface="+mn-ea"/>
              <a:cs typeface="+mn-cs"/>
            </a:endParaRPr>
          </a:p>
          <a:p>
            <a:endParaRPr lang="en-GB" sz="1200" kern="1200" baseline="0" dirty="0">
              <a:solidFill>
                <a:schemeClr val="tx1"/>
              </a:solidFill>
              <a:latin typeface="+mn-lt"/>
              <a:ea typeface="+mn-ea"/>
              <a:cs typeface="+mn-cs"/>
            </a:endParaRPr>
          </a:p>
          <a:p>
            <a:r>
              <a:rPr lang="en-GB" sz="1200" kern="1200" baseline="0" dirty="0" err="1">
                <a:solidFill>
                  <a:schemeClr val="tx1"/>
                </a:solidFill>
                <a:latin typeface="+mn-lt"/>
                <a:ea typeface="+mn-ea"/>
                <a:cs typeface="+mn-cs"/>
              </a:rPr>
              <a:t>Modeled</a:t>
            </a:r>
            <a:r>
              <a:rPr lang="en-GB" sz="1200" kern="1200" baseline="0" dirty="0">
                <a:solidFill>
                  <a:schemeClr val="tx1"/>
                </a:solidFill>
                <a:latin typeface="+mn-lt"/>
                <a:ea typeface="+mn-ea"/>
                <a:cs typeface="+mn-cs"/>
              </a:rPr>
              <a:t> actions can serve as social prompts, such as when one emulates the </a:t>
            </a:r>
            <a:r>
              <a:rPr lang="en-GB" sz="1200" kern="1200" baseline="0" dirty="0" err="1">
                <a:solidFill>
                  <a:schemeClr val="tx1"/>
                </a:solidFill>
                <a:latin typeface="+mn-lt"/>
                <a:ea typeface="+mn-ea"/>
                <a:cs typeface="+mn-cs"/>
              </a:rPr>
              <a:t>behaviors</a:t>
            </a:r>
            <a:r>
              <a:rPr lang="en-GB" sz="1200" kern="1200" baseline="0" dirty="0">
                <a:solidFill>
                  <a:schemeClr val="tx1"/>
                </a:solidFill>
                <a:latin typeface="+mn-lt"/>
                <a:ea typeface="+mn-ea"/>
                <a:cs typeface="+mn-cs"/>
              </a:rPr>
              <a:t> of high-status models to obtain approval from others. </a:t>
            </a:r>
          </a:p>
          <a:p>
            <a:endParaRPr lang="en-GB" sz="1200" kern="1200" baseline="0" dirty="0">
              <a:solidFill>
                <a:schemeClr val="tx1"/>
              </a:solidFill>
              <a:latin typeface="+mn-lt"/>
              <a:ea typeface="+mn-ea"/>
              <a:cs typeface="+mn-cs"/>
            </a:endParaRPr>
          </a:p>
          <a:p>
            <a:endParaRPr lang="en-GB" sz="1200" kern="1200" baseline="0" dirty="0">
              <a:solidFill>
                <a:schemeClr val="tx1"/>
              </a:solidFill>
              <a:latin typeface="+mn-lt"/>
              <a:ea typeface="+mn-ea"/>
              <a:cs typeface="+mn-cs"/>
            </a:endParaRPr>
          </a:p>
          <a:p>
            <a:endParaRPr lang="en-GB" sz="1200" kern="1200" baseline="0" dirty="0">
              <a:solidFill>
                <a:schemeClr val="tx1"/>
              </a:solidFill>
              <a:latin typeface="+mn-lt"/>
              <a:ea typeface="+mn-ea"/>
              <a:cs typeface="+mn-cs"/>
            </a:endParaRPr>
          </a:p>
          <a:p>
            <a:r>
              <a:rPr lang="en-GB" sz="1200" i="1" kern="1200" baseline="0" dirty="0">
                <a:solidFill>
                  <a:schemeClr val="tx1"/>
                </a:solidFill>
                <a:latin typeface="+mn-lt"/>
                <a:ea typeface="+mn-ea"/>
                <a:cs typeface="+mn-cs"/>
              </a:rPr>
              <a:t>Observing similar others succeed at a task can raise observers' </a:t>
            </a:r>
            <a:r>
              <a:rPr lang="en-GB" sz="1200" kern="1200" baseline="0" dirty="0">
                <a:solidFill>
                  <a:schemeClr val="tx1"/>
                </a:solidFill>
                <a:latin typeface="+mn-lt"/>
                <a:ea typeface="+mn-ea"/>
                <a:cs typeface="+mn-cs"/>
              </a:rPr>
              <a:t>self-efficacy and motivate them to try the task themselves, because they are apt to believe that if others can succeed, they can as well. </a:t>
            </a:r>
            <a:endParaRPr lang="en-GB" baseline="0" dirty="0"/>
          </a:p>
          <a:p>
            <a:endParaRPr lang="en-GB" dirty="0"/>
          </a:p>
        </p:txBody>
      </p:sp>
      <p:sp>
        <p:nvSpPr>
          <p:cNvPr id="4" name="Slide Number Placeholder 3"/>
          <p:cNvSpPr>
            <a:spLocks noGrp="1"/>
          </p:cNvSpPr>
          <p:nvPr>
            <p:ph type="sldNum" sz="quarter" idx="10"/>
          </p:nvPr>
        </p:nvSpPr>
        <p:spPr/>
        <p:txBody>
          <a:bodyPr/>
          <a:lstStyle/>
          <a:p>
            <a:fld id="{F3390CF9-5FC3-4A4C-ABAE-43D53D7EB007}" type="slidenum">
              <a:rPr lang="en-GB" smtClean="0"/>
              <a:pPr/>
              <a:t>4</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1-1</a:t>
            </a:r>
            <a:r>
              <a:rPr lang="en-GB" baseline="0" dirty="0"/>
              <a:t> therapy is often not functional.  People need to opportunity to interact with peers/other staff members/unfamiliar people</a:t>
            </a:r>
          </a:p>
          <a:p>
            <a:pPr marL="171450" indent="-171450">
              <a:buFontTx/>
              <a:buChar char="-"/>
            </a:pPr>
            <a:r>
              <a:rPr lang="en-GB" baseline="0" dirty="0"/>
              <a:t>Just because someone has similar communication strengths and needs does not mean that they will make a good group</a:t>
            </a:r>
          </a:p>
          <a:p>
            <a:pPr marL="171450" indent="-171450">
              <a:buFontTx/>
              <a:buChar char="-"/>
            </a:pPr>
            <a:r>
              <a:rPr lang="en-GB" baseline="0" dirty="0"/>
              <a:t>Groups are not always the answer to seeing multiple patients at once, often staffing heavy.  Be creative, involve nursing/volunteers/well known domestic staff</a:t>
            </a:r>
          </a:p>
          <a:p>
            <a:pPr marL="171450" indent="-171450">
              <a:buFontTx/>
              <a:buChar char="-"/>
            </a:pPr>
            <a:r>
              <a:rPr lang="en-GB" baseline="0" dirty="0"/>
              <a:t>Be inclusive, patient lead as possible, not teacher/student relationship.  If more targeted group </a:t>
            </a:r>
            <a:r>
              <a:rPr lang="en-GB" baseline="0" dirty="0" err="1"/>
              <a:t>eg</a:t>
            </a:r>
            <a:r>
              <a:rPr lang="en-GB" baseline="0" dirty="0"/>
              <a:t> BI education a quieter room may be needed</a:t>
            </a:r>
          </a:p>
          <a:p>
            <a:pPr marL="171450" indent="-171450">
              <a:buFontTx/>
              <a:buChar char="-"/>
            </a:pPr>
            <a:r>
              <a:rPr lang="en-GB" baseline="0" dirty="0" err="1"/>
              <a:t>Folow</a:t>
            </a:r>
            <a:r>
              <a:rPr lang="en-GB" baseline="0" dirty="0"/>
              <a:t> patient needs and interests to help keep groups feeling fresh and to ensure maintained interest</a:t>
            </a:r>
          </a:p>
          <a:p>
            <a:pPr marL="171450" indent="-171450">
              <a:buFontTx/>
              <a:buChar char="-"/>
            </a:pPr>
            <a:r>
              <a:rPr lang="en-GB" baseline="0" dirty="0"/>
              <a:t>Don’t expect 2 much.  3 people can count as a group!  Some weeks and groups will go better than others.</a:t>
            </a:r>
          </a:p>
          <a:p>
            <a:pPr marL="171450" indent="-171450">
              <a:buFontTx/>
              <a:buChar char="-"/>
            </a:pPr>
            <a:r>
              <a:rPr lang="en-GB" baseline="0" dirty="0"/>
              <a:t>Gain and listen to patients feedback to make relevant changes</a:t>
            </a:r>
          </a:p>
          <a:p>
            <a:pPr marL="171450" indent="-171450">
              <a:buFontTx/>
              <a:buChar char="-"/>
            </a:pPr>
            <a:r>
              <a:rPr lang="en-GB" baseline="0" dirty="0"/>
              <a:t>Staff support </a:t>
            </a:r>
            <a:r>
              <a:rPr lang="en-GB" baseline="0"/>
              <a:t>and willingness to try</a:t>
            </a:r>
            <a:endParaRPr lang="en-GB" dirty="0"/>
          </a:p>
        </p:txBody>
      </p:sp>
      <p:sp>
        <p:nvSpPr>
          <p:cNvPr id="4" name="Slide Number Placeholder 3"/>
          <p:cNvSpPr>
            <a:spLocks noGrp="1"/>
          </p:cNvSpPr>
          <p:nvPr>
            <p:ph type="sldNum" sz="quarter" idx="10"/>
          </p:nvPr>
        </p:nvSpPr>
        <p:spPr/>
        <p:txBody>
          <a:bodyPr/>
          <a:lstStyle/>
          <a:p>
            <a:fld id="{E573B94A-DC64-4F74-8DEB-07DCBACDA080}" type="slidenum">
              <a:rPr lang="en-GB" smtClean="0"/>
              <a:pPr/>
              <a:t>14</a:t>
            </a:fld>
            <a:endParaRPr lang="en-GB"/>
          </a:p>
        </p:txBody>
      </p:sp>
    </p:spTree>
    <p:extLst>
      <p:ext uri="{BB962C8B-B14F-4D97-AF65-F5344CB8AC3E}">
        <p14:creationId xmlns:p14="http://schemas.microsoft.com/office/powerpoint/2010/main" val="3900213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 would like to use this opportunity to let you know about</a:t>
            </a:r>
            <a:r>
              <a:rPr lang="en-GB" baseline="0" dirty="0"/>
              <a:t> my personal experience of running groups at the Robert Fergusson Unit.</a:t>
            </a:r>
          </a:p>
          <a:p>
            <a:endParaRPr lang="en-GB" baseline="0" dirty="0"/>
          </a:p>
          <a:p>
            <a:r>
              <a:rPr lang="en-GB" baseline="0" dirty="0"/>
              <a:t>Perhaps you have a lot of experience of facilitating groups yourself, or you are interested in starting one.  I hope that hearing my experience will give you some ideas.  If you have any suggestions for me I would love to hear them.  </a:t>
            </a:r>
            <a:endParaRPr lang="en-GB" dirty="0"/>
          </a:p>
        </p:txBody>
      </p:sp>
      <p:sp>
        <p:nvSpPr>
          <p:cNvPr id="4" name="Slide Number Placeholder 3"/>
          <p:cNvSpPr>
            <a:spLocks noGrp="1"/>
          </p:cNvSpPr>
          <p:nvPr>
            <p:ph type="sldNum" sz="quarter" idx="10"/>
          </p:nvPr>
        </p:nvSpPr>
        <p:spPr/>
        <p:txBody>
          <a:bodyPr/>
          <a:lstStyle/>
          <a:p>
            <a:fld id="{2BC52E9D-8F3B-4E4E-879F-7BA098BA7CA9}" type="slidenum">
              <a:rPr lang="en-GB" smtClean="0"/>
              <a:pPr/>
              <a:t>15</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Although the RFU is not a mental health ward, it is also not traditional </a:t>
            </a:r>
            <a:r>
              <a:rPr lang="en-GB" dirty="0" err="1"/>
              <a:t>neurorehabilitation</a:t>
            </a:r>
            <a:r>
              <a:rPr lang="en-GB" baseline="0" dirty="0"/>
              <a:t> either.  </a:t>
            </a:r>
            <a:endParaRPr lang="en-GB" dirty="0"/>
          </a:p>
        </p:txBody>
      </p:sp>
      <p:sp>
        <p:nvSpPr>
          <p:cNvPr id="4" name="Slide Number Placeholder 3"/>
          <p:cNvSpPr>
            <a:spLocks noGrp="1"/>
          </p:cNvSpPr>
          <p:nvPr>
            <p:ph type="sldNum" sz="quarter" idx="10"/>
          </p:nvPr>
        </p:nvSpPr>
        <p:spPr/>
        <p:txBody>
          <a:bodyPr/>
          <a:lstStyle/>
          <a:p>
            <a:fld id="{2BC52E9D-8F3B-4E4E-879F-7BA098BA7CA9}" type="slidenum">
              <a:rPr lang="en-GB" smtClean="0"/>
              <a:pPr/>
              <a:t>16</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GB" dirty="0"/>
              <a:t>The therapeutic use of self is shaped by our past experiences, my previous</a:t>
            </a:r>
            <a:r>
              <a:rPr lang="en-GB" baseline="0" dirty="0"/>
              <a:t> experience has been in </a:t>
            </a:r>
            <a:r>
              <a:rPr lang="en-US" sz="2400" dirty="0">
                <a:cs typeface="Calibri"/>
              </a:rPr>
              <a:t>Mental health and forensic learning disability</a:t>
            </a:r>
          </a:p>
          <a:p>
            <a:pPr lvl="1"/>
            <a:r>
              <a:rPr lang="en-US" sz="2400" dirty="0">
                <a:cs typeface="Calibri"/>
              </a:rPr>
              <a:t>Older peoples community mental health service, I</a:t>
            </a:r>
            <a:r>
              <a:rPr lang="en-US" sz="2400" baseline="0" dirty="0">
                <a:cs typeface="Calibri"/>
              </a:rPr>
              <a:t> was exposed to many groups, facilitated by a number of occupational therapists</a:t>
            </a:r>
            <a:endParaRPr lang="en-US" sz="2400" dirty="0">
              <a:cs typeface="Calibri"/>
            </a:endParaRPr>
          </a:p>
          <a:p>
            <a:pPr lvl="1"/>
            <a:r>
              <a:rPr lang="en-US" sz="2400" dirty="0">
                <a:cs typeface="Calibri"/>
              </a:rPr>
              <a:t>Adult mental health vocational rehabilitation service</a:t>
            </a:r>
          </a:p>
          <a:p>
            <a:endParaRPr lang="en-GB" dirty="0"/>
          </a:p>
        </p:txBody>
      </p:sp>
      <p:sp>
        <p:nvSpPr>
          <p:cNvPr id="4" name="Slide Number Placeholder 3"/>
          <p:cNvSpPr>
            <a:spLocks noGrp="1"/>
          </p:cNvSpPr>
          <p:nvPr>
            <p:ph type="sldNum" sz="quarter" idx="10"/>
          </p:nvPr>
        </p:nvSpPr>
        <p:spPr/>
        <p:txBody>
          <a:bodyPr/>
          <a:lstStyle/>
          <a:p>
            <a:fld id="{2BC52E9D-8F3B-4E4E-879F-7BA098BA7CA9}" type="slidenum">
              <a:rPr lang="en-GB" smtClean="0"/>
              <a:pPr/>
              <a:t>17</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Pre</a:t>
            </a:r>
            <a:r>
              <a:rPr lang="en-GB" baseline="0" dirty="0"/>
              <a:t> vocational skills group – real job, admin, light industrial tasks, stock taking etc.  Focusing on </a:t>
            </a:r>
            <a:r>
              <a:rPr lang="en-GB" baseline="0" dirty="0" err="1"/>
              <a:t>phycial</a:t>
            </a:r>
            <a:r>
              <a:rPr lang="en-GB" baseline="0" dirty="0"/>
              <a:t> – fine, gross motor skills, fatigue management, stamina, cognitive – time keeping, </a:t>
            </a:r>
          </a:p>
          <a:p>
            <a:endParaRPr lang="en-GB" baseline="0" dirty="0"/>
          </a:p>
          <a:p>
            <a:r>
              <a:rPr lang="en-GB" baseline="0" dirty="0"/>
              <a:t>Curry club - </a:t>
            </a:r>
            <a:endParaRPr lang="en-GB" dirty="0"/>
          </a:p>
        </p:txBody>
      </p:sp>
      <p:sp>
        <p:nvSpPr>
          <p:cNvPr id="4" name="Slide Number Placeholder 3"/>
          <p:cNvSpPr>
            <a:spLocks noGrp="1"/>
          </p:cNvSpPr>
          <p:nvPr>
            <p:ph type="sldNum" sz="quarter" idx="10"/>
          </p:nvPr>
        </p:nvSpPr>
        <p:spPr/>
        <p:txBody>
          <a:bodyPr/>
          <a:lstStyle/>
          <a:p>
            <a:fld id="{2BC52E9D-8F3B-4E4E-879F-7BA098BA7CA9}" type="slidenum">
              <a:rPr lang="en-GB" smtClean="0"/>
              <a:pPr/>
              <a:t>19</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People generally do things</a:t>
            </a:r>
            <a:r>
              <a:rPr lang="en-GB" baseline="0" dirty="0"/>
              <a:t> with others. May be doing meal prep with carers, for example </a:t>
            </a:r>
          </a:p>
          <a:p>
            <a:endParaRPr lang="en-GB" baseline="0" dirty="0"/>
          </a:p>
        </p:txBody>
      </p:sp>
      <p:sp>
        <p:nvSpPr>
          <p:cNvPr id="4" name="Slide Number Placeholder 3"/>
          <p:cNvSpPr>
            <a:spLocks noGrp="1"/>
          </p:cNvSpPr>
          <p:nvPr>
            <p:ph type="sldNum" sz="quarter" idx="10"/>
          </p:nvPr>
        </p:nvSpPr>
        <p:spPr/>
        <p:txBody>
          <a:bodyPr/>
          <a:lstStyle/>
          <a:p>
            <a:fld id="{F3390CF9-5FC3-4A4C-ABAE-43D53D7EB007}" type="slidenum">
              <a:rPr lang="en-GB" smtClean="0"/>
              <a:pPr/>
              <a:t>40</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 Ideally, group members should have similar areas of weakness, so that specific areas of deficit may be addressed as a group. </a:t>
            </a:r>
          </a:p>
        </p:txBody>
      </p:sp>
      <p:sp>
        <p:nvSpPr>
          <p:cNvPr id="4" name="Slide Number Placeholder 3"/>
          <p:cNvSpPr>
            <a:spLocks noGrp="1"/>
          </p:cNvSpPr>
          <p:nvPr>
            <p:ph type="sldNum" sz="quarter" idx="10"/>
          </p:nvPr>
        </p:nvSpPr>
        <p:spPr/>
        <p:txBody>
          <a:bodyPr/>
          <a:lstStyle/>
          <a:p>
            <a:fld id="{F3390CF9-5FC3-4A4C-ABAE-43D53D7EB007}" type="slidenum">
              <a:rPr lang="en-GB" smtClean="0"/>
              <a:pPr/>
              <a:t>41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Why do we do them? </a:t>
            </a:r>
            <a:r>
              <a:rPr lang="en-GB" dirty="0" err="1"/>
              <a:t>Eg</a:t>
            </a:r>
            <a:r>
              <a:rPr lang="en-GB" dirty="0"/>
              <a:t> communication is a 2 way process.  1-1 </a:t>
            </a:r>
            <a:r>
              <a:rPr lang="en-GB" dirty="0" err="1"/>
              <a:t>impairmant</a:t>
            </a:r>
            <a:r>
              <a:rPr lang="en-GB" baseline="0" dirty="0"/>
              <a:t> based therapy is not realistic.</a:t>
            </a:r>
          </a:p>
          <a:p>
            <a:r>
              <a:rPr lang="en-GB" baseline="0" dirty="0"/>
              <a:t>Gives people the opportunities to use real life skills, practice key social and communication skills</a:t>
            </a:r>
          </a:p>
          <a:p>
            <a:r>
              <a:rPr lang="en-GB" dirty="0"/>
              <a:t>(</a:t>
            </a:r>
            <a:r>
              <a:rPr lang="en-GB" dirty="0" err="1"/>
              <a:t>neurorehabilitation</a:t>
            </a:r>
            <a:r>
              <a:rPr lang="en-GB" dirty="0"/>
              <a:t>, paediatrics, mental health) </a:t>
            </a:r>
            <a:endParaRPr lang="en-GB" baseline="0" dirty="0"/>
          </a:p>
          <a:p>
            <a:r>
              <a:rPr lang="en-GB" baseline="0" dirty="0"/>
              <a:t>Some people feel more at ease talking with peers than members of staff</a:t>
            </a:r>
          </a:p>
          <a:p>
            <a:r>
              <a:rPr lang="en-GB" dirty="0"/>
              <a:t>approach- real life communication opportunities incorporating long term goals</a:t>
            </a:r>
          </a:p>
        </p:txBody>
      </p:sp>
      <p:sp>
        <p:nvSpPr>
          <p:cNvPr id="4" name="Slide Number Placeholder 3"/>
          <p:cNvSpPr>
            <a:spLocks noGrp="1"/>
          </p:cNvSpPr>
          <p:nvPr>
            <p:ph type="sldNum" sz="quarter" idx="10"/>
          </p:nvPr>
        </p:nvSpPr>
        <p:spPr/>
        <p:txBody>
          <a:bodyPr/>
          <a:lstStyle/>
          <a:p>
            <a:fld id="{E573B94A-DC64-4F74-8DEB-07DCBACDA080}" type="slidenum">
              <a:rPr lang="en-GB" smtClean="0"/>
              <a:pPr/>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We know real life</a:t>
            </a:r>
            <a:r>
              <a:rPr lang="en-GB" baseline="0" dirty="0"/>
              <a:t> situations work best for communication work</a:t>
            </a:r>
          </a:p>
          <a:p>
            <a:r>
              <a:rPr lang="en-GB" baseline="0" dirty="0"/>
              <a:t>Lots of our patients can’t manage 1-1 impairment based sessions</a:t>
            </a:r>
          </a:p>
          <a:p>
            <a:r>
              <a:rPr lang="en-GB" baseline="0" dirty="0"/>
              <a:t>Work history- </a:t>
            </a:r>
            <a:r>
              <a:rPr lang="en-GB" baseline="0" dirty="0" err="1"/>
              <a:t>neurorehab</a:t>
            </a:r>
            <a:r>
              <a:rPr lang="en-GB" baseline="0" dirty="0"/>
              <a:t>, </a:t>
            </a:r>
            <a:r>
              <a:rPr lang="en-GB" baseline="0" dirty="0" err="1"/>
              <a:t>paeds</a:t>
            </a:r>
            <a:r>
              <a:rPr lang="en-GB" baseline="0" dirty="0"/>
              <a:t>, mental health, ALD</a:t>
            </a:r>
            <a:endParaRPr lang="en-GB" dirty="0"/>
          </a:p>
        </p:txBody>
      </p:sp>
      <p:sp>
        <p:nvSpPr>
          <p:cNvPr id="4" name="Slide Number Placeholder 3"/>
          <p:cNvSpPr>
            <a:spLocks noGrp="1"/>
          </p:cNvSpPr>
          <p:nvPr>
            <p:ph type="sldNum" sz="quarter" idx="10"/>
          </p:nvPr>
        </p:nvSpPr>
        <p:spPr/>
        <p:txBody>
          <a:bodyPr/>
          <a:lstStyle/>
          <a:p>
            <a:fld id="{E573B94A-DC64-4F74-8DEB-07DCBACDA080}" type="slidenum">
              <a:rPr lang="en-GB" smtClean="0"/>
              <a:pPr/>
              <a:t>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Tolerating others without falling out!</a:t>
            </a:r>
          </a:p>
        </p:txBody>
      </p:sp>
      <p:sp>
        <p:nvSpPr>
          <p:cNvPr id="4" name="Slide Number Placeholder 3"/>
          <p:cNvSpPr>
            <a:spLocks noGrp="1"/>
          </p:cNvSpPr>
          <p:nvPr>
            <p:ph type="sldNum" sz="quarter" idx="10"/>
          </p:nvPr>
        </p:nvSpPr>
        <p:spPr/>
        <p:txBody>
          <a:bodyPr/>
          <a:lstStyle/>
          <a:p>
            <a:fld id="{E573B94A-DC64-4F74-8DEB-07DCBACDA080}" type="slidenum">
              <a:rPr lang="en-GB" smtClean="0"/>
              <a:pPr/>
              <a:t>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Encouraged discussion</a:t>
            </a:r>
            <a:r>
              <a:rPr lang="en-GB" baseline="0" dirty="0"/>
              <a:t> and flexible thinking.  Listening to other people’s ideas</a:t>
            </a:r>
          </a:p>
          <a:p>
            <a:r>
              <a:rPr lang="en-GB" baseline="0" dirty="0"/>
              <a:t>SLTA would usually prep ideas</a:t>
            </a:r>
          </a:p>
          <a:p>
            <a:r>
              <a:rPr lang="en-GB" baseline="0" dirty="0"/>
              <a:t>If someone in the group has a particular topic they would like to discuss further this can be incorporated</a:t>
            </a:r>
            <a:endParaRPr lang="en-GB" dirty="0"/>
          </a:p>
        </p:txBody>
      </p:sp>
      <p:sp>
        <p:nvSpPr>
          <p:cNvPr id="4" name="Slide Number Placeholder 3"/>
          <p:cNvSpPr>
            <a:spLocks noGrp="1"/>
          </p:cNvSpPr>
          <p:nvPr>
            <p:ph type="sldNum" sz="quarter" idx="10"/>
          </p:nvPr>
        </p:nvSpPr>
        <p:spPr/>
        <p:txBody>
          <a:bodyPr/>
          <a:lstStyle/>
          <a:p>
            <a:fld id="{E573B94A-DC64-4F74-8DEB-07DCBACDA080}" type="slidenum">
              <a:rPr lang="en-GB" smtClean="0"/>
              <a:pPr/>
              <a:t>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Keeps</a:t>
            </a:r>
            <a:r>
              <a:rPr lang="en-GB" baseline="0" dirty="0"/>
              <a:t> people aware of what’s going on outside the RFU</a:t>
            </a:r>
          </a:p>
          <a:p>
            <a:r>
              <a:rPr lang="en-GB" baseline="0" dirty="0"/>
              <a:t>Also, what makes a successful group?</a:t>
            </a:r>
          </a:p>
          <a:p>
            <a:r>
              <a:rPr lang="en-GB" baseline="0" dirty="0"/>
              <a:t>Patient feedback questionnaires, more than 1 person turning up</a:t>
            </a:r>
          </a:p>
          <a:p>
            <a:r>
              <a:rPr lang="en-GB" baseline="0" dirty="0"/>
              <a:t>Sometimes we think that groups will reduce staffing, however often this is not the case</a:t>
            </a:r>
            <a:endParaRPr lang="en-GB" dirty="0"/>
          </a:p>
        </p:txBody>
      </p:sp>
      <p:sp>
        <p:nvSpPr>
          <p:cNvPr id="4" name="Slide Number Placeholder 3"/>
          <p:cNvSpPr>
            <a:spLocks noGrp="1"/>
          </p:cNvSpPr>
          <p:nvPr>
            <p:ph type="sldNum" sz="quarter" idx="10"/>
          </p:nvPr>
        </p:nvSpPr>
        <p:spPr/>
        <p:txBody>
          <a:bodyPr/>
          <a:lstStyle/>
          <a:p>
            <a:fld id="{E573B94A-DC64-4F74-8DEB-07DCBACDA080}" type="slidenum">
              <a:rPr lang="en-GB" smtClean="0"/>
              <a:pPr/>
              <a:t>10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573B94A-DC64-4F74-8DEB-07DCBACDA080}" type="slidenum">
              <a:rPr lang="en-GB" smtClean="0"/>
              <a:pPr/>
              <a:t>11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Everyone invited!</a:t>
            </a:r>
          </a:p>
          <a:p>
            <a:r>
              <a:rPr lang="en-GB" dirty="0"/>
              <a:t>Can be enjoyed by everyone</a:t>
            </a:r>
          </a:p>
          <a:p>
            <a:r>
              <a:rPr lang="en-GB" dirty="0"/>
              <a:t>Competition difficult</a:t>
            </a:r>
            <a:r>
              <a:rPr lang="en-GB" baseline="0" dirty="0"/>
              <a:t> for some</a:t>
            </a:r>
          </a:p>
          <a:p>
            <a:endParaRPr lang="en-GB" dirty="0"/>
          </a:p>
        </p:txBody>
      </p:sp>
      <p:sp>
        <p:nvSpPr>
          <p:cNvPr id="4" name="Slide Number Placeholder 3"/>
          <p:cNvSpPr>
            <a:spLocks noGrp="1"/>
          </p:cNvSpPr>
          <p:nvPr>
            <p:ph type="sldNum" sz="quarter" idx="10"/>
          </p:nvPr>
        </p:nvSpPr>
        <p:spPr/>
        <p:txBody>
          <a:bodyPr/>
          <a:lstStyle/>
          <a:p>
            <a:fld id="{E573B94A-DC64-4F74-8DEB-07DCBACDA080}" type="slidenum">
              <a:rPr lang="en-GB" smtClean="0"/>
              <a:pPr/>
              <a:t>12</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It’s</a:t>
            </a:r>
            <a:r>
              <a:rPr lang="en-GB" baseline="0" dirty="0"/>
              <a:t> ok to try and seen what works!  1-1 input was better for these individuals.  Looked like a perfect match on paper</a:t>
            </a:r>
          </a:p>
          <a:p>
            <a:r>
              <a:rPr lang="en-GB" baseline="0" dirty="0"/>
              <a:t>Too table top impairment based</a:t>
            </a:r>
            <a:endParaRPr lang="en-GB" dirty="0"/>
          </a:p>
        </p:txBody>
      </p:sp>
      <p:sp>
        <p:nvSpPr>
          <p:cNvPr id="4" name="Slide Number Placeholder 3"/>
          <p:cNvSpPr>
            <a:spLocks noGrp="1"/>
          </p:cNvSpPr>
          <p:nvPr>
            <p:ph type="sldNum" sz="quarter" idx="10"/>
          </p:nvPr>
        </p:nvSpPr>
        <p:spPr/>
        <p:txBody>
          <a:bodyPr/>
          <a:lstStyle/>
          <a:p>
            <a:fld id="{E573B94A-DC64-4F74-8DEB-07DCBACDA080}" type="slidenum">
              <a:rPr lang="en-GB" smtClean="0"/>
              <a:pPr/>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32D07B-07B2-4CBD-8E2E-8E1D838B48FF}" type="datetimeFigureOut">
              <a:rPr lang="en-GB" smtClean="0"/>
              <a:pPr/>
              <a:t>29/11/2022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5EDAA-AB4A-4D55-8AC9-DFD267B188D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32D07B-07B2-4CBD-8E2E-8E1D838B48FF}" type="datetimeFigureOut">
              <a:rPr lang="en-GB" smtClean="0"/>
              <a:pPr/>
              <a:t>29/11/2022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5EDAA-AB4A-4D55-8AC9-DFD267B188D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32D07B-07B2-4CBD-8E2E-8E1D838B48FF}" type="datetimeFigureOut">
              <a:rPr lang="en-GB" smtClean="0"/>
              <a:pPr/>
              <a:t>29/11/2022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5EDAA-AB4A-4D55-8AC9-DFD267B188D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32D07B-07B2-4CBD-8E2E-8E1D838B48FF}" type="datetimeFigureOut">
              <a:rPr lang="en-GB" smtClean="0"/>
              <a:pPr/>
              <a:t>29/11/2022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5EDAA-AB4A-4D55-8AC9-DFD267B188D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32D07B-07B2-4CBD-8E2E-8E1D838B48FF}" type="datetimeFigureOut">
              <a:rPr lang="en-GB" smtClean="0"/>
              <a:pPr/>
              <a:t>29/11/2022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5EDAA-AB4A-4D55-8AC9-DFD267B188D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632D07B-07B2-4CBD-8E2E-8E1D838B48FF}" type="datetimeFigureOut">
              <a:rPr lang="en-GB" smtClean="0"/>
              <a:pPr/>
              <a:t>29/11/2022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05EDAA-AB4A-4D55-8AC9-DFD267B188D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632D07B-07B2-4CBD-8E2E-8E1D838B48FF}" type="datetimeFigureOut">
              <a:rPr lang="en-GB" smtClean="0"/>
              <a:pPr/>
              <a:t>29/11/2022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05EDAA-AB4A-4D55-8AC9-DFD267B188D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632D07B-07B2-4CBD-8E2E-8E1D838B48FF}" type="datetimeFigureOut">
              <a:rPr lang="en-GB" smtClean="0"/>
              <a:pPr/>
              <a:t>29/11/2022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05EDAA-AB4A-4D55-8AC9-DFD267B188D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2D07B-07B2-4CBD-8E2E-8E1D838B48FF}" type="datetimeFigureOut">
              <a:rPr lang="en-GB" smtClean="0"/>
              <a:pPr/>
              <a:t>29/11/2022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05EDAA-AB4A-4D55-8AC9-DFD267B188D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32D07B-07B2-4CBD-8E2E-8E1D838B48FF}" type="datetimeFigureOut">
              <a:rPr lang="en-GB" smtClean="0"/>
              <a:pPr/>
              <a:t>29/11/2022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05EDAA-AB4A-4D55-8AC9-DFD267B188D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32D07B-07B2-4CBD-8E2E-8E1D838B48FF}" type="datetimeFigureOut">
              <a:rPr lang="en-GB" smtClean="0"/>
              <a:pPr/>
              <a:t>29/11/2022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05EDAA-AB4A-4D55-8AC9-DFD267B188D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2D07B-07B2-4CBD-8E2E-8E1D838B48FF}" type="datetimeFigureOut">
              <a:rPr lang="en-GB" smtClean="0"/>
              <a:pPr/>
              <a:t>29/11/2022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05EDAA-AB4A-4D55-8AC9-DFD267B188D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Alice.Landrock@nhslothian.scot.nhs.uk"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cid:ed341bd4-433d-4408-9f5b-db5e27abad04" TargetMode="External"/><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hyperlink" Target="http://www.baat.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2910322" y="583345"/>
            <a:ext cx="5370268" cy="4164820"/>
          </a:xfrm>
        </p:spPr>
        <p:txBody>
          <a:bodyPr anchor="t">
            <a:normAutofit/>
          </a:bodyPr>
          <a:lstStyle/>
          <a:p>
            <a:pPr algn="r">
              <a:lnSpc>
                <a:spcPct val="90000"/>
              </a:lnSpc>
            </a:pPr>
            <a:r>
              <a:rPr lang="en-GB" sz="4900">
                <a:solidFill>
                  <a:srgbClr val="FFFFFF"/>
                </a:solidFill>
              </a:rPr>
              <a:t>The RFU’s approach to treating challenging behaviour: the use of group interventions </a:t>
            </a:r>
          </a:p>
        </p:txBody>
      </p:sp>
      <p:sp>
        <p:nvSpPr>
          <p:cNvPr id="3" name="Subtitle 2"/>
          <p:cNvSpPr>
            <a:spLocks noGrp="1"/>
          </p:cNvSpPr>
          <p:nvPr>
            <p:ph type="subTitle" idx="1"/>
          </p:nvPr>
        </p:nvSpPr>
        <p:spPr>
          <a:xfrm>
            <a:off x="906171" y="5972174"/>
            <a:ext cx="6434024" cy="504825"/>
          </a:xfrm>
        </p:spPr>
        <p:txBody>
          <a:bodyPr>
            <a:normAutofit/>
          </a:bodyPr>
          <a:lstStyle/>
          <a:p>
            <a:pPr algn="l"/>
            <a:endParaRPr lang="en-GB" sz="1700">
              <a:solidFill>
                <a:srgbClr val="FFFFFF"/>
              </a:solidFill>
            </a:endParaRPr>
          </a:p>
        </p:txBody>
      </p:sp>
      <p:sp>
        <p:nvSpPr>
          <p:cNvPr id="1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769" y="583345"/>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74854" y="812640"/>
            <a:ext cx="68353"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4114" y="1037066"/>
            <a:ext cx="95785"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24"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2085"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7318" y="5636680"/>
            <a:ext cx="113652"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3881" y="6096759"/>
            <a:ext cx="81469"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5716" y="6238029"/>
            <a:ext cx="7181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Positives and Challenges</a:t>
            </a:r>
          </a:p>
        </p:txBody>
      </p:sp>
      <p:sp>
        <p:nvSpPr>
          <p:cNvPr id="4" name="Text Placeholder 3"/>
          <p:cNvSpPr>
            <a:spLocks noGrp="1"/>
          </p:cNvSpPr>
          <p:nvPr>
            <p:ph type="body" idx="1"/>
          </p:nvPr>
        </p:nvSpPr>
        <p:spPr/>
        <p:txBody>
          <a:bodyPr/>
          <a:lstStyle/>
          <a:p>
            <a:r>
              <a:rPr lang="en-GB" dirty="0">
                <a:solidFill>
                  <a:srgbClr val="00B050"/>
                </a:solidFill>
              </a:rPr>
              <a:t>Positives  </a:t>
            </a:r>
          </a:p>
        </p:txBody>
      </p:sp>
      <p:sp>
        <p:nvSpPr>
          <p:cNvPr id="3" name="Content Placeholder 2"/>
          <p:cNvSpPr>
            <a:spLocks noGrp="1"/>
          </p:cNvSpPr>
          <p:nvPr>
            <p:ph sz="half" idx="2"/>
          </p:nvPr>
        </p:nvSpPr>
        <p:spPr/>
        <p:txBody>
          <a:bodyPr>
            <a:normAutofit/>
          </a:bodyPr>
          <a:lstStyle/>
          <a:p>
            <a:pPr>
              <a:buNone/>
            </a:pPr>
            <a:endParaRPr lang="en-GB" dirty="0"/>
          </a:p>
          <a:p>
            <a:pPr marL="514350" indent="-514350">
              <a:buAutoNum type="arabicPeriod"/>
            </a:pPr>
            <a:r>
              <a:rPr lang="en-GB" dirty="0"/>
              <a:t>Short preparation time</a:t>
            </a:r>
          </a:p>
          <a:p>
            <a:pPr marL="514350" indent="-514350">
              <a:buAutoNum type="arabicPeriod"/>
            </a:pPr>
            <a:r>
              <a:rPr lang="en-GB" dirty="0"/>
              <a:t>Environment</a:t>
            </a:r>
          </a:p>
          <a:p>
            <a:pPr marL="514350" indent="-514350">
              <a:buAutoNum type="arabicPeriod"/>
            </a:pPr>
            <a:r>
              <a:rPr lang="en-GB" dirty="0"/>
              <a:t>Variety each week</a:t>
            </a:r>
          </a:p>
          <a:p>
            <a:pPr marL="514350" indent="-514350">
              <a:buAutoNum type="arabicPeriod"/>
            </a:pPr>
            <a:r>
              <a:rPr lang="en-GB" dirty="0"/>
              <a:t>Developed into debate group</a:t>
            </a:r>
          </a:p>
          <a:p>
            <a:pPr marL="514350" indent="-514350">
              <a:buAutoNum type="arabicPeriod"/>
            </a:pPr>
            <a:r>
              <a:rPr lang="en-GB" dirty="0"/>
              <a:t>Keeps patients informed</a:t>
            </a:r>
          </a:p>
        </p:txBody>
      </p:sp>
      <p:sp>
        <p:nvSpPr>
          <p:cNvPr id="5" name="Text Placeholder 4"/>
          <p:cNvSpPr>
            <a:spLocks noGrp="1"/>
          </p:cNvSpPr>
          <p:nvPr>
            <p:ph type="body" sz="quarter" idx="3"/>
          </p:nvPr>
        </p:nvSpPr>
        <p:spPr/>
        <p:txBody>
          <a:bodyPr/>
          <a:lstStyle/>
          <a:p>
            <a:r>
              <a:rPr lang="en-GB" dirty="0">
                <a:solidFill>
                  <a:srgbClr val="FFC000"/>
                </a:solidFill>
              </a:rPr>
              <a:t>Challenges   </a:t>
            </a:r>
          </a:p>
        </p:txBody>
      </p:sp>
      <p:sp>
        <p:nvSpPr>
          <p:cNvPr id="6" name="Content Placeholder 5"/>
          <p:cNvSpPr>
            <a:spLocks noGrp="1"/>
          </p:cNvSpPr>
          <p:nvPr>
            <p:ph sz="quarter" idx="4"/>
          </p:nvPr>
        </p:nvSpPr>
        <p:spPr/>
        <p:txBody>
          <a:bodyPr/>
          <a:lstStyle/>
          <a:p>
            <a:pPr marL="514350" indent="-514350">
              <a:buNone/>
            </a:pPr>
            <a:endParaRPr lang="en-GB" dirty="0"/>
          </a:p>
          <a:p>
            <a:pPr marL="514350" indent="-514350">
              <a:buAutoNum type="arabicPeriod"/>
            </a:pPr>
            <a:r>
              <a:rPr lang="en-GB" dirty="0"/>
              <a:t>Intensive staff support</a:t>
            </a:r>
          </a:p>
          <a:p>
            <a:pPr marL="514350" indent="-514350">
              <a:buAutoNum type="arabicPeriod"/>
            </a:pPr>
            <a:r>
              <a:rPr lang="en-GB" dirty="0"/>
              <a:t>Environment</a:t>
            </a:r>
          </a:p>
          <a:p>
            <a:pPr marL="514350" indent="-514350">
              <a:buAutoNum type="arabicPeriod"/>
            </a:pPr>
            <a:r>
              <a:rPr lang="en-GB" dirty="0"/>
              <a:t>Not accessible to all (visuals and language levels)</a:t>
            </a:r>
          </a:p>
          <a:p>
            <a:endParaRPr lang="en-GB" dirty="0"/>
          </a:p>
        </p:txBody>
      </p:sp>
      <p:pic>
        <p:nvPicPr>
          <p:cNvPr id="11" name="Picture 10" descr="Two Thumbs Up Images – Browse 33,737 Stock Photos, Vectors, and Video |  Adobe Stock"/>
          <p:cNvPicPr/>
          <p:nvPr/>
        </p:nvPicPr>
        <p:blipFill>
          <a:blip r:embed="rId3" cstate="print"/>
          <a:srcRect/>
          <a:stretch>
            <a:fillRect/>
          </a:stretch>
        </p:blipFill>
        <p:spPr bwMode="auto">
          <a:xfrm>
            <a:off x="1763688" y="1268760"/>
            <a:ext cx="1176704" cy="765737"/>
          </a:xfrm>
          <a:prstGeom prst="rect">
            <a:avLst/>
          </a:prstGeom>
          <a:noFill/>
          <a:ln w="9525">
            <a:noFill/>
            <a:miter lim="800000"/>
            <a:headEnd/>
            <a:tailEnd/>
          </a:ln>
        </p:spPr>
      </p:pic>
      <p:pic>
        <p:nvPicPr>
          <p:cNvPr id="12" name="Picture 11" descr="Thumbs down to arthritis | ExploreHealth With Sentara | Sentara Healthcare"/>
          <p:cNvPicPr/>
          <p:nvPr/>
        </p:nvPicPr>
        <p:blipFill>
          <a:blip r:embed="rId4" cstate="print"/>
          <a:srcRect/>
          <a:stretch>
            <a:fillRect/>
          </a:stretch>
        </p:blipFill>
        <p:spPr bwMode="auto">
          <a:xfrm>
            <a:off x="6228184" y="1484784"/>
            <a:ext cx="1076220" cy="68669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94437" y="501651"/>
            <a:ext cx="3311136" cy="1716255"/>
          </a:xfrm>
        </p:spPr>
        <p:txBody>
          <a:bodyPr vert="horz" lIns="91440" tIns="45720" rIns="91440" bIns="45720" rtlCol="0" anchor="b">
            <a:normAutofit/>
          </a:bodyPr>
          <a:lstStyle/>
          <a:p>
            <a:pPr algn="l">
              <a:lnSpc>
                <a:spcPct val="90000"/>
              </a:lnSpc>
            </a:pPr>
            <a:r>
              <a:rPr lang="en-US" sz="4900"/>
              <a:t>Bring Your Tune Group</a:t>
            </a:r>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34933"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Pop Music Defined from the 1950s to Today"/>
          <p:cNvPicPr>
            <a:picLocks noGrp="1"/>
          </p:cNvPicPr>
          <p:nvPr>
            <p:ph sz="half" idx="2"/>
          </p:nvPr>
        </p:nvPicPr>
        <p:blipFill rotWithShape="1">
          <a:blip r:embed="rId3" cstate="print"/>
          <a:srcRect l="27606" r="25467" b="-1"/>
          <a:stretch/>
        </p:blipFill>
        <p:spPr bwMode="auto">
          <a:xfrm>
            <a:off x="209357" y="299509"/>
            <a:ext cx="3916219" cy="6258983"/>
          </a:xfrm>
          <a:prstGeom prst="rect">
            <a:avLst/>
          </a:prstGeom>
          <a:noFill/>
        </p:spPr>
      </p:pic>
      <p:sp>
        <p:nvSpPr>
          <p:cNvPr id="3" name="Content Placeholder 2"/>
          <p:cNvSpPr>
            <a:spLocks noGrp="1"/>
          </p:cNvSpPr>
          <p:nvPr>
            <p:ph sz="half" idx="1"/>
          </p:nvPr>
        </p:nvSpPr>
        <p:spPr>
          <a:xfrm>
            <a:off x="4794437" y="2645922"/>
            <a:ext cx="3326041" cy="3710427"/>
          </a:xfrm>
        </p:spPr>
        <p:txBody>
          <a:bodyPr vert="horz" lIns="91440" tIns="45720" rIns="91440" bIns="45720" rtlCol="0" anchor="t">
            <a:normAutofit/>
          </a:bodyPr>
          <a:lstStyle/>
          <a:p>
            <a:pPr indent="-228600">
              <a:lnSpc>
                <a:spcPct val="90000"/>
              </a:lnSpc>
            </a:pPr>
            <a:r>
              <a:rPr lang="en-US" sz="2000" dirty="0">
                <a:solidFill>
                  <a:schemeClr val="tx1">
                    <a:alpha val="80000"/>
                  </a:schemeClr>
                </a:solidFill>
              </a:rPr>
              <a:t>Weekly open group</a:t>
            </a:r>
          </a:p>
          <a:p>
            <a:pPr indent="-228600">
              <a:lnSpc>
                <a:spcPct val="90000"/>
              </a:lnSpc>
            </a:pPr>
            <a:r>
              <a:rPr lang="en-US" sz="2000" dirty="0" err="1">
                <a:solidFill>
                  <a:schemeClr val="tx1">
                    <a:alpha val="80000"/>
                  </a:schemeClr>
                </a:solidFill>
              </a:rPr>
              <a:t>Approx</a:t>
            </a:r>
            <a:r>
              <a:rPr lang="en-US" sz="2000" dirty="0">
                <a:solidFill>
                  <a:schemeClr val="tx1">
                    <a:alpha val="80000"/>
                  </a:schemeClr>
                </a:solidFill>
              </a:rPr>
              <a:t> 45 minutes</a:t>
            </a:r>
          </a:p>
          <a:p>
            <a:pPr indent="-228600">
              <a:lnSpc>
                <a:spcPct val="90000"/>
              </a:lnSpc>
            </a:pPr>
            <a:r>
              <a:rPr lang="en-US" sz="2000" dirty="0">
                <a:solidFill>
                  <a:schemeClr val="tx1">
                    <a:alpha val="80000"/>
                  </a:schemeClr>
                </a:solidFill>
              </a:rPr>
              <a:t>Communal area</a:t>
            </a:r>
          </a:p>
          <a:p>
            <a:pPr indent="-228600">
              <a:lnSpc>
                <a:spcPct val="90000"/>
              </a:lnSpc>
            </a:pPr>
            <a:r>
              <a:rPr lang="en-US" sz="2000" dirty="0">
                <a:solidFill>
                  <a:schemeClr val="tx1">
                    <a:alpha val="80000"/>
                  </a:schemeClr>
                </a:solidFill>
              </a:rPr>
              <a:t>Priming sessions for song ideas</a:t>
            </a:r>
          </a:p>
          <a:p>
            <a:pPr indent="-228600">
              <a:lnSpc>
                <a:spcPct val="90000"/>
              </a:lnSpc>
            </a:pPr>
            <a:r>
              <a:rPr lang="en-US" sz="2000" dirty="0">
                <a:solidFill>
                  <a:schemeClr val="tx1">
                    <a:alpha val="80000"/>
                  </a:schemeClr>
                </a:solidFill>
              </a:rPr>
              <a:t>Idea generation and reasoning</a:t>
            </a:r>
          </a:p>
          <a:p>
            <a:pPr indent="-228600">
              <a:lnSpc>
                <a:spcPct val="90000"/>
              </a:lnSpc>
            </a:pPr>
            <a:r>
              <a:rPr lang="en-US" sz="2000" dirty="0">
                <a:solidFill>
                  <a:schemeClr val="tx1">
                    <a:alpha val="80000"/>
                  </a:schemeClr>
                </a:solidFill>
              </a:rPr>
              <a:t>Listening to songs</a:t>
            </a:r>
          </a:p>
          <a:p>
            <a:pPr indent="-228600">
              <a:lnSpc>
                <a:spcPct val="90000"/>
              </a:lnSpc>
            </a:pPr>
            <a:r>
              <a:rPr lang="en-US" sz="2000" dirty="0">
                <a:solidFill>
                  <a:schemeClr val="tx1">
                    <a:alpha val="80000"/>
                  </a:schemeClr>
                </a:solidFill>
              </a:rPr>
              <a:t>Rating and scoring out of 3</a:t>
            </a:r>
          </a:p>
          <a:p>
            <a:pPr indent="-228600">
              <a:lnSpc>
                <a:spcPct val="90000"/>
              </a:lnSpc>
            </a:pPr>
            <a:endParaRPr lang="en-US" sz="1700" dirty="0">
              <a:solidFill>
                <a:schemeClr val="tx1">
                  <a:alpha val="80000"/>
                </a:schemeClr>
              </a:solidFill>
            </a:endParaRPr>
          </a:p>
        </p:txBody>
      </p:sp>
      <p:cxnSp>
        <p:nvCxnSpPr>
          <p:cNvPr id="14"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Positives and Challenges</a:t>
            </a:r>
          </a:p>
        </p:txBody>
      </p:sp>
      <p:sp>
        <p:nvSpPr>
          <p:cNvPr id="4" name="Text Placeholder 3"/>
          <p:cNvSpPr>
            <a:spLocks noGrp="1"/>
          </p:cNvSpPr>
          <p:nvPr>
            <p:ph type="body" idx="1"/>
          </p:nvPr>
        </p:nvSpPr>
        <p:spPr/>
        <p:txBody>
          <a:bodyPr/>
          <a:lstStyle/>
          <a:p>
            <a:r>
              <a:rPr lang="en-GB" dirty="0">
                <a:solidFill>
                  <a:srgbClr val="00B050"/>
                </a:solidFill>
              </a:rPr>
              <a:t>Positives </a:t>
            </a:r>
            <a:endParaRPr lang="en-GB" dirty="0"/>
          </a:p>
        </p:txBody>
      </p:sp>
      <p:sp>
        <p:nvSpPr>
          <p:cNvPr id="3" name="Content Placeholder 2"/>
          <p:cNvSpPr>
            <a:spLocks noGrp="1"/>
          </p:cNvSpPr>
          <p:nvPr>
            <p:ph sz="half" idx="2"/>
          </p:nvPr>
        </p:nvSpPr>
        <p:spPr/>
        <p:txBody>
          <a:bodyPr>
            <a:normAutofit/>
          </a:bodyPr>
          <a:lstStyle/>
          <a:p>
            <a:pPr>
              <a:buNone/>
            </a:pPr>
            <a:endParaRPr lang="en-GB" dirty="0"/>
          </a:p>
          <a:p>
            <a:pPr marL="514350" indent="-514350">
              <a:buAutoNum type="arabicPeriod"/>
            </a:pPr>
            <a:r>
              <a:rPr lang="en-GB" dirty="0"/>
              <a:t>Environment</a:t>
            </a:r>
          </a:p>
          <a:p>
            <a:pPr marL="514350" indent="-514350">
              <a:buAutoNum type="arabicPeriod"/>
            </a:pPr>
            <a:r>
              <a:rPr lang="en-GB" dirty="0"/>
              <a:t>Variety each week</a:t>
            </a:r>
          </a:p>
          <a:p>
            <a:pPr marL="514350" indent="-514350">
              <a:buAutoNum type="arabicPeriod"/>
            </a:pPr>
            <a:r>
              <a:rPr lang="en-GB" dirty="0"/>
              <a:t>Positive social interaction</a:t>
            </a:r>
          </a:p>
          <a:p>
            <a:pPr marL="514350" indent="-514350">
              <a:buAutoNum type="arabicPeriod"/>
            </a:pPr>
            <a:r>
              <a:rPr lang="en-GB" dirty="0"/>
              <a:t>Reduced language demands</a:t>
            </a:r>
          </a:p>
          <a:p>
            <a:pPr marL="514350" indent="-514350">
              <a:buAutoNum type="arabicPeriod"/>
            </a:pPr>
            <a:r>
              <a:rPr lang="en-GB" dirty="0"/>
              <a:t>Patient mix</a:t>
            </a:r>
          </a:p>
          <a:p>
            <a:pPr marL="514350" indent="-514350">
              <a:buNone/>
            </a:pPr>
            <a:endParaRPr lang="en-GB" dirty="0"/>
          </a:p>
        </p:txBody>
      </p:sp>
      <p:sp>
        <p:nvSpPr>
          <p:cNvPr id="5" name="Text Placeholder 4"/>
          <p:cNvSpPr>
            <a:spLocks noGrp="1"/>
          </p:cNvSpPr>
          <p:nvPr>
            <p:ph type="body" sz="quarter" idx="3"/>
          </p:nvPr>
        </p:nvSpPr>
        <p:spPr/>
        <p:txBody>
          <a:bodyPr/>
          <a:lstStyle/>
          <a:p>
            <a:r>
              <a:rPr lang="en-GB" dirty="0">
                <a:solidFill>
                  <a:srgbClr val="FFC000"/>
                </a:solidFill>
              </a:rPr>
              <a:t>Challenges  </a:t>
            </a:r>
            <a:endParaRPr lang="en-GB" dirty="0"/>
          </a:p>
        </p:txBody>
      </p:sp>
      <p:sp>
        <p:nvSpPr>
          <p:cNvPr id="6" name="Content Placeholder 5"/>
          <p:cNvSpPr>
            <a:spLocks noGrp="1"/>
          </p:cNvSpPr>
          <p:nvPr>
            <p:ph sz="quarter" idx="4"/>
          </p:nvPr>
        </p:nvSpPr>
        <p:spPr/>
        <p:txBody>
          <a:bodyPr/>
          <a:lstStyle/>
          <a:p>
            <a:pPr marL="514350" indent="-514350">
              <a:buAutoNum type="arabicPeriod"/>
            </a:pPr>
            <a:endParaRPr lang="en-GB" dirty="0"/>
          </a:p>
          <a:p>
            <a:pPr marL="514350" indent="-514350">
              <a:buAutoNum type="arabicPeriod"/>
            </a:pPr>
            <a:r>
              <a:rPr lang="en-GB" dirty="0"/>
              <a:t>Environment</a:t>
            </a:r>
          </a:p>
          <a:p>
            <a:pPr marL="514350" indent="-514350">
              <a:buAutoNum type="arabicPeriod"/>
            </a:pPr>
            <a:r>
              <a:rPr lang="en-GB" dirty="0"/>
              <a:t>Lengthy priming sessions</a:t>
            </a:r>
          </a:p>
          <a:p>
            <a:pPr marL="514350" indent="-514350">
              <a:buAutoNum type="arabicPeriod"/>
            </a:pPr>
            <a:r>
              <a:rPr lang="en-GB" dirty="0"/>
              <a:t>Competition</a:t>
            </a:r>
          </a:p>
          <a:p>
            <a:pPr marL="514350" indent="-514350">
              <a:buAutoNum type="arabicPeriod"/>
            </a:pPr>
            <a:r>
              <a:rPr lang="en-GB" dirty="0"/>
              <a:t>Patient mix</a:t>
            </a:r>
          </a:p>
          <a:p>
            <a:endParaRPr lang="en-GB" dirty="0"/>
          </a:p>
        </p:txBody>
      </p:sp>
      <p:pic>
        <p:nvPicPr>
          <p:cNvPr id="7" name="Picture 6" descr="Two Thumbs Up Images – Browse 33,737 Stock Photos, Vectors, and Video |  Adobe Stock"/>
          <p:cNvPicPr/>
          <p:nvPr/>
        </p:nvPicPr>
        <p:blipFill>
          <a:blip r:embed="rId3" cstate="print"/>
          <a:srcRect/>
          <a:stretch>
            <a:fillRect/>
          </a:stretch>
        </p:blipFill>
        <p:spPr bwMode="auto">
          <a:xfrm>
            <a:off x="1835696" y="1340768"/>
            <a:ext cx="1176704" cy="765737"/>
          </a:xfrm>
          <a:prstGeom prst="rect">
            <a:avLst/>
          </a:prstGeom>
          <a:noFill/>
          <a:ln w="9525">
            <a:noFill/>
            <a:miter lim="800000"/>
            <a:headEnd/>
            <a:tailEnd/>
          </a:ln>
        </p:spPr>
      </p:pic>
      <p:pic>
        <p:nvPicPr>
          <p:cNvPr id="8" name="Picture 7" descr="Thumbs down to arthritis | ExploreHealth With Sentara | Sentara Healthcare"/>
          <p:cNvPicPr/>
          <p:nvPr/>
        </p:nvPicPr>
        <p:blipFill>
          <a:blip r:embed="rId4" cstate="print"/>
          <a:srcRect/>
          <a:stretch>
            <a:fillRect/>
          </a:stretch>
        </p:blipFill>
        <p:spPr bwMode="auto">
          <a:xfrm>
            <a:off x="6228184" y="1484784"/>
            <a:ext cx="1076220" cy="68669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One That Didn’t Work</a:t>
            </a:r>
          </a:p>
        </p:txBody>
      </p:sp>
      <p:sp>
        <p:nvSpPr>
          <p:cNvPr id="4" name="Text Placeholder 3"/>
          <p:cNvSpPr>
            <a:spLocks noGrp="1"/>
          </p:cNvSpPr>
          <p:nvPr>
            <p:ph type="body" idx="1"/>
          </p:nvPr>
        </p:nvSpPr>
        <p:spPr/>
        <p:txBody>
          <a:bodyPr/>
          <a:lstStyle/>
          <a:p>
            <a:r>
              <a:rPr lang="en-GB" dirty="0"/>
              <a:t>What happened?</a:t>
            </a:r>
          </a:p>
        </p:txBody>
      </p:sp>
      <p:sp>
        <p:nvSpPr>
          <p:cNvPr id="3" name="Content Placeholder 2"/>
          <p:cNvSpPr>
            <a:spLocks noGrp="1"/>
          </p:cNvSpPr>
          <p:nvPr>
            <p:ph sz="half" idx="2"/>
          </p:nvPr>
        </p:nvSpPr>
        <p:spPr/>
        <p:txBody>
          <a:bodyPr>
            <a:normAutofit/>
          </a:bodyPr>
          <a:lstStyle/>
          <a:p>
            <a:r>
              <a:rPr lang="en-GB" dirty="0"/>
              <a:t>Total communication group:</a:t>
            </a:r>
          </a:p>
          <a:p>
            <a:pPr>
              <a:buFontTx/>
              <a:buChar char="-"/>
            </a:pPr>
            <a:r>
              <a:rPr lang="en-GB" dirty="0"/>
              <a:t>2 patients with severe aphasia practicing use of gesture/writing/drawing</a:t>
            </a:r>
          </a:p>
          <a:p>
            <a:pPr>
              <a:buFontTx/>
              <a:buChar char="-"/>
            </a:pPr>
            <a:r>
              <a:rPr lang="en-GB" dirty="0"/>
              <a:t>Although able to produce excellent gesture they both hated it!</a:t>
            </a:r>
          </a:p>
          <a:p>
            <a:pPr>
              <a:buNone/>
            </a:pPr>
            <a:endParaRPr lang="en-GB" dirty="0"/>
          </a:p>
        </p:txBody>
      </p:sp>
      <p:sp>
        <p:nvSpPr>
          <p:cNvPr id="5" name="Text Placeholder 4"/>
          <p:cNvSpPr>
            <a:spLocks noGrp="1"/>
          </p:cNvSpPr>
          <p:nvPr>
            <p:ph type="body" sz="quarter" idx="3"/>
          </p:nvPr>
        </p:nvSpPr>
        <p:spPr/>
        <p:txBody>
          <a:bodyPr/>
          <a:lstStyle/>
          <a:p>
            <a:r>
              <a:rPr lang="en-GB" dirty="0"/>
              <a:t>Why?</a:t>
            </a:r>
          </a:p>
        </p:txBody>
      </p:sp>
      <p:sp>
        <p:nvSpPr>
          <p:cNvPr id="6" name="Content Placeholder 5"/>
          <p:cNvSpPr>
            <a:spLocks noGrp="1"/>
          </p:cNvSpPr>
          <p:nvPr>
            <p:ph sz="quarter" idx="4"/>
          </p:nvPr>
        </p:nvSpPr>
        <p:spPr/>
        <p:txBody>
          <a:bodyPr/>
          <a:lstStyle/>
          <a:p>
            <a:pPr>
              <a:buFontTx/>
              <a:buChar char="-"/>
            </a:pPr>
            <a:r>
              <a:rPr lang="en-GB" dirty="0"/>
              <a:t>Different personalities</a:t>
            </a:r>
          </a:p>
          <a:p>
            <a:pPr>
              <a:buFontTx/>
              <a:buChar char="-"/>
            </a:pPr>
            <a:r>
              <a:rPr lang="en-GB" dirty="0"/>
              <a:t>Environment</a:t>
            </a:r>
          </a:p>
          <a:p>
            <a:pPr>
              <a:buFontTx/>
              <a:buChar char="-"/>
            </a:pPr>
            <a:r>
              <a:rPr lang="en-GB" dirty="0"/>
              <a:t>Resources</a:t>
            </a:r>
          </a:p>
          <a:p>
            <a:pPr>
              <a:buFontTx/>
              <a:buChar char="-"/>
            </a:pPr>
            <a:r>
              <a:rPr lang="en-GB" dirty="0"/>
              <a:t>Expectations</a:t>
            </a:r>
          </a:p>
          <a:p>
            <a:pPr>
              <a:buFontTx/>
              <a:buChar char="-"/>
            </a:pPr>
            <a:endParaRPr lang="en-GB" dirty="0"/>
          </a:p>
          <a:p>
            <a:pPr algn="r"/>
            <a:endParaRPr lang="en-GB" dirty="0"/>
          </a:p>
        </p:txBody>
      </p:sp>
      <p:pic>
        <p:nvPicPr>
          <p:cNvPr id="7" name="Picture 6" descr="Leaders in the future #3: Why you need to know your why... - The New  Leadership"/>
          <p:cNvPicPr/>
          <p:nvPr/>
        </p:nvPicPr>
        <p:blipFill>
          <a:blip r:embed="rId3" cstate="print"/>
          <a:srcRect/>
          <a:stretch>
            <a:fillRect/>
          </a:stretch>
        </p:blipFill>
        <p:spPr bwMode="auto">
          <a:xfrm>
            <a:off x="6300192" y="4149080"/>
            <a:ext cx="1558541" cy="91976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2" y="-1"/>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99B60357-232D-4489-8786-BF4E4F74B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353676"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28928A89-D0B3-42AC-80FB-CA7D44569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43" y="727069"/>
            <a:ext cx="8035257"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6608" y="2774907"/>
            <a:ext cx="3970719" cy="3263582"/>
          </a:xfrm>
        </p:spPr>
        <p:txBody>
          <a:bodyPr anchor="t">
            <a:normAutofit/>
          </a:bodyPr>
          <a:lstStyle/>
          <a:p>
            <a:r>
              <a:rPr lang="en-GB" sz="4200" dirty="0"/>
              <a:t>Final Points About Groups</a:t>
            </a:r>
            <a:br>
              <a:rPr lang="en-GB" sz="4200" dirty="0"/>
            </a:br>
            <a:endParaRPr lang="en-GB" sz="4200" dirty="0"/>
          </a:p>
        </p:txBody>
      </p:sp>
      <p:pic>
        <p:nvPicPr>
          <p:cNvPr id="6" name="Picture 2" descr="Free start-up checklist - Small Business U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20" r="-2" b="-2"/>
          <a:stretch/>
        </p:blipFill>
        <p:spPr bwMode="auto">
          <a:xfrm>
            <a:off x="353682" y="10"/>
            <a:ext cx="8170808" cy="227491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02988" y="2823718"/>
            <a:ext cx="3717312" cy="3168763"/>
          </a:xfrm>
        </p:spPr>
        <p:txBody>
          <a:bodyPr anchor="t">
            <a:normAutofit/>
          </a:bodyPr>
          <a:lstStyle/>
          <a:p>
            <a:pPr>
              <a:buFontTx/>
              <a:buChar char="-"/>
            </a:pPr>
            <a:r>
              <a:rPr lang="en-GB" sz="2000" dirty="0"/>
              <a:t>Functional communication</a:t>
            </a:r>
          </a:p>
          <a:p>
            <a:pPr>
              <a:buFontTx/>
              <a:buChar char="-"/>
            </a:pPr>
            <a:r>
              <a:rPr lang="en-GB" sz="2000" dirty="0"/>
              <a:t>Patient mix</a:t>
            </a:r>
          </a:p>
          <a:p>
            <a:pPr>
              <a:buFontTx/>
              <a:buChar char="-"/>
            </a:pPr>
            <a:r>
              <a:rPr lang="en-GB" sz="2000" dirty="0"/>
              <a:t>Staff support</a:t>
            </a:r>
          </a:p>
          <a:p>
            <a:pPr>
              <a:buFontTx/>
              <a:buChar char="-"/>
            </a:pPr>
            <a:r>
              <a:rPr lang="en-GB" sz="2000" dirty="0"/>
              <a:t>Environment is key</a:t>
            </a:r>
          </a:p>
          <a:p>
            <a:pPr>
              <a:buFontTx/>
              <a:buChar char="-"/>
            </a:pPr>
            <a:r>
              <a:rPr lang="en-GB" sz="2000" dirty="0"/>
              <a:t>Flexible and dynamic</a:t>
            </a:r>
          </a:p>
          <a:p>
            <a:pPr>
              <a:buFontTx/>
              <a:buChar char="-"/>
            </a:pPr>
            <a:r>
              <a:rPr lang="en-GB" sz="2000" dirty="0"/>
              <a:t>Realistic expectations</a:t>
            </a:r>
          </a:p>
          <a:p>
            <a:pPr>
              <a:buFontTx/>
              <a:buChar char="-"/>
            </a:pPr>
            <a:r>
              <a:rPr lang="en-GB" sz="2000" dirty="0"/>
              <a:t>Patient feedback</a:t>
            </a:r>
          </a:p>
        </p:txBody>
      </p:sp>
      <p:cxnSp>
        <p:nvCxnSpPr>
          <p:cNvPr id="19" name="Straight Connector 18">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2910322" y="583345"/>
            <a:ext cx="5370268" cy="4164820"/>
          </a:xfrm>
        </p:spPr>
        <p:txBody>
          <a:bodyPr anchor="t">
            <a:normAutofit/>
          </a:bodyPr>
          <a:lstStyle/>
          <a:p>
            <a:pPr algn="r"/>
            <a:r>
              <a:rPr lang="en-GB" sz="7000">
                <a:solidFill>
                  <a:srgbClr val="FFFFFF"/>
                </a:solidFill>
              </a:rPr>
              <a:t>Occupational Therapy</a:t>
            </a:r>
          </a:p>
        </p:txBody>
      </p:sp>
      <p:sp>
        <p:nvSpPr>
          <p:cNvPr id="3" name="Subtitle 2"/>
          <p:cNvSpPr>
            <a:spLocks noGrp="1"/>
          </p:cNvSpPr>
          <p:nvPr>
            <p:ph type="subTitle" idx="1"/>
          </p:nvPr>
        </p:nvSpPr>
        <p:spPr>
          <a:xfrm>
            <a:off x="906171" y="3645024"/>
            <a:ext cx="6434024" cy="2831975"/>
          </a:xfrm>
        </p:spPr>
        <p:txBody>
          <a:bodyPr>
            <a:normAutofit/>
          </a:bodyPr>
          <a:lstStyle/>
          <a:p>
            <a:pPr algn="l">
              <a:lnSpc>
                <a:spcPct val="90000"/>
              </a:lnSpc>
            </a:pPr>
            <a:r>
              <a:rPr lang="en-GB" sz="2400" dirty="0">
                <a:solidFill>
                  <a:srgbClr val="FFFFFF"/>
                </a:solidFill>
              </a:rPr>
              <a:t>Alice </a:t>
            </a:r>
            <a:r>
              <a:rPr lang="en-GB" sz="2400" dirty="0" err="1">
                <a:solidFill>
                  <a:srgbClr val="FFFFFF"/>
                </a:solidFill>
              </a:rPr>
              <a:t>Landrock</a:t>
            </a:r>
            <a:r>
              <a:rPr lang="en-GB" sz="2400" dirty="0">
                <a:solidFill>
                  <a:srgbClr val="FFFFFF"/>
                </a:solidFill>
              </a:rPr>
              <a:t> (Team Lead)</a:t>
            </a:r>
          </a:p>
          <a:p>
            <a:pPr algn="l">
              <a:lnSpc>
                <a:spcPct val="90000"/>
              </a:lnSpc>
            </a:pPr>
            <a:r>
              <a:rPr lang="en-GB" sz="2400" dirty="0">
                <a:solidFill>
                  <a:srgbClr val="FFFFFF"/>
                </a:solidFill>
                <a:hlinkClick r:id="rId3"/>
              </a:rPr>
              <a:t>Alice.Landrock@nhslothian.scot.nhs.uk</a:t>
            </a:r>
            <a:r>
              <a:rPr lang="en-GB" sz="2400" dirty="0">
                <a:solidFill>
                  <a:srgbClr val="FFFFFF"/>
                </a:solidFill>
              </a:rPr>
              <a:t> </a:t>
            </a:r>
          </a:p>
          <a:p>
            <a:pPr algn="l">
              <a:lnSpc>
                <a:spcPct val="90000"/>
              </a:lnSpc>
            </a:pPr>
            <a:endParaRPr lang="en-GB" sz="2400" dirty="0">
              <a:solidFill>
                <a:srgbClr val="FFFFFF"/>
              </a:solidFill>
            </a:endParaRPr>
          </a:p>
          <a:p>
            <a:pPr algn="l">
              <a:lnSpc>
                <a:spcPct val="90000"/>
              </a:lnSpc>
            </a:pPr>
            <a:r>
              <a:rPr lang="en-GB" sz="2400" dirty="0">
                <a:solidFill>
                  <a:srgbClr val="FFFFFF"/>
                </a:solidFill>
              </a:rPr>
              <a:t>Maureen </a:t>
            </a:r>
            <a:r>
              <a:rPr lang="en-GB" sz="2400" dirty="0" err="1">
                <a:solidFill>
                  <a:srgbClr val="FFFFFF"/>
                </a:solidFill>
              </a:rPr>
              <a:t>Andress</a:t>
            </a:r>
            <a:r>
              <a:rPr lang="en-GB" sz="2400" dirty="0">
                <a:solidFill>
                  <a:srgbClr val="FFFFFF"/>
                </a:solidFill>
              </a:rPr>
              <a:t> (assistant)</a:t>
            </a:r>
          </a:p>
          <a:p>
            <a:pPr algn="l">
              <a:lnSpc>
                <a:spcPct val="90000"/>
              </a:lnSpc>
            </a:pPr>
            <a:r>
              <a:rPr lang="en-GB" sz="2400" dirty="0">
                <a:solidFill>
                  <a:srgbClr val="FFFFFF"/>
                </a:solidFill>
              </a:rPr>
              <a:t>Helen O’Leary (Rotational OT)</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769" y="583345"/>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74854" y="812640"/>
            <a:ext cx="68353"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4114" y="1037066"/>
            <a:ext cx="95785"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2085"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7318" y="5636680"/>
            <a:ext cx="113652"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3881" y="6096759"/>
            <a:ext cx="81469"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5716" y="6238029"/>
            <a:ext cx="7181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34933"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891051" y="381935"/>
            <a:ext cx="3006438" cy="5974414"/>
          </a:xfrm>
        </p:spPr>
        <p:txBody>
          <a:bodyPr anchor="ctr">
            <a:normAutofit/>
          </a:bodyPr>
          <a:lstStyle/>
          <a:p>
            <a:r>
              <a:rPr lang="en-GB" sz="7000" dirty="0">
                <a:solidFill>
                  <a:srgbClr val="FFFFFF"/>
                </a:solidFill>
              </a:rPr>
              <a:t>Groups in OT	</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0420" y="554152"/>
            <a:ext cx="430632"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p:cNvSpPr>
            <a:spLocks noGrp="1"/>
          </p:cNvSpPr>
          <p:nvPr>
            <p:ph idx="1"/>
          </p:nvPr>
        </p:nvSpPr>
        <p:spPr>
          <a:xfrm>
            <a:off x="4722924" y="518400"/>
            <a:ext cx="3578706" cy="5837949"/>
          </a:xfrm>
        </p:spPr>
        <p:txBody>
          <a:bodyPr vert="horz" lIns="91440" tIns="45720" rIns="91440" bIns="45720" rtlCol="0" anchor="ctr">
            <a:normAutofit/>
          </a:bodyPr>
          <a:lstStyle/>
          <a:p>
            <a:r>
              <a:rPr lang="en-GB" sz="2000" dirty="0">
                <a:solidFill>
                  <a:schemeClr val="tx1">
                    <a:alpha val="80000"/>
                  </a:schemeClr>
                </a:solidFill>
              </a:rPr>
              <a:t>Nothing new – facilitating groups is a core component of delivering an OT service, especially within a mental health setting.  </a:t>
            </a:r>
          </a:p>
          <a:p>
            <a:endParaRPr lang="en-GB" sz="2000" dirty="0">
              <a:solidFill>
                <a:schemeClr val="tx1">
                  <a:alpha val="80000"/>
                </a:schemeClr>
              </a:solidFill>
            </a:endParaRPr>
          </a:p>
          <a:p>
            <a:r>
              <a:rPr lang="en-GB" sz="2000" dirty="0">
                <a:solidFill>
                  <a:schemeClr val="tx1">
                    <a:alpha val="80000"/>
                  </a:schemeClr>
                </a:solidFill>
              </a:rPr>
              <a:t>At the RFU we strive to offer a biopsychosocial model of care that focuses on improving mental health, cognitive recovery and physical rehabilitation. Group work contributes to this rehabilitation approach.    </a:t>
            </a:r>
            <a:endParaRPr lang="en-GB" sz="2000" dirty="0">
              <a:solidFill>
                <a:schemeClr val="tx1">
                  <a:alpha val="80000"/>
                </a:schemeClr>
              </a:solidFill>
              <a:cs typeface="Calibri"/>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5634B-16B8-8759-3155-19CB6B482842}"/>
              </a:ext>
            </a:extLst>
          </p:cNvPr>
          <p:cNvSpPr>
            <a:spLocks noGrp="1"/>
          </p:cNvSpPr>
          <p:nvPr>
            <p:ph type="title"/>
          </p:nvPr>
        </p:nvSpPr>
        <p:spPr>
          <a:xfrm>
            <a:off x="1028699" y="294538"/>
            <a:ext cx="7421963" cy="1033669"/>
          </a:xfrm>
        </p:spPr>
        <p:txBody>
          <a:bodyPr>
            <a:normAutofit/>
          </a:bodyPr>
          <a:lstStyle/>
          <a:p>
            <a:r>
              <a:rPr lang="en-US" sz="3500">
                <a:solidFill>
                  <a:srgbClr val="FFFFFF"/>
                </a:solidFill>
                <a:cs typeface="Calibri"/>
              </a:rPr>
              <a:t>Influences</a:t>
            </a:r>
            <a:endParaRPr lang="en-US" sz="3500">
              <a:solidFill>
                <a:srgbClr val="FFFFFF"/>
              </a:solidFill>
            </a:endParaRPr>
          </a:p>
        </p:txBody>
      </p:sp>
      <p:pic>
        <p:nvPicPr>
          <p:cNvPr id="11272" name="Picture 8" descr="https://www.3csoftware.com/wp-content/uploads/2018/08/Mobility.jpg"/>
          <p:cNvPicPr>
            <a:picLocks noChangeAspect="1" noChangeArrowheads="1"/>
          </p:cNvPicPr>
          <p:nvPr/>
        </p:nvPicPr>
        <p:blipFill>
          <a:blip r:embed="rId3" cstate="print">
            <a:lum bright="40000" contrast="-40000"/>
          </a:blip>
          <a:srcRect/>
          <a:stretch>
            <a:fillRect/>
          </a:stretch>
        </p:blipFill>
        <p:spPr bwMode="auto">
          <a:xfrm>
            <a:off x="-4313556" y="-243408"/>
            <a:ext cx="13747413" cy="7101408"/>
          </a:xfrm>
          <a:prstGeom prst="rect">
            <a:avLst/>
          </a:prstGeom>
          <a:noFill/>
        </p:spPr>
      </p:pic>
      <p:sp>
        <p:nvSpPr>
          <p:cNvPr id="3" name="Content Placeholder 2">
            <a:extLst>
              <a:ext uri="{FF2B5EF4-FFF2-40B4-BE49-F238E27FC236}">
                <a16:creationId xmlns:a16="http://schemas.microsoft.com/office/drawing/2014/main" id="{820BBC7C-1E5E-6FF5-5146-9B4B4FF360C0}"/>
              </a:ext>
            </a:extLst>
          </p:cNvPr>
          <p:cNvSpPr>
            <a:spLocks noGrp="1"/>
          </p:cNvSpPr>
          <p:nvPr>
            <p:ph idx="1"/>
          </p:nvPr>
        </p:nvSpPr>
        <p:spPr>
          <a:xfrm>
            <a:off x="1043608" y="1556792"/>
            <a:ext cx="7293023" cy="3724682"/>
          </a:xfrm>
        </p:spPr>
        <p:txBody>
          <a:bodyPr vert="horz" lIns="91440" tIns="45720" rIns="91440" bIns="45720" rtlCol="0" anchor="ctr">
            <a:noAutofit/>
          </a:bodyPr>
          <a:lstStyle/>
          <a:p>
            <a:pPr algn="ctr">
              <a:buNone/>
            </a:pPr>
            <a:r>
              <a:rPr lang="en-US" sz="2400" dirty="0">
                <a:cs typeface="Calibri"/>
              </a:rPr>
              <a:t>	</a:t>
            </a:r>
            <a:r>
              <a:rPr lang="en-US" sz="4000" b="1" dirty="0">
                <a:cs typeface="Calibri"/>
              </a:rPr>
              <a:t>Influences</a:t>
            </a:r>
          </a:p>
          <a:p>
            <a:pPr>
              <a:buNone/>
            </a:pPr>
            <a:endParaRPr lang="en-US" sz="2400" b="1" dirty="0">
              <a:solidFill>
                <a:schemeClr val="tx1">
                  <a:lumMod val="95000"/>
                  <a:lumOff val="5000"/>
                </a:schemeClr>
              </a:solidFill>
              <a:cs typeface="Calibri"/>
            </a:endParaRPr>
          </a:p>
          <a:p>
            <a:pPr>
              <a:buNone/>
            </a:pPr>
            <a:r>
              <a:rPr lang="en-US" sz="2400" b="1" dirty="0">
                <a:solidFill>
                  <a:schemeClr val="tx1">
                    <a:lumMod val="95000"/>
                    <a:lumOff val="5000"/>
                  </a:schemeClr>
                </a:solidFill>
                <a:cs typeface="Calibri"/>
              </a:rPr>
              <a:t>	The practice of OT is dynamic.  Influenced by social policy, research, personal experiences, our client group and feedback.  </a:t>
            </a:r>
          </a:p>
          <a:p>
            <a:pPr>
              <a:buNone/>
            </a:pPr>
            <a:endParaRPr lang="en-US" sz="2400" b="1" dirty="0">
              <a:solidFill>
                <a:schemeClr val="tx1">
                  <a:lumMod val="95000"/>
                  <a:lumOff val="5000"/>
                </a:schemeClr>
              </a:solidFill>
              <a:cs typeface="Calibri"/>
            </a:endParaRPr>
          </a:p>
          <a:p>
            <a:pPr>
              <a:buNone/>
            </a:pPr>
            <a:r>
              <a:rPr lang="en-US" sz="2400" b="1" dirty="0">
                <a:solidFill>
                  <a:schemeClr val="tx1">
                    <a:lumMod val="95000"/>
                    <a:lumOff val="5000"/>
                  </a:schemeClr>
                </a:solidFill>
                <a:cs typeface="Calibri"/>
              </a:rPr>
              <a:t>	Every OT service will look slightly different</a:t>
            </a:r>
          </a:p>
        </p:txBody>
      </p:sp>
      <p:sp>
        <p:nvSpPr>
          <p:cNvPr id="11266" name="AutoShape 2" descr="Dynamic class definition in Pyth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1268" name="AutoShape 4" descr="Dynamic class definition in Pyth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960108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RFU  OT Groups (the ones I can remember)	</a:t>
            </a:r>
            <a:endParaRPr lang="en-GB" dirty="0"/>
          </a:p>
        </p:txBody>
      </p:sp>
      <p:graphicFrame>
        <p:nvGraphicFramePr>
          <p:cNvPr id="20" name="Content Placeholder 2">
            <a:extLst>
              <a:ext uri="{FF2B5EF4-FFF2-40B4-BE49-F238E27FC236}">
                <a16:creationId xmlns:a16="http://schemas.microsoft.com/office/drawing/2014/main" id="{8B35D461-88FD-A903-C3B7-69C6A87EDCB0}"/>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2AC420E-F79A-4FB7-8013-94B1E8B63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4617" cy="3233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4986" y="655591"/>
            <a:ext cx="3697014" cy="2315616"/>
          </a:xfrm>
        </p:spPr>
        <p:txBody>
          <a:bodyPr>
            <a:normAutofit/>
          </a:bodyPr>
          <a:lstStyle/>
          <a:p>
            <a:pPr>
              <a:lnSpc>
                <a:spcPct val="90000"/>
              </a:lnSpc>
            </a:pPr>
            <a:br>
              <a:rPr lang="en-GB" sz="3700"/>
            </a:br>
            <a:r>
              <a:rPr lang="en-GB" sz="3700"/>
              <a:t>Groups that stuck out	</a:t>
            </a:r>
            <a:br>
              <a:rPr lang="en-GB" sz="3700"/>
            </a:br>
            <a:endParaRPr lang="en-GB" sz="3700"/>
          </a:p>
        </p:txBody>
      </p:sp>
      <p:sp>
        <p:nvSpPr>
          <p:cNvPr id="1035" name="Rectangle 1034">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9"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7" name="Group 1036">
            <a:extLst>
              <a:ext uri="{FF2B5EF4-FFF2-40B4-BE49-F238E27FC236}">
                <a16:creationId xmlns:a16="http://schemas.microsoft.com/office/drawing/2014/main" id="{8E8872B6-836E-4281-A971-D133C61875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3" y="73152"/>
            <a:ext cx="884223" cy="232963"/>
            <a:chOff x="7763256" y="73152"/>
            <a:chExt cx="1178966" cy="232963"/>
          </a:xfrm>
        </p:grpSpPr>
        <p:sp>
          <p:nvSpPr>
            <p:cNvPr id="1038" name="Rectangle 64">
              <a:extLst>
                <a:ext uri="{FF2B5EF4-FFF2-40B4-BE49-F238E27FC236}">
                  <a16:creationId xmlns:a16="http://schemas.microsoft.com/office/drawing/2014/main" id="{0B655FA0-F08E-419A-83F5-23E3ADA5A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66">
              <a:extLst>
                <a:ext uri="{FF2B5EF4-FFF2-40B4-BE49-F238E27FC236}">
                  <a16:creationId xmlns:a16="http://schemas.microsoft.com/office/drawing/2014/main" id="{AD8E9261-7E3D-4B22-9B39-8CC1D4F43F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64">
              <a:extLst>
                <a:ext uri="{FF2B5EF4-FFF2-40B4-BE49-F238E27FC236}">
                  <a16:creationId xmlns:a16="http://schemas.microsoft.com/office/drawing/2014/main" id="{632485D7-A2AD-470C-BD26-EABCF63F9C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66">
              <a:extLst>
                <a:ext uri="{FF2B5EF4-FFF2-40B4-BE49-F238E27FC236}">
                  <a16:creationId xmlns:a16="http://schemas.microsoft.com/office/drawing/2014/main" id="{22BD4173-4E70-447E-9DFE-F4E5CB830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64">
              <a:extLst>
                <a:ext uri="{FF2B5EF4-FFF2-40B4-BE49-F238E27FC236}">
                  <a16:creationId xmlns:a16="http://schemas.microsoft.com/office/drawing/2014/main" id="{037F912F-356C-4A91-B15E-7A1D626E6D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66">
              <a:extLst>
                <a:ext uri="{FF2B5EF4-FFF2-40B4-BE49-F238E27FC236}">
                  <a16:creationId xmlns:a16="http://schemas.microsoft.com/office/drawing/2014/main" id="{49B3E584-4770-448C-AEA7-2CEE9F85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64">
              <a:extLst>
                <a:ext uri="{FF2B5EF4-FFF2-40B4-BE49-F238E27FC236}">
                  <a16:creationId xmlns:a16="http://schemas.microsoft.com/office/drawing/2014/main" id="{BB0DAED8-C4B6-4A57-9196-B11759865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66">
              <a:extLst>
                <a:ext uri="{FF2B5EF4-FFF2-40B4-BE49-F238E27FC236}">
                  <a16:creationId xmlns:a16="http://schemas.microsoft.com/office/drawing/2014/main" id="{72B27AFA-86A5-4FB9-9FE1-33E250396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64">
              <a:extLst>
                <a:ext uri="{FF2B5EF4-FFF2-40B4-BE49-F238E27FC236}">
                  <a16:creationId xmlns:a16="http://schemas.microsoft.com/office/drawing/2014/main" id="{655899FB-5538-4E4C-B95A-D3BA49BBD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66">
              <a:extLst>
                <a:ext uri="{FF2B5EF4-FFF2-40B4-BE49-F238E27FC236}">
                  <a16:creationId xmlns:a16="http://schemas.microsoft.com/office/drawing/2014/main" id="{885694C0-F226-4392-885A-1056B163F3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Rectangle 64">
              <a:extLst>
                <a:ext uri="{FF2B5EF4-FFF2-40B4-BE49-F238E27FC236}">
                  <a16:creationId xmlns:a16="http://schemas.microsoft.com/office/drawing/2014/main" id="{483E3282-BB58-46D8-BB45-F7F2DBCCF1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66">
              <a:extLst>
                <a:ext uri="{FF2B5EF4-FFF2-40B4-BE49-F238E27FC236}">
                  <a16:creationId xmlns:a16="http://schemas.microsoft.com/office/drawing/2014/main" id="{402E8DFE-1141-4DAF-AB0C-A74CC0EFD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ectangle 64">
              <a:extLst>
                <a:ext uri="{FF2B5EF4-FFF2-40B4-BE49-F238E27FC236}">
                  <a16:creationId xmlns:a16="http://schemas.microsoft.com/office/drawing/2014/main" id="{B261BAA8-8B84-4751-80F6-9153C68F2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Rectangle 66">
              <a:extLst>
                <a:ext uri="{FF2B5EF4-FFF2-40B4-BE49-F238E27FC236}">
                  <a16:creationId xmlns:a16="http://schemas.microsoft.com/office/drawing/2014/main" id="{10FB8389-B4B0-4276-A6EB-5535937738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Rectangle 64">
              <a:extLst>
                <a:ext uri="{FF2B5EF4-FFF2-40B4-BE49-F238E27FC236}">
                  <a16:creationId xmlns:a16="http://schemas.microsoft.com/office/drawing/2014/main" id="{7E496AA7-168D-4B53-A954-31C3A61C22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Rectangle 66">
              <a:extLst>
                <a:ext uri="{FF2B5EF4-FFF2-40B4-BE49-F238E27FC236}">
                  <a16:creationId xmlns:a16="http://schemas.microsoft.com/office/drawing/2014/main" id="{E0223324-6476-4A1F-B26F-77CB4E5AA0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64">
              <a:extLst>
                <a:ext uri="{FF2B5EF4-FFF2-40B4-BE49-F238E27FC236}">
                  <a16:creationId xmlns:a16="http://schemas.microsoft.com/office/drawing/2014/main" id="{81E2E8B6-2216-47C5-A3C2-1DBAD819E3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Rectangle 66">
              <a:extLst>
                <a:ext uri="{FF2B5EF4-FFF2-40B4-BE49-F238E27FC236}">
                  <a16:creationId xmlns:a16="http://schemas.microsoft.com/office/drawing/2014/main" id="{9A0ABF1C-7928-4DD3-B9A6-6B599599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Rectangle 64">
              <a:extLst>
                <a:ext uri="{FF2B5EF4-FFF2-40B4-BE49-F238E27FC236}">
                  <a16:creationId xmlns:a16="http://schemas.microsoft.com/office/drawing/2014/main" id="{8D1F42DA-9F6E-477D-B3BB-92EC089DBC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Rectangle 66">
              <a:extLst>
                <a:ext uri="{FF2B5EF4-FFF2-40B4-BE49-F238E27FC236}">
                  <a16:creationId xmlns:a16="http://schemas.microsoft.com/office/drawing/2014/main" id="{9457FA40-677B-4BAA-BF89-253A485DD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9" name="Rectangle 1058">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p:cNvPicPr>
            <a:picLocks noChangeAspect="1" noChangeArrowheads="1"/>
          </p:cNvPicPr>
          <p:nvPr/>
        </p:nvPicPr>
        <p:blipFill>
          <a:blip r:embed="rId3" cstate="print"/>
          <a:srcRect t="42818"/>
          <a:stretch>
            <a:fillRect/>
          </a:stretch>
        </p:blipFill>
        <p:spPr bwMode="auto">
          <a:xfrm>
            <a:off x="664360" y="4385183"/>
            <a:ext cx="4118264" cy="1326596"/>
          </a:xfrm>
          <a:prstGeom prst="rect">
            <a:avLst/>
          </a:prstGeom>
          <a:noFill/>
        </p:spPr>
      </p:pic>
      <p:sp>
        <p:nvSpPr>
          <p:cNvPr id="3" name="Content Placeholder 2"/>
          <p:cNvSpPr>
            <a:spLocks noGrp="1"/>
          </p:cNvSpPr>
          <p:nvPr>
            <p:ph idx="1"/>
          </p:nvPr>
        </p:nvSpPr>
        <p:spPr>
          <a:xfrm>
            <a:off x="5376825" y="521207"/>
            <a:ext cx="3372320" cy="5957789"/>
          </a:xfrm>
        </p:spPr>
        <p:txBody>
          <a:bodyPr vert="horz" lIns="91440" tIns="45720" rIns="91440" bIns="45720" rtlCol="0" anchor="ctr">
            <a:normAutofit/>
          </a:bodyPr>
          <a:lstStyle/>
          <a:p>
            <a:r>
              <a:rPr lang="en-GB" sz="1900" dirty="0"/>
              <a:t>RFU Points of view – Service user and staff forum</a:t>
            </a:r>
          </a:p>
          <a:p>
            <a:r>
              <a:rPr lang="en-GB" sz="1900" dirty="0"/>
              <a:t>Works skills – vocational skills </a:t>
            </a:r>
            <a:endParaRPr lang="en-GB" sz="1900" dirty="0">
              <a:cs typeface="Calibri"/>
            </a:endParaRPr>
          </a:p>
          <a:p>
            <a:r>
              <a:rPr lang="en-GB" sz="1900" dirty="0"/>
              <a:t>Curry club – team work and basic kitchen skills</a:t>
            </a:r>
          </a:p>
          <a:p>
            <a:r>
              <a:rPr lang="en-GB" sz="1900" dirty="0"/>
              <a:t>Swimming – participating in community activity </a:t>
            </a:r>
            <a:endParaRPr lang="en-GB" sz="1900" dirty="0">
              <a:cs typeface="Calibri"/>
            </a:endParaRPr>
          </a:p>
          <a:p>
            <a:r>
              <a:rPr lang="en-GB" sz="1900" dirty="0"/>
              <a:t>Producing  music video (collaboration with Art Link)</a:t>
            </a:r>
          </a:p>
          <a:p>
            <a:r>
              <a:rPr lang="en-GB" sz="1900" dirty="0"/>
              <a:t>Breakfast group – normalisation, essential cooking skills,</a:t>
            </a:r>
            <a:endParaRPr lang="en-GB" sz="1900" dirty="0">
              <a:cs typeface="Calibri"/>
            </a:endParaRPr>
          </a:p>
          <a:p>
            <a:r>
              <a:rPr lang="en-GB" sz="1900" dirty="0">
                <a:cs typeface="Calibri"/>
              </a:rPr>
              <a:t>Smoothie group – sensory, communication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fontScale="90000"/>
          </a:bodyPr>
          <a:lstStyle/>
          <a:p>
            <a:r>
              <a:rPr lang="en-GB" dirty="0"/>
              <a:t>Surely a bad idea </a:t>
            </a:r>
            <a:br>
              <a:rPr lang="en-GB" dirty="0"/>
            </a:br>
            <a:r>
              <a:rPr lang="en-GB" sz="2700" dirty="0"/>
              <a:t>Cognitive and communication deficits after TBI</a:t>
            </a:r>
            <a:br>
              <a:rPr lang="en-GB" dirty="0"/>
            </a:br>
            <a:endParaRPr lang="en-GB" dirty="0"/>
          </a:p>
        </p:txBody>
      </p:sp>
      <p:sp>
        <p:nvSpPr>
          <p:cNvPr id="3" name="Content Placeholder 2"/>
          <p:cNvSpPr>
            <a:spLocks noGrp="1"/>
          </p:cNvSpPr>
          <p:nvPr>
            <p:ph sz="half" idx="1"/>
          </p:nvPr>
        </p:nvSpPr>
        <p:spPr>
          <a:xfrm>
            <a:off x="467544" y="1988840"/>
            <a:ext cx="4038600" cy="4525963"/>
          </a:xfrm>
        </p:spPr>
        <p:txBody>
          <a:bodyPr>
            <a:normAutofit/>
          </a:bodyPr>
          <a:lstStyle/>
          <a:p>
            <a:r>
              <a:rPr lang="en-GB" dirty="0" err="1"/>
              <a:t>Disinhibition</a:t>
            </a:r>
            <a:r>
              <a:rPr lang="en-GB" dirty="0"/>
              <a:t> </a:t>
            </a:r>
          </a:p>
          <a:p>
            <a:r>
              <a:rPr lang="en-GB" dirty="0"/>
              <a:t>Repetitive or disorganised thinking </a:t>
            </a:r>
          </a:p>
          <a:p>
            <a:r>
              <a:rPr lang="en-GB" dirty="0"/>
              <a:t>Insensitivity to others </a:t>
            </a:r>
          </a:p>
          <a:p>
            <a:r>
              <a:rPr lang="en-GB" dirty="0"/>
              <a:t>Difficulty following conversations with multiple participants </a:t>
            </a:r>
          </a:p>
        </p:txBody>
      </p:sp>
      <p:pic>
        <p:nvPicPr>
          <p:cNvPr id="5" name="Content Placeholder 4"/>
          <p:cNvPicPr>
            <a:picLocks noGrp="1"/>
          </p:cNvPicPr>
          <p:nvPr>
            <p:ph sz="half" idx="2"/>
          </p:nvPr>
        </p:nvPicPr>
        <p:blipFill>
          <a:blip r:embed="rId2" cstate="print"/>
          <a:srcRect l="17147" t="22604" r="37540" b="26199"/>
          <a:stretch>
            <a:fillRect/>
          </a:stretch>
        </p:blipFill>
        <p:spPr bwMode="auto">
          <a:xfrm>
            <a:off x="4572000" y="1988840"/>
            <a:ext cx="4038600" cy="2566700"/>
          </a:xfrm>
          <a:prstGeom prst="rect">
            <a:avLst/>
          </a:prstGeom>
          <a:noFill/>
          <a:ln w="9525">
            <a:noFill/>
            <a:miter lim="800000"/>
            <a:headEnd/>
            <a:tailEnd/>
          </a:ln>
        </p:spPr>
      </p:pic>
      <p:sp>
        <p:nvSpPr>
          <p:cNvPr id="6" name="TextBox 5"/>
          <p:cNvSpPr txBox="1"/>
          <p:nvPr/>
        </p:nvSpPr>
        <p:spPr>
          <a:xfrm>
            <a:off x="539552" y="5445224"/>
            <a:ext cx="8136904" cy="1200329"/>
          </a:xfrm>
          <a:prstGeom prst="rect">
            <a:avLst/>
          </a:prstGeom>
          <a:noFill/>
        </p:spPr>
        <p:txBody>
          <a:bodyPr wrap="square" rtlCol="0">
            <a:spAutoFit/>
          </a:bodyPr>
          <a:lstStyle/>
          <a:p>
            <a:r>
              <a:rPr lang="en-GB" dirty="0"/>
              <a:t>.....fitful, irreverent, indulging at times in the grossest profanity......manifesting but little deference for his fellows, impatient of restraint or advice when it conflicts with his desires, at times </a:t>
            </a:r>
            <a:r>
              <a:rPr lang="en-GB" dirty="0" err="1"/>
              <a:t>pertinaciously</a:t>
            </a:r>
            <a:r>
              <a:rPr lang="en-GB" dirty="0"/>
              <a:t> obstinate, yet capricious and vacillating...</a:t>
            </a:r>
          </a:p>
          <a:p>
            <a:r>
              <a:rPr lang="en-GB" dirty="0"/>
              <a:t>Harlow, 1868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3" name="Group 22">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3998" cy="4267200"/>
            <a:chOff x="7467600" y="0"/>
            <a:chExt cx="4724400" cy="6858000"/>
          </a:xfrm>
        </p:grpSpPr>
        <p:sp>
          <p:nvSpPr>
            <p:cNvPr id="24" name="Rectangle 23">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7" name="Freeform: Shape 26">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9" name="Rectangle 28">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7201"/>
            <a:ext cx="84582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857250" y="990599"/>
            <a:ext cx="7429500" cy="685800"/>
          </a:xfrm>
        </p:spPr>
        <p:txBody>
          <a:bodyPr anchor="t">
            <a:normAutofit/>
          </a:bodyPr>
          <a:lstStyle/>
          <a:p>
            <a:r>
              <a:rPr lang="en-GB" sz="3500"/>
              <a:t>Something special	</a:t>
            </a:r>
          </a:p>
        </p:txBody>
      </p:sp>
      <p:graphicFrame>
        <p:nvGraphicFramePr>
          <p:cNvPr id="5" name="Content Placeholder 2">
            <a:extLst>
              <a:ext uri="{FF2B5EF4-FFF2-40B4-BE49-F238E27FC236}">
                <a16:creationId xmlns:a16="http://schemas.microsoft.com/office/drawing/2014/main" id="{01D0F129-BCD4-F971-93BE-40DFB141956A}"/>
              </a:ext>
            </a:extLst>
          </p:cNvPr>
          <p:cNvGraphicFramePr>
            <a:graphicFrameLocks noGrp="1"/>
          </p:cNvGraphicFramePr>
          <p:nvPr>
            <p:ph idx="1"/>
            <p:extLst>
              <p:ext uri="{D42A27DB-BD31-4B8C-83A1-F6EECF244321}">
                <p14:modId xmlns:p14="http://schemas.microsoft.com/office/powerpoint/2010/main" val="3749359182"/>
              </p:ext>
            </p:extLst>
          </p:nvPr>
        </p:nvGraphicFramePr>
        <p:xfrm>
          <a:off x="514350" y="2137228"/>
          <a:ext cx="81153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B0B64-4B0B-495D-A01A-06E606A9E0AE}"/>
              </a:ext>
            </a:extLst>
          </p:cNvPr>
          <p:cNvSpPr>
            <a:spLocks noGrp="1"/>
          </p:cNvSpPr>
          <p:nvPr>
            <p:ph type="title"/>
          </p:nvPr>
        </p:nvSpPr>
        <p:spPr/>
        <p:txBody>
          <a:bodyPr/>
          <a:lstStyle/>
          <a:p>
            <a:r>
              <a:rPr lang="en-GB" dirty="0"/>
              <a:t>Tuckman’s Model of Group Work</a:t>
            </a:r>
          </a:p>
        </p:txBody>
      </p:sp>
      <p:pic>
        <p:nvPicPr>
          <p:cNvPr id="2050" name="Picture 2" descr="See the source image">
            <a:extLst>
              <a:ext uri="{FF2B5EF4-FFF2-40B4-BE49-F238E27FC236}">
                <a16:creationId xmlns:a16="http://schemas.microsoft.com/office/drawing/2014/main" id="{3C171196-0EB3-4364-91FA-41912BE1C9B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3649" y="1693550"/>
            <a:ext cx="6473022" cy="4432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531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D4DCB6-D494-3F6B-27CD-F1B13DFF885F}"/>
              </a:ext>
            </a:extLst>
          </p:cNvPr>
          <p:cNvSpPr>
            <a:spLocks noGrp="1"/>
          </p:cNvSpPr>
          <p:nvPr>
            <p:ph type="title"/>
          </p:nvPr>
        </p:nvSpPr>
        <p:spPr>
          <a:xfrm>
            <a:off x="852297" y="502020"/>
            <a:ext cx="3992787" cy="1642970"/>
          </a:xfrm>
        </p:spPr>
        <p:txBody>
          <a:bodyPr anchor="b">
            <a:normAutofit/>
          </a:bodyPr>
          <a:lstStyle/>
          <a:p>
            <a:r>
              <a:rPr lang="en-US" sz="3500">
                <a:cs typeface="Calibri"/>
              </a:rPr>
              <a:t>RFU Points Of View</a:t>
            </a:r>
            <a:endParaRPr lang="en-US" sz="3500"/>
          </a:p>
        </p:txBody>
      </p:sp>
      <p:sp>
        <p:nvSpPr>
          <p:cNvPr id="3" name="Content Placeholder 2">
            <a:extLst>
              <a:ext uri="{FF2B5EF4-FFF2-40B4-BE49-F238E27FC236}">
                <a16:creationId xmlns:a16="http://schemas.microsoft.com/office/drawing/2014/main" id="{2F1B7E33-5F9A-9909-A3D3-7E46219AAF9A}"/>
              </a:ext>
            </a:extLst>
          </p:cNvPr>
          <p:cNvSpPr>
            <a:spLocks noGrp="1"/>
          </p:cNvSpPr>
          <p:nvPr>
            <p:ph idx="1"/>
          </p:nvPr>
        </p:nvSpPr>
        <p:spPr>
          <a:xfrm>
            <a:off x="858692" y="2405894"/>
            <a:ext cx="3986392" cy="3535083"/>
          </a:xfrm>
        </p:spPr>
        <p:txBody>
          <a:bodyPr vert="horz" lIns="91440" tIns="45720" rIns="91440" bIns="45720" rtlCol="0" anchor="t">
            <a:normAutofit/>
          </a:bodyPr>
          <a:lstStyle/>
          <a:p>
            <a:pPr marL="0" indent="0">
              <a:buNone/>
            </a:pPr>
            <a:r>
              <a:rPr lang="en-US" sz="2800" dirty="0">
                <a:cs typeface="Calibri"/>
              </a:rPr>
              <a:t>Service user and staff forum.  </a:t>
            </a:r>
          </a:p>
          <a:p>
            <a:pPr marL="0" indent="0">
              <a:buNone/>
            </a:pPr>
            <a:endParaRPr lang="en-US" sz="2800" dirty="0">
              <a:cs typeface="Calibri"/>
            </a:endParaRPr>
          </a:p>
          <a:p>
            <a:pPr marL="0" indent="0">
              <a:buNone/>
            </a:pPr>
            <a:r>
              <a:rPr lang="en-US" sz="2800" dirty="0">
                <a:cs typeface="Calibri"/>
              </a:rPr>
              <a:t>Open to all patients and staff at the Robert Fergusson Unit </a:t>
            </a:r>
          </a:p>
          <a:p>
            <a:endParaRPr lang="en-US" sz="1700" dirty="0">
              <a:cs typeface="Calibri"/>
            </a:endParaRPr>
          </a:p>
          <a:p>
            <a:pPr lvl="1">
              <a:buNone/>
            </a:pPr>
            <a:endParaRPr lang="en-US" sz="1700" dirty="0">
              <a:cs typeface="Calibri"/>
            </a:endParaRPr>
          </a:p>
        </p:txBody>
      </p:sp>
      <p:sp>
        <p:nvSpPr>
          <p:cNvPr id="3081" name="Rectangle 308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5" name="Rectangle 308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7" name="Rectangle 308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Social inclusion of people in wheelchair concept. disabled man in wheel chair at meeting. handicapped person in student society. colored flat vector illustration isolated on white background.">
            <a:extLst>
              <a:ext uri="{FF2B5EF4-FFF2-40B4-BE49-F238E27FC236}">
                <a16:creationId xmlns:a16="http://schemas.microsoft.com/office/drawing/2014/main" id="{5CFF2602-C722-4D0B-99B5-D50CE5E90B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306975" y="2467479"/>
            <a:ext cx="3127897" cy="1954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963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GB" sz="3500">
                <a:solidFill>
                  <a:srgbClr val="FFFFFF"/>
                </a:solidFill>
              </a:rPr>
              <a:t>How to run the group</a:t>
            </a:r>
          </a:p>
        </p:txBody>
      </p:sp>
      <p:sp>
        <p:nvSpPr>
          <p:cNvPr id="3" name="Content Placeholder 2"/>
          <p:cNvSpPr>
            <a:spLocks noGrp="1"/>
          </p:cNvSpPr>
          <p:nvPr>
            <p:ph idx="1"/>
          </p:nvPr>
        </p:nvSpPr>
        <p:spPr>
          <a:xfrm>
            <a:off x="3607694" y="649480"/>
            <a:ext cx="4916510" cy="5546047"/>
          </a:xfrm>
        </p:spPr>
        <p:txBody>
          <a:bodyPr anchor="ctr">
            <a:normAutofit/>
          </a:bodyPr>
          <a:lstStyle/>
          <a:p>
            <a:pPr>
              <a:lnSpc>
                <a:spcPct val="90000"/>
              </a:lnSpc>
            </a:pPr>
            <a:endParaRPr lang="en-US" sz="1700">
              <a:cs typeface="Calibri"/>
            </a:endParaRPr>
          </a:p>
          <a:p>
            <a:pPr>
              <a:lnSpc>
                <a:spcPct val="90000"/>
              </a:lnSpc>
            </a:pPr>
            <a:r>
              <a:rPr lang="en-US" sz="1700" u="sng">
                <a:cs typeface="Calibri"/>
              </a:rPr>
              <a:t>Practicalities</a:t>
            </a:r>
          </a:p>
          <a:p>
            <a:pPr lvl="1">
              <a:lnSpc>
                <a:spcPct val="90000"/>
              </a:lnSpc>
            </a:pPr>
            <a:r>
              <a:rPr lang="en-US" sz="1700">
                <a:cs typeface="Calibri"/>
              </a:rPr>
              <a:t>Chaired by OT or SLT staff.   </a:t>
            </a:r>
          </a:p>
          <a:p>
            <a:pPr lvl="1">
              <a:lnSpc>
                <a:spcPct val="90000"/>
              </a:lnSpc>
            </a:pPr>
            <a:r>
              <a:rPr lang="en-US" sz="1700">
                <a:cs typeface="Calibri"/>
              </a:rPr>
              <a:t>Weekly group, Mondays 2-3pm</a:t>
            </a:r>
          </a:p>
          <a:p>
            <a:pPr lvl="1">
              <a:lnSpc>
                <a:spcPct val="90000"/>
              </a:lnSpc>
            </a:pPr>
            <a:r>
              <a:rPr lang="en-US" sz="1700">
                <a:cs typeface="Calibri"/>
              </a:rPr>
              <a:t>Group set the agenda (with a backup idea, just in case)  </a:t>
            </a:r>
          </a:p>
          <a:p>
            <a:pPr lvl="1">
              <a:lnSpc>
                <a:spcPct val="90000"/>
              </a:lnSpc>
            </a:pPr>
            <a:r>
              <a:rPr lang="en-US" sz="1700">
                <a:cs typeface="Calibri"/>
              </a:rPr>
              <a:t>Minutes and Actions are documented in a formal meeting process</a:t>
            </a:r>
          </a:p>
          <a:p>
            <a:pPr lvl="1">
              <a:lnSpc>
                <a:spcPct val="90000"/>
              </a:lnSpc>
            </a:pPr>
            <a:r>
              <a:rPr lang="en-US" sz="1700">
                <a:cs typeface="Calibri"/>
              </a:rPr>
              <a:t>The group is held in the main, communal area of the ward.  Enough room for all patients and staff to attend.</a:t>
            </a:r>
          </a:p>
          <a:p>
            <a:pPr lvl="1">
              <a:lnSpc>
                <a:spcPct val="90000"/>
              </a:lnSpc>
            </a:pPr>
            <a:r>
              <a:rPr lang="en-US" sz="1700">
                <a:cs typeface="Calibri"/>
              </a:rPr>
              <a:t>Equipment: notebook to take minutes, flip chart to record discussions in an accessible way.    </a:t>
            </a:r>
          </a:p>
          <a:p>
            <a:pPr>
              <a:lnSpc>
                <a:spcPct val="90000"/>
              </a:lnSpc>
              <a:buFont typeface="Wingdings" panose="05000000000000000000" pitchFamily="2" charset="2"/>
              <a:buChar char="§"/>
            </a:pPr>
            <a:endParaRPr lang="en-US" sz="1700">
              <a:cs typeface="Calibri"/>
            </a:endParaRPr>
          </a:p>
          <a:p>
            <a:pPr marL="0" indent="0">
              <a:lnSpc>
                <a:spcPct val="90000"/>
              </a:lnSpc>
              <a:buNone/>
            </a:pPr>
            <a:endParaRPr lang="en-US" sz="1700">
              <a:cs typeface="Calibri"/>
            </a:endParaRPr>
          </a:p>
          <a:p>
            <a:pPr>
              <a:lnSpc>
                <a:spcPct val="90000"/>
              </a:lnSpc>
            </a:pPr>
            <a:r>
              <a:rPr lang="en-US" sz="1700">
                <a:cs typeface="Calibri"/>
              </a:rPr>
              <a:t>Tuckman’s Theory of group work:</a:t>
            </a:r>
          </a:p>
          <a:p>
            <a:pPr lvl="1">
              <a:lnSpc>
                <a:spcPct val="90000"/>
              </a:lnSpc>
            </a:pPr>
            <a:r>
              <a:rPr lang="en-US" sz="1700">
                <a:cs typeface="Calibri"/>
              </a:rPr>
              <a:t>Regularly review group process, Forming, Storming, Norming, Performing</a:t>
            </a:r>
          </a:p>
          <a:p>
            <a:pPr>
              <a:lnSpc>
                <a:spcPct val="90000"/>
              </a:lnSpc>
            </a:pPr>
            <a:endParaRPr lang="en-US" sz="1700">
              <a:cs typeface="Calibri"/>
            </a:endParaRPr>
          </a:p>
          <a:p>
            <a:pPr>
              <a:lnSpc>
                <a:spcPct val="90000"/>
              </a:lnSpc>
            </a:pPr>
            <a:endParaRPr lang="en-GB" sz="17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68DFB5-FDBE-453A-8140-4935CEDA18E0}"/>
              </a:ext>
            </a:extLst>
          </p:cNvPr>
          <p:cNvSpPr>
            <a:spLocks noGrp="1"/>
          </p:cNvSpPr>
          <p:nvPr>
            <p:ph type="title"/>
          </p:nvPr>
        </p:nvSpPr>
        <p:spPr>
          <a:xfrm>
            <a:off x="852297" y="502020"/>
            <a:ext cx="3992787" cy="1642970"/>
          </a:xfrm>
        </p:spPr>
        <p:txBody>
          <a:bodyPr anchor="b">
            <a:normAutofit/>
          </a:bodyPr>
          <a:lstStyle/>
          <a:p>
            <a:r>
              <a:rPr lang="en-GB" sz="3500"/>
              <a:t>Aims of the Groups</a:t>
            </a:r>
          </a:p>
        </p:txBody>
      </p:sp>
      <p:sp>
        <p:nvSpPr>
          <p:cNvPr id="3" name="Content Placeholder 2">
            <a:extLst>
              <a:ext uri="{FF2B5EF4-FFF2-40B4-BE49-F238E27FC236}">
                <a16:creationId xmlns:a16="http://schemas.microsoft.com/office/drawing/2014/main" id="{85AA6EE4-7411-4E71-891C-A0947179ADE3}"/>
              </a:ext>
            </a:extLst>
          </p:cNvPr>
          <p:cNvSpPr>
            <a:spLocks noGrp="1"/>
          </p:cNvSpPr>
          <p:nvPr>
            <p:ph idx="1"/>
          </p:nvPr>
        </p:nvSpPr>
        <p:spPr>
          <a:xfrm>
            <a:off x="858692" y="2405894"/>
            <a:ext cx="3986392" cy="3535083"/>
          </a:xfrm>
        </p:spPr>
        <p:txBody>
          <a:bodyPr anchor="t">
            <a:normAutofit fontScale="92500" lnSpcReduction="10000"/>
          </a:bodyPr>
          <a:lstStyle/>
          <a:p>
            <a:pPr marL="0" indent="0">
              <a:lnSpc>
                <a:spcPct val="90000"/>
              </a:lnSpc>
              <a:buNone/>
            </a:pPr>
            <a:endParaRPr lang="en-US" sz="1400" dirty="0">
              <a:cs typeface="Calibri"/>
            </a:endParaRPr>
          </a:p>
          <a:p>
            <a:pPr>
              <a:lnSpc>
                <a:spcPct val="90000"/>
              </a:lnSpc>
            </a:pPr>
            <a:r>
              <a:rPr lang="en-US" sz="1800" dirty="0">
                <a:cs typeface="Calibri"/>
              </a:rPr>
              <a:t>Opportunity for people to get together and be part of a group – inclusive RFU community </a:t>
            </a:r>
          </a:p>
          <a:p>
            <a:pPr>
              <a:lnSpc>
                <a:spcPct val="90000"/>
              </a:lnSpc>
            </a:pPr>
            <a:r>
              <a:rPr lang="en-US" sz="1800" dirty="0">
                <a:cs typeface="Calibri"/>
              </a:rPr>
              <a:t>Plan activities that people would like to take part in</a:t>
            </a:r>
          </a:p>
          <a:p>
            <a:pPr>
              <a:lnSpc>
                <a:spcPct val="90000"/>
              </a:lnSpc>
            </a:pPr>
            <a:r>
              <a:rPr lang="en-US" sz="1800" dirty="0">
                <a:cs typeface="Calibri"/>
              </a:rPr>
              <a:t>Provide an opportunity for everyone to be involved in service improvement activities</a:t>
            </a:r>
          </a:p>
          <a:p>
            <a:pPr>
              <a:lnSpc>
                <a:spcPct val="90000"/>
              </a:lnSpc>
            </a:pPr>
            <a:r>
              <a:rPr lang="en-US" sz="1800" dirty="0">
                <a:cs typeface="Calibri"/>
              </a:rPr>
              <a:t>Provide an opportunity for people to discuss issues that impact on them</a:t>
            </a:r>
          </a:p>
          <a:p>
            <a:pPr>
              <a:lnSpc>
                <a:spcPct val="90000"/>
              </a:lnSpc>
            </a:pPr>
            <a:r>
              <a:rPr lang="en-US" sz="1800" dirty="0">
                <a:cs typeface="Calibri"/>
              </a:rPr>
              <a:t>Bridge the gap between service users, staff and service managers – and to ensure that service users voices are heard.     </a:t>
            </a:r>
          </a:p>
          <a:p>
            <a:pPr>
              <a:lnSpc>
                <a:spcPct val="90000"/>
              </a:lnSpc>
            </a:pPr>
            <a:endParaRPr lang="en-US" sz="1400" dirty="0">
              <a:cs typeface="Calibri"/>
            </a:endParaRPr>
          </a:p>
          <a:p>
            <a:pPr>
              <a:lnSpc>
                <a:spcPct val="90000"/>
              </a:lnSpc>
            </a:pPr>
            <a:endParaRPr lang="en-GB" sz="1400" dirty="0"/>
          </a:p>
        </p:txBody>
      </p:sp>
      <p:sp>
        <p:nvSpPr>
          <p:cNvPr id="21" name="Rectangle 2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Users">
            <a:extLst>
              <a:ext uri="{FF2B5EF4-FFF2-40B4-BE49-F238E27FC236}">
                <a16:creationId xmlns:a16="http://schemas.microsoft.com/office/drawing/2014/main" id="{AFBEE244-87A5-F742-2470-2C0466735B6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06975" y="1880998"/>
            <a:ext cx="3127897" cy="3127897"/>
          </a:xfrm>
          <a:prstGeom prst="rect">
            <a:avLst/>
          </a:prstGeom>
        </p:spPr>
      </p:pic>
    </p:spTree>
    <p:extLst>
      <p:ext uri="{BB962C8B-B14F-4D97-AF65-F5344CB8AC3E}">
        <p14:creationId xmlns:p14="http://schemas.microsoft.com/office/powerpoint/2010/main" val="1297642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88F71B-9DBB-4EDB-8A41-3DC7D7237D3A}"/>
              </a:ext>
            </a:extLst>
          </p:cNvPr>
          <p:cNvSpPr>
            <a:spLocks noGrp="1"/>
          </p:cNvSpPr>
          <p:nvPr>
            <p:ph type="title"/>
          </p:nvPr>
        </p:nvSpPr>
        <p:spPr>
          <a:xfrm>
            <a:off x="350041" y="586855"/>
            <a:ext cx="2401025" cy="3387497"/>
          </a:xfrm>
        </p:spPr>
        <p:txBody>
          <a:bodyPr anchor="b">
            <a:normAutofit/>
          </a:bodyPr>
          <a:lstStyle/>
          <a:p>
            <a:pPr algn="r"/>
            <a:r>
              <a:rPr lang="en-US" sz="3000">
                <a:solidFill>
                  <a:srgbClr val="FFFFFF"/>
                </a:solidFill>
                <a:cs typeface="Calibri"/>
              </a:rPr>
              <a:t>Some Of Our Achievements To Date</a:t>
            </a:r>
            <a:br>
              <a:rPr lang="en-US" sz="3000">
                <a:solidFill>
                  <a:srgbClr val="FFFFFF"/>
                </a:solidFill>
                <a:cs typeface="Calibri"/>
              </a:rPr>
            </a:br>
            <a:endParaRPr lang="en-GB" sz="3000">
              <a:solidFill>
                <a:srgbClr val="FFFFFF"/>
              </a:solidFill>
            </a:endParaRPr>
          </a:p>
        </p:txBody>
      </p:sp>
      <p:sp>
        <p:nvSpPr>
          <p:cNvPr id="3" name="Content Placeholder 2">
            <a:extLst>
              <a:ext uri="{FF2B5EF4-FFF2-40B4-BE49-F238E27FC236}">
                <a16:creationId xmlns:a16="http://schemas.microsoft.com/office/drawing/2014/main" id="{54E5AC58-6E24-4D14-9036-7136C6AFC868}"/>
              </a:ext>
            </a:extLst>
          </p:cNvPr>
          <p:cNvSpPr>
            <a:spLocks noGrp="1"/>
          </p:cNvSpPr>
          <p:nvPr>
            <p:ph idx="1"/>
          </p:nvPr>
        </p:nvSpPr>
        <p:spPr>
          <a:xfrm>
            <a:off x="3607694" y="649480"/>
            <a:ext cx="4916510" cy="5546047"/>
          </a:xfrm>
        </p:spPr>
        <p:txBody>
          <a:bodyPr anchor="ctr">
            <a:normAutofit/>
          </a:bodyPr>
          <a:lstStyle/>
          <a:p>
            <a:r>
              <a:rPr lang="en-US" sz="1700">
                <a:cs typeface="Calibri"/>
              </a:rPr>
              <a:t>Service improvement – piloting feedback questionnaires and service information leaflets</a:t>
            </a:r>
          </a:p>
          <a:p>
            <a:r>
              <a:rPr lang="en-US" sz="1700">
                <a:cs typeface="Calibri"/>
              </a:rPr>
              <a:t>Selecting sound canceling artwork for the ward</a:t>
            </a:r>
          </a:p>
          <a:p>
            <a:r>
              <a:rPr lang="en-US" sz="1700">
                <a:cs typeface="Calibri"/>
              </a:rPr>
              <a:t>Planned and hosted a ward party – all patients, staff, families and friends were welcome </a:t>
            </a:r>
          </a:p>
          <a:p>
            <a:r>
              <a:rPr lang="en-US" sz="1700">
                <a:cs typeface="Calibri"/>
              </a:rPr>
              <a:t>Planed regular events – RFU’s got talent, Halloween party, Indoor Olympics,  </a:t>
            </a:r>
          </a:p>
          <a:p>
            <a:r>
              <a:rPr lang="en-US" sz="1700">
                <a:cs typeface="Calibri"/>
              </a:rPr>
              <a:t>Looked at building plans for the new unit and met with project manager to ask questions and give opinions.   </a:t>
            </a:r>
          </a:p>
          <a:p>
            <a:r>
              <a:rPr lang="en-US" sz="1700">
                <a:cs typeface="Calibri"/>
              </a:rPr>
              <a:t>We have had political discussions - leading to everyone who wanted registering to vote in referendums and elections </a:t>
            </a:r>
          </a:p>
          <a:p>
            <a:r>
              <a:rPr lang="en-US" sz="1700">
                <a:cs typeface="Calibri"/>
              </a:rPr>
              <a:t>Discussed activities that are on in the ward and wider hospital, making sure that everyone knows what is available </a:t>
            </a:r>
          </a:p>
          <a:p>
            <a:endParaRPr lang="en-GB" sz="1700" dirty="0"/>
          </a:p>
        </p:txBody>
      </p:sp>
    </p:spTree>
    <p:extLst>
      <p:ext uri="{BB962C8B-B14F-4D97-AF65-F5344CB8AC3E}">
        <p14:creationId xmlns:p14="http://schemas.microsoft.com/office/powerpoint/2010/main" val="1381548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AF0836-E23A-64F4-B137-6F4D18A30523}"/>
              </a:ext>
            </a:extLst>
          </p:cNvPr>
          <p:cNvSpPr>
            <a:spLocks noGrp="1"/>
          </p:cNvSpPr>
          <p:nvPr>
            <p:ph type="title"/>
          </p:nvPr>
        </p:nvSpPr>
        <p:spPr>
          <a:xfrm>
            <a:off x="1037673" y="348865"/>
            <a:ext cx="7288583" cy="1576446"/>
          </a:xfrm>
        </p:spPr>
        <p:txBody>
          <a:bodyPr anchor="ctr">
            <a:normAutofit/>
          </a:bodyPr>
          <a:lstStyle/>
          <a:p>
            <a:r>
              <a:rPr lang="en-US" sz="3500">
                <a:solidFill>
                  <a:srgbClr val="FFFFFF"/>
                </a:solidFill>
                <a:cs typeface="Calibri"/>
              </a:rPr>
              <a:t>The one that didn't work</a:t>
            </a:r>
            <a:endParaRPr lang="en-US" sz="3500">
              <a:solidFill>
                <a:srgbClr val="FFFFFF"/>
              </a:solidFill>
            </a:endParaRPr>
          </a:p>
        </p:txBody>
      </p:sp>
      <p:graphicFrame>
        <p:nvGraphicFramePr>
          <p:cNvPr id="5" name="Content Placeholder 2">
            <a:extLst>
              <a:ext uri="{FF2B5EF4-FFF2-40B4-BE49-F238E27FC236}">
                <a16:creationId xmlns:a16="http://schemas.microsoft.com/office/drawing/2014/main" id="{E8213E7A-E21A-7395-264F-D33361724A7B}"/>
              </a:ext>
            </a:extLst>
          </p:cNvPr>
          <p:cNvGraphicFramePr>
            <a:graphicFrameLocks noGrp="1"/>
          </p:cNvGraphicFramePr>
          <p:nvPr>
            <p:ph idx="1"/>
            <p:extLst>
              <p:ext uri="{D42A27DB-BD31-4B8C-83A1-F6EECF244321}">
                <p14:modId xmlns:p14="http://schemas.microsoft.com/office/powerpoint/2010/main" val="3061393349"/>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4418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3272-4DC2-448F-8FDB-CB85B389A34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D2172C3-C771-4FB7-958F-971DDB9203F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58486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lorful ink in water">
            <a:extLst>
              <a:ext uri="{FF2B5EF4-FFF2-40B4-BE49-F238E27FC236}">
                <a16:creationId xmlns:a16="http://schemas.microsoft.com/office/drawing/2014/main" id="{6A30DFAE-5FB3-4A54-91C4-9DBD0DB8CD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949" b="4782"/>
          <a:stretch/>
        </p:blipFill>
        <p:spPr>
          <a:xfrm>
            <a:off x="-1" y="857257"/>
            <a:ext cx="9144000" cy="5143493"/>
          </a:xfrm>
          <a:prstGeom prst="rect">
            <a:avLst/>
          </a:prstGeom>
        </p:spPr>
      </p:pic>
      <p:sp>
        <p:nvSpPr>
          <p:cNvPr id="2" name="Title 1"/>
          <p:cNvSpPr>
            <a:spLocks noGrp="1"/>
          </p:cNvSpPr>
          <p:nvPr>
            <p:ph type="title"/>
          </p:nvPr>
        </p:nvSpPr>
        <p:spPr>
          <a:xfrm>
            <a:off x="532086" y="1823086"/>
            <a:ext cx="3153103" cy="1817369"/>
          </a:xfrm>
        </p:spPr>
        <p:txBody>
          <a:bodyPr>
            <a:normAutofit fontScale="90000"/>
          </a:bodyPr>
          <a:lstStyle/>
          <a:p>
            <a:pPr algn="ctr"/>
            <a:r>
              <a:rPr lang="en-GB" sz="2325" dirty="0"/>
              <a:t>Art Psychotherapy  groups </a:t>
            </a:r>
            <a:br>
              <a:rPr lang="en-GB" sz="2325" dirty="0"/>
            </a:br>
            <a:r>
              <a:rPr lang="en-GB" sz="2325" dirty="0"/>
              <a:t> at Robert Fergusson unit</a:t>
            </a:r>
            <a:br>
              <a:rPr lang="en-GB" sz="2325" dirty="0"/>
            </a:br>
            <a:r>
              <a:rPr lang="en-GB" sz="2325" dirty="0"/>
              <a:t> </a:t>
            </a:r>
            <a:r>
              <a:rPr lang="en-GB" sz="1200" dirty="0"/>
              <a:t>this is  a very brief overview of group work  for further detail and references please contact therapist </a:t>
            </a:r>
            <a:r>
              <a:rPr lang="en-GB" sz="2325" dirty="0"/>
              <a:t>. </a:t>
            </a:r>
          </a:p>
        </p:txBody>
      </p:sp>
      <p:sp>
        <p:nvSpPr>
          <p:cNvPr id="3" name="Content Placeholder 2"/>
          <p:cNvSpPr>
            <a:spLocks noGrp="1"/>
          </p:cNvSpPr>
          <p:nvPr>
            <p:ph idx="1"/>
          </p:nvPr>
        </p:nvSpPr>
        <p:spPr>
          <a:xfrm>
            <a:off x="394137" y="3773445"/>
            <a:ext cx="3444766" cy="1611865"/>
          </a:xfrm>
        </p:spPr>
        <p:txBody>
          <a:bodyPr anchor="ctr">
            <a:normAutofit fontScale="85000" lnSpcReduction="20000"/>
          </a:bodyPr>
          <a:lstStyle/>
          <a:p>
            <a:pPr algn="ctr">
              <a:buNone/>
            </a:pPr>
            <a:endParaRPr lang="en-GB" sz="1350" dirty="0"/>
          </a:p>
          <a:p>
            <a:pPr algn="ctr">
              <a:buNone/>
            </a:pPr>
            <a:endParaRPr lang="en-GB" sz="1350" dirty="0"/>
          </a:p>
          <a:p>
            <a:pPr algn="ctr">
              <a:buNone/>
            </a:pPr>
            <a:r>
              <a:rPr lang="en-GB" sz="1350" dirty="0"/>
              <a:t>Therapist Lynda Girvan</a:t>
            </a:r>
          </a:p>
          <a:p>
            <a:pPr>
              <a:buNone/>
            </a:pPr>
            <a:r>
              <a:rPr lang="en-GB" sz="1350" dirty="0"/>
              <a:t>     </a:t>
            </a:r>
          </a:p>
          <a:p>
            <a:pPr>
              <a:buNone/>
            </a:pPr>
            <a:endParaRPr lang="en-GB" sz="1350" dirty="0"/>
          </a:p>
          <a:p>
            <a:pPr marL="0" indent="0">
              <a:buNone/>
            </a:pPr>
            <a:r>
              <a:rPr lang="en-GB" sz="1350" dirty="0"/>
              <a:t>The mind is complex , dynamic  and sensitive to presence of other minds.  I approach with creative apperception and curiosity. </a:t>
            </a:r>
          </a:p>
          <a:p>
            <a:pPr marL="0" indent="0">
              <a:buNone/>
            </a:pPr>
            <a:r>
              <a:rPr lang="en-GB" sz="1350" dirty="0"/>
              <a:t> </a:t>
            </a:r>
          </a:p>
          <a:p>
            <a:pPr marL="0" indent="0">
              <a:buNone/>
            </a:pPr>
            <a:endParaRPr lang="en-GB" sz="1350" dirty="0"/>
          </a:p>
          <a:p>
            <a:pPr marL="0" indent="0">
              <a:buNone/>
            </a:pPr>
            <a:endParaRPr lang="en-GB" sz="1350" dirty="0"/>
          </a:p>
        </p:txBody>
      </p:sp>
      <p:pic>
        <p:nvPicPr>
          <p:cNvPr id="8" name="Picture 2">
            <a:extLst>
              <a:ext uri="{FF2B5EF4-FFF2-40B4-BE49-F238E27FC236}">
                <a16:creationId xmlns:a16="http://schemas.microsoft.com/office/drawing/2014/main" id="{9015050A-B6AA-4636-881D-E18A661CA9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1696" y="4951578"/>
            <a:ext cx="1878544" cy="5221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31119"/>
            <a:ext cx="7886700" cy="994172"/>
          </a:xfrm>
        </p:spPr>
        <p:txBody>
          <a:bodyPr>
            <a:normAutofit/>
          </a:bodyPr>
          <a:lstStyle/>
          <a:p>
            <a:r>
              <a:rPr lang="en-GB" sz="2800" dirty="0"/>
              <a:t> </a:t>
            </a:r>
            <a:r>
              <a:rPr lang="en-GB" sz="2800" b="1" i="1" dirty="0">
                <a:latin typeface="Times New Roman" pitchFamily="18" charset="0"/>
                <a:cs typeface="Times New Roman" pitchFamily="18" charset="0"/>
              </a:rPr>
              <a:t>Introduction</a:t>
            </a:r>
            <a:r>
              <a:rPr lang="en-GB" sz="2800" dirty="0"/>
              <a:t>  </a:t>
            </a:r>
          </a:p>
        </p:txBody>
      </p:sp>
      <p:sp>
        <p:nvSpPr>
          <p:cNvPr id="3" name="Content Placeholder 2"/>
          <p:cNvSpPr>
            <a:spLocks noGrp="1"/>
          </p:cNvSpPr>
          <p:nvPr>
            <p:ph idx="1"/>
          </p:nvPr>
        </p:nvSpPr>
        <p:spPr>
          <a:xfrm>
            <a:off x="628650" y="2400300"/>
            <a:ext cx="7886700" cy="2903822"/>
          </a:xfrm>
        </p:spPr>
        <p:txBody>
          <a:bodyPr>
            <a:normAutofit fontScale="92500" lnSpcReduction="20000"/>
          </a:bodyPr>
          <a:lstStyle/>
          <a:p>
            <a:r>
              <a:rPr lang="en-US" sz="1800" dirty="0">
                <a:latin typeface="Times New Roman" pitchFamily="18" charset="0"/>
                <a:cs typeface="Times New Roman" pitchFamily="18" charset="0"/>
              </a:rPr>
              <a:t>Art therapy is an established psychological therapy delivered by  trained art psychotherapists. Art-making, alongside  development of the therapeutic relationship  is central  to the intervention .It’s designed to help anyone ,including those affected by adverse experiences , illness or disability , by supporting their social , emotional  and mental health needs.  All sessions are collaborative and actively involve the service user to work towards co-design and goal setting. </a:t>
            </a:r>
          </a:p>
          <a:p>
            <a:r>
              <a:rPr lang="en-US" sz="1800" dirty="0">
                <a:latin typeface="Times New Roman" pitchFamily="18" charset="0"/>
                <a:cs typeface="Times New Roman" pitchFamily="18" charset="0"/>
              </a:rPr>
              <a:t>Research  gathered from RCTs and  Patient Reported Experience Measures consistently show  positive changes;- </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 Self-esteem, motivation,  ability to communicate and relate to others,  ability to  manage strange feelings ,  and to develop focus and attention . </a:t>
            </a:r>
          </a:p>
          <a:p>
            <a:r>
              <a:rPr lang="en-US" sz="1800" dirty="0">
                <a:latin typeface="Times New Roman" pitchFamily="18" charset="0"/>
                <a:cs typeface="Times New Roman" pitchFamily="18" charset="0"/>
              </a:rPr>
              <a:t> Art psychotherapy  has been part of the Robert Fergusson Unit service  since 1999  more recently we have supported  Music therapy trainees and look forward to more input here . </a:t>
            </a:r>
          </a:p>
          <a:p>
            <a:endParaRPr lang="en-GB"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Part of broader treatment approach</a:t>
            </a:r>
          </a:p>
        </p:txBody>
      </p:sp>
      <p:graphicFrame>
        <p:nvGraphicFramePr>
          <p:cNvPr id="7" name="Content Placeholder 2">
            <a:extLst>
              <a:ext uri="{FF2B5EF4-FFF2-40B4-BE49-F238E27FC236}">
                <a16:creationId xmlns:a16="http://schemas.microsoft.com/office/drawing/2014/main" id="{0FE4051A-6688-4CCC-75AD-429290CF25DF}"/>
              </a:ext>
            </a:extLst>
          </p:cNvPr>
          <p:cNvGraphicFramePr>
            <a:graphicFrameLocks noGrp="1"/>
          </p:cNvGraphicFramePr>
          <p:nvPr>
            <p:ph sz="half" idx="1"/>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3" descr="cid:ed341bd4-433d-4408-9f5b-db5e27abad04"/>
          <p:cNvPicPr>
            <a:picLocks noGrp="1"/>
          </p:cNvPicPr>
          <p:nvPr>
            <p:ph sz="half" idx="2"/>
          </p:nvPr>
        </p:nvPicPr>
        <p:blipFill>
          <a:blip r:embed="rId7" r:link="rId8" cstate="print"/>
          <a:srcRect l="34786" t="23946" r="7043" b="12414"/>
          <a:stretch>
            <a:fillRect/>
          </a:stretch>
        </p:blipFill>
        <p:spPr bwMode="auto">
          <a:xfrm>
            <a:off x="4648200" y="2620536"/>
            <a:ext cx="4038600" cy="248529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31119"/>
            <a:ext cx="7886700" cy="994172"/>
          </a:xfrm>
        </p:spPr>
        <p:txBody>
          <a:bodyPr>
            <a:normAutofit/>
          </a:bodyPr>
          <a:lstStyle/>
          <a:p>
            <a:r>
              <a:rPr lang="en-GB" sz="2400" b="1" i="1" dirty="0">
                <a:latin typeface="Times New Roman" pitchFamily="18" charset="0"/>
                <a:cs typeface="Times New Roman" pitchFamily="18" charset="0"/>
              </a:rPr>
              <a:t>Will people  get it ? </a:t>
            </a:r>
          </a:p>
        </p:txBody>
      </p:sp>
      <p:sp>
        <p:nvSpPr>
          <p:cNvPr id="3" name="Content Placeholder 2"/>
          <p:cNvSpPr>
            <a:spLocks noGrp="1"/>
          </p:cNvSpPr>
          <p:nvPr>
            <p:ph idx="1"/>
          </p:nvPr>
        </p:nvSpPr>
        <p:spPr>
          <a:xfrm>
            <a:off x="628650" y="2400300"/>
            <a:ext cx="7886700" cy="2903822"/>
          </a:xfrm>
        </p:spPr>
        <p:txBody>
          <a:bodyPr>
            <a:normAutofit fontScale="92500"/>
          </a:bodyPr>
          <a:lstStyle/>
          <a:p>
            <a:r>
              <a:rPr lang="en-US" sz="1275" dirty="0">
                <a:latin typeface="Times New Roman" pitchFamily="18" charset="0"/>
                <a:cs typeface="Times New Roman" pitchFamily="18" charset="0"/>
              </a:rPr>
              <a:t> </a:t>
            </a:r>
            <a:r>
              <a:rPr lang="en-GB" sz="1400" dirty="0">
                <a:latin typeface="Times New Roman" pitchFamily="18" charset="0"/>
                <a:cs typeface="Times New Roman" pitchFamily="18" charset="0"/>
              </a:rPr>
              <a:t>For a long time, brain damage was considered to be  contraindicated for  verbal psychotherapy. This has changed with the development of the neuro-psychoanalysis movement , especially the work of Mark Solms and Oliver Turnbull  2002  </a:t>
            </a:r>
          </a:p>
          <a:p>
            <a:r>
              <a:rPr lang="en-GB" sz="1400" dirty="0">
                <a:latin typeface="Times New Roman" pitchFamily="18" charset="0"/>
                <a:cs typeface="Times New Roman" pitchFamily="18" charset="0"/>
              </a:rPr>
              <a:t>In 1980 Prigatano  recommended art as part of psychotherapy treatment  this has been in use since 1980’s.</a:t>
            </a:r>
          </a:p>
          <a:p>
            <a:r>
              <a:rPr lang="en-GB" sz="1400" dirty="0">
                <a:latin typeface="Times New Roman" pitchFamily="18" charset="0"/>
                <a:cs typeface="Times New Roman" pitchFamily="18" charset="0"/>
              </a:rPr>
              <a:t> The connection between  Art psychotherapy and Neurological rehabilitation has been researched into and practice explored since 1980’s. Clinical Practice Guidelines  are also published there  see BAAT Forum </a:t>
            </a:r>
            <a:r>
              <a:rPr lang="en-GB" sz="1400" dirty="0">
                <a:latin typeface="Times New Roman" pitchFamily="18" charset="0"/>
                <a:cs typeface="Times New Roman" pitchFamily="18" charset="0"/>
                <a:hlinkClick r:id="rId2"/>
              </a:rPr>
              <a:t>www.baat.org</a:t>
            </a:r>
            <a:r>
              <a:rPr lang="en-GB" sz="1400" dirty="0">
                <a:latin typeface="Times New Roman" pitchFamily="18" charset="0"/>
                <a:cs typeface="Times New Roman" pitchFamily="18" charset="0"/>
              </a:rPr>
              <a:t>.  </a:t>
            </a:r>
          </a:p>
          <a:p>
            <a:r>
              <a:rPr lang="en-GB" sz="1400" dirty="0">
                <a:latin typeface="Times New Roman" pitchFamily="18" charset="0"/>
                <a:cs typeface="Times New Roman" pitchFamily="18" charset="0"/>
              </a:rPr>
              <a:t> Publications :- Art therapy with Adults with Physical Conditions and Art Therapy with Adults with Neurological Conditions  edited by S. Weston and M. Leibmann  gives good examples of work with this clinical population.  </a:t>
            </a:r>
          </a:p>
          <a:p>
            <a:r>
              <a:rPr lang="en-GB" sz="1400" dirty="0">
                <a:latin typeface="Times New Roman" pitchFamily="18" charset="0"/>
                <a:cs typeface="Times New Roman" pitchFamily="18" charset="0"/>
              </a:rPr>
              <a:t>BAAT Special Interest Group  Arts therapy in Neurology set up in 1999 , continues to  meet and network developing best practice with this population … </a:t>
            </a:r>
            <a:r>
              <a:rPr lang="en-GB" sz="1400" i="1" dirty="0">
                <a:latin typeface="Times New Roman" pitchFamily="18" charset="0"/>
                <a:cs typeface="Times New Roman" pitchFamily="18" charset="0"/>
              </a:rPr>
              <a:t>We invite people to come and present about their work . Please contact if you are interested in doing this and finding out about our work.</a:t>
            </a:r>
          </a:p>
          <a:p>
            <a:endParaRPr lang="en-GB" sz="1275" dirty="0"/>
          </a:p>
          <a:p>
            <a:endParaRPr lang="en-GB" sz="1275" dirty="0"/>
          </a:p>
          <a:p>
            <a:endParaRPr lang="en-GB" sz="1275"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65A4-5D4F-46D6-9B4F-16919DD00780}"/>
              </a:ext>
            </a:extLst>
          </p:cNvPr>
          <p:cNvSpPr>
            <a:spLocks noGrp="1"/>
          </p:cNvSpPr>
          <p:nvPr>
            <p:ph type="title"/>
          </p:nvPr>
        </p:nvSpPr>
        <p:spPr>
          <a:xfrm>
            <a:off x="594360" y="1131094"/>
            <a:ext cx="7920990" cy="1212056"/>
          </a:xfrm>
        </p:spPr>
        <p:txBody>
          <a:bodyPr>
            <a:normAutofit fontScale="90000"/>
          </a:bodyPr>
          <a:lstStyle/>
          <a:p>
            <a:br>
              <a:rPr lang="en-GB" sz="1650" b="1" dirty="0"/>
            </a:br>
            <a:r>
              <a:rPr lang="en-GB" sz="1650" dirty="0">
                <a:latin typeface="Times New Roman" pitchFamily="18" charset="0"/>
                <a:cs typeface="Times New Roman" pitchFamily="18" charset="0"/>
              </a:rPr>
              <a:t>Service integration is about  preparing the ground  and  involves working with groups of patients and staff also professional groups  to ensure safety and continuity of practice.</a:t>
            </a:r>
            <a:br>
              <a:rPr lang="en-GB" sz="1650" dirty="0">
                <a:latin typeface="Times New Roman" pitchFamily="18" charset="0"/>
                <a:cs typeface="Times New Roman" pitchFamily="18" charset="0"/>
              </a:rPr>
            </a:br>
            <a:r>
              <a:rPr lang="en-GB" sz="1650" dirty="0">
                <a:latin typeface="Times New Roman" pitchFamily="18" charset="0"/>
                <a:cs typeface="Times New Roman" pitchFamily="18" charset="0"/>
              </a:rPr>
              <a:t>Sharing approaches and  techniques  to support understanding is achieved in the following ways:- Once therapy position and approach  is understood  and tolerated, it is possible to  develop informed consent and support choice making.</a:t>
            </a:r>
            <a:br>
              <a:rPr lang="en-GB" sz="1650" dirty="0"/>
            </a:br>
            <a:endParaRPr lang="en-GB" sz="1650" dirty="0"/>
          </a:p>
        </p:txBody>
      </p:sp>
      <p:graphicFrame>
        <p:nvGraphicFramePr>
          <p:cNvPr id="14" name="Content Placeholder 2">
            <a:extLst>
              <a:ext uri="{FF2B5EF4-FFF2-40B4-BE49-F238E27FC236}">
                <a16:creationId xmlns:a16="http://schemas.microsoft.com/office/drawing/2014/main" id="{BAC29EA9-0215-DADA-8267-1793A04AEF4C}"/>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4426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latin typeface="Times New Roman" pitchFamily="18" charset="0"/>
                <a:cs typeface="Times New Roman" pitchFamily="18" charset="0"/>
              </a:rPr>
              <a:t>Patient situation</a:t>
            </a:r>
          </a:p>
        </p:txBody>
      </p:sp>
      <p:sp>
        <p:nvSpPr>
          <p:cNvPr id="3" name="Content Placeholder 2"/>
          <p:cNvSpPr>
            <a:spLocks noGrp="1"/>
          </p:cNvSpPr>
          <p:nvPr>
            <p:ph idx="1"/>
          </p:nvPr>
        </p:nvSpPr>
        <p:spPr/>
        <p:txBody>
          <a:bodyPr>
            <a:normAutofit/>
          </a:bodyPr>
          <a:lstStyle/>
          <a:p>
            <a:r>
              <a:rPr lang="en-GB" sz="1800" dirty="0"/>
              <a:t> </a:t>
            </a:r>
            <a:r>
              <a:rPr lang="en-GB" sz="1800" dirty="0">
                <a:latin typeface="Times New Roman" pitchFamily="18" charset="0"/>
                <a:cs typeface="Times New Roman" pitchFamily="18" charset="0"/>
              </a:rPr>
              <a:t>Out of area – attachment narratives stimulated .</a:t>
            </a:r>
          </a:p>
          <a:p>
            <a:r>
              <a:rPr lang="en-GB" sz="1800" dirty="0">
                <a:latin typeface="Times New Roman" pitchFamily="18" charset="0"/>
                <a:cs typeface="Times New Roman" pitchFamily="18" charset="0"/>
              </a:rPr>
              <a:t> People are at different stages in their recovery. </a:t>
            </a:r>
          </a:p>
          <a:p>
            <a:r>
              <a:rPr lang="en-GB" sz="1800" dirty="0">
                <a:latin typeface="Times New Roman" pitchFamily="18" charset="0"/>
                <a:cs typeface="Times New Roman" pitchFamily="18" charset="0"/>
              </a:rPr>
              <a:t>Presenting behaviour can appear confusing  , people are ( staff and patients) vulnerable to having their communication about experience  misunderstood or pre-empted. Risk of testimonial injustice  and body doubt if experience is not actively  worked with  and thought about. Experience of being in group has to be stabilised.</a:t>
            </a:r>
          </a:p>
          <a:p>
            <a:r>
              <a:rPr lang="en-GB" sz="1800" dirty="0">
                <a:latin typeface="Times New Roman" pitchFamily="18" charset="0"/>
                <a:cs typeface="Times New Roman" pitchFamily="18" charset="0"/>
              </a:rPr>
              <a:t>Disturbance of sensory processing  can result in complicated interpersonal and intersubjective meeting;- self /other management  is complicated , this makes essential ADLS difficult to achieve and dependency a more significant presence in the  social exchange.</a:t>
            </a:r>
          </a:p>
          <a:p>
            <a:r>
              <a:rPr lang="en-GB" sz="1800" dirty="0">
                <a:latin typeface="Times New Roman" pitchFamily="18" charset="0"/>
                <a:cs typeface="Times New Roman" pitchFamily="18" charset="0"/>
              </a:rPr>
              <a:t>Due to the degree of emotional associated with ABI  how therapy is integrated into the recovering mind brain is not known  at the start - the work is always trauma informed and nuanced .</a:t>
            </a:r>
          </a:p>
          <a:p>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743426"/>
          </a:xfrm>
        </p:spPr>
        <p:txBody>
          <a:bodyPr>
            <a:normAutofit fontScale="90000"/>
          </a:bodyPr>
          <a:lstStyle/>
          <a:p>
            <a:r>
              <a:rPr lang="en-GB" sz="2700" dirty="0"/>
              <a:t> </a:t>
            </a:r>
            <a:r>
              <a:rPr lang="en-GB" sz="2700" dirty="0">
                <a:latin typeface="Times New Roman" pitchFamily="18" charset="0"/>
                <a:cs typeface="Times New Roman" pitchFamily="18" charset="0"/>
              </a:rPr>
              <a:t> Reflective practice is Mentalization  </a:t>
            </a:r>
            <a:br>
              <a:rPr lang="en-GB" sz="1350" dirty="0">
                <a:latin typeface="Times New Roman" pitchFamily="18" charset="0"/>
                <a:cs typeface="Times New Roman" pitchFamily="18" charset="0"/>
              </a:rPr>
            </a:br>
            <a:br>
              <a:rPr lang="en-GB" sz="1350" dirty="0">
                <a:latin typeface="Times New Roman" pitchFamily="18" charset="0"/>
                <a:cs typeface="Times New Roman" pitchFamily="18" charset="0"/>
              </a:rPr>
            </a:br>
            <a:r>
              <a:rPr lang="en-GB" sz="1350" dirty="0">
                <a:latin typeface="Times New Roman" pitchFamily="18" charset="0"/>
                <a:cs typeface="Times New Roman" pitchFamily="18" charset="0"/>
              </a:rPr>
              <a:t>  </a:t>
            </a:r>
          </a:p>
        </p:txBody>
      </p:sp>
      <p:sp>
        <p:nvSpPr>
          <p:cNvPr id="3" name="Content Placeholder 2"/>
          <p:cNvSpPr>
            <a:spLocks noGrp="1"/>
          </p:cNvSpPr>
          <p:nvPr>
            <p:ph idx="1"/>
          </p:nvPr>
        </p:nvSpPr>
        <p:spPr/>
        <p:txBody>
          <a:bodyPr>
            <a:normAutofit/>
          </a:bodyPr>
          <a:lstStyle/>
          <a:p>
            <a:r>
              <a:rPr lang="en-GB" sz="1600" dirty="0">
                <a:latin typeface="Times New Roman" pitchFamily="18" charset="0"/>
                <a:cs typeface="Times New Roman" pitchFamily="18" charset="0"/>
              </a:rPr>
              <a:t>The practice of mentalisation is nothing new . It is an evidenced based methodology ,  developed over many years , informed by psychodynamic , person centred and trauma informed practice. It is specifically used to address needs of service users with borderline personality disorder  see references . </a:t>
            </a:r>
          </a:p>
          <a:p>
            <a:r>
              <a:rPr lang="en-GB" sz="1600" dirty="0">
                <a:latin typeface="Times New Roman" pitchFamily="18" charset="0"/>
                <a:cs typeface="Times New Roman" pitchFamily="18" charset="0"/>
              </a:rPr>
              <a:t>As behavioural presentation in this setting can be  confusing  and self/ other perception compromised. This  psychodynamic model helps to chart the individual within the group domain.</a:t>
            </a:r>
          </a:p>
          <a:p>
            <a:r>
              <a:rPr lang="en-GB" sz="1600" dirty="0">
                <a:latin typeface="Times New Roman" pitchFamily="18" charset="0"/>
                <a:cs typeface="Times New Roman" pitchFamily="18" charset="0"/>
              </a:rPr>
              <a:t> Mentalization scope :-</a:t>
            </a:r>
          </a:p>
          <a:p>
            <a:pPr algn="ctr"/>
            <a:r>
              <a:rPr lang="en-GB" sz="1600" dirty="0">
                <a:latin typeface="Times New Roman" pitchFamily="18" charset="0"/>
                <a:cs typeface="Times New Roman" pitchFamily="18" charset="0"/>
              </a:rPr>
              <a:t>Automatic – Controlled</a:t>
            </a:r>
          </a:p>
          <a:p>
            <a:pPr algn="ctr"/>
            <a:r>
              <a:rPr lang="en-GB" sz="1600" dirty="0">
                <a:latin typeface="Times New Roman" pitchFamily="18" charset="0"/>
                <a:cs typeface="Times New Roman" pitchFamily="18" charset="0"/>
              </a:rPr>
              <a:t>Self -other</a:t>
            </a:r>
          </a:p>
          <a:p>
            <a:pPr algn="ctr"/>
            <a:r>
              <a:rPr lang="en-GB" sz="1600" dirty="0">
                <a:latin typeface="Times New Roman" pitchFamily="18" charset="0"/>
                <a:cs typeface="Times New Roman" pitchFamily="18" charset="0"/>
              </a:rPr>
              <a:t>Inner –Outer</a:t>
            </a:r>
          </a:p>
          <a:p>
            <a:pPr algn="ctr"/>
            <a:r>
              <a:rPr lang="en-GB" sz="1600" dirty="0">
                <a:latin typeface="Times New Roman" pitchFamily="18" charset="0"/>
                <a:cs typeface="Times New Roman" pitchFamily="18" charset="0"/>
              </a:rPr>
              <a:t>Cognitive – affective </a:t>
            </a:r>
          </a:p>
          <a:p>
            <a:r>
              <a:rPr lang="en-GB" sz="1600" dirty="0">
                <a:latin typeface="Times New Roman" pitchFamily="18" charset="0"/>
                <a:cs typeface="Times New Roman" pitchFamily="18" charset="0"/>
              </a:rPr>
              <a:t>  The dimensions of Mentalization are nurtured in our primary groups family context and developed through life. </a:t>
            </a:r>
          </a:p>
          <a:p>
            <a:endParaRPr lang="en-GB" sz="1500" dirty="0">
              <a:latin typeface="Times New Roman" pitchFamily="18" charset="0"/>
              <a:cs typeface="Times New Roman" pitchFamily="18" charset="0"/>
            </a:endParaRPr>
          </a:p>
          <a:p>
            <a:endParaRPr lang="en-GB" sz="1500" dirty="0">
              <a:latin typeface="Times New Roman" pitchFamily="18" charset="0"/>
              <a:cs typeface="Times New Roman" pitchFamily="18" charset="0"/>
            </a:endParaRPr>
          </a:p>
          <a:p>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latin typeface="Times New Roman" pitchFamily="18" charset="0"/>
                <a:cs typeface="Times New Roman" pitchFamily="18" charset="0"/>
              </a:rPr>
              <a:t>Therapist approach in  Groups  </a:t>
            </a:r>
          </a:p>
        </p:txBody>
      </p:sp>
      <p:sp>
        <p:nvSpPr>
          <p:cNvPr id="3" name="Content Placeholder 2"/>
          <p:cNvSpPr>
            <a:spLocks noGrp="1"/>
          </p:cNvSpPr>
          <p:nvPr>
            <p:ph idx="1"/>
          </p:nvPr>
        </p:nvSpPr>
        <p:spPr/>
        <p:txBody>
          <a:bodyPr>
            <a:normAutofit fontScale="47500" lnSpcReduction="20000"/>
          </a:bodyPr>
          <a:lstStyle/>
          <a:p>
            <a:endParaRPr lang="en-GB" sz="3675" dirty="0">
              <a:latin typeface="Times New Roman" pitchFamily="18" charset="0"/>
              <a:cs typeface="Times New Roman" pitchFamily="18" charset="0"/>
            </a:endParaRPr>
          </a:p>
          <a:p>
            <a:r>
              <a:rPr lang="en-GB" sz="3675" dirty="0">
                <a:latin typeface="Times New Roman" pitchFamily="18" charset="0"/>
                <a:cs typeface="Times New Roman" pitchFamily="18" charset="0"/>
              </a:rPr>
              <a:t>The art work can hold evidence of  physical and emotional challenge .</a:t>
            </a:r>
          </a:p>
          <a:p>
            <a:r>
              <a:rPr lang="en-GB" sz="3675" dirty="0">
                <a:latin typeface="Times New Roman" pitchFamily="18" charset="0"/>
                <a:cs typeface="Times New Roman" pitchFamily="18" charset="0"/>
              </a:rPr>
              <a:t> This has to be viewed within the context of the work  and is not fixed in meaning . As the therapeutic relationship changes what is worked with will develop also . To safeguard against intrusive work we always reflect and  review  with the service user.</a:t>
            </a:r>
          </a:p>
          <a:p>
            <a:r>
              <a:rPr lang="en-GB" sz="3675" b="1" dirty="0">
                <a:latin typeface="Times New Roman" pitchFamily="18" charset="0"/>
                <a:cs typeface="Times New Roman" pitchFamily="18" charset="0"/>
              </a:rPr>
              <a:t>The art therapist is mindful of and working with </a:t>
            </a:r>
            <a:r>
              <a:rPr lang="en-GB" sz="3675" dirty="0">
                <a:latin typeface="Times New Roman" pitchFamily="18" charset="0"/>
                <a:cs typeface="Times New Roman" pitchFamily="18" charset="0"/>
              </a:rPr>
              <a:t>:-</a:t>
            </a:r>
          </a:p>
          <a:p>
            <a:r>
              <a:rPr lang="en-GB" sz="3675" dirty="0">
                <a:latin typeface="Times New Roman" pitchFamily="18" charset="0"/>
                <a:cs typeface="Times New Roman" pitchFamily="18" charset="0"/>
              </a:rPr>
              <a:t>Perceptual disturbance.</a:t>
            </a:r>
          </a:p>
          <a:p>
            <a:r>
              <a:rPr lang="en-GB" sz="3675" dirty="0">
                <a:latin typeface="Times New Roman" pitchFamily="18" charset="0"/>
                <a:cs typeface="Times New Roman" pitchFamily="18" charset="0"/>
              </a:rPr>
              <a:t>The persons creativity.</a:t>
            </a:r>
          </a:p>
          <a:p>
            <a:r>
              <a:rPr lang="en-GB" sz="3675" dirty="0">
                <a:latin typeface="Times New Roman" pitchFamily="18" charset="0"/>
                <a:cs typeface="Times New Roman" pitchFamily="18" charset="0"/>
              </a:rPr>
              <a:t>Visual processing weakness.</a:t>
            </a:r>
          </a:p>
          <a:p>
            <a:r>
              <a:rPr lang="en-GB" sz="3675" dirty="0">
                <a:latin typeface="Times New Roman" pitchFamily="18" charset="0"/>
                <a:cs typeface="Times New Roman" pitchFamily="18" charset="0"/>
              </a:rPr>
              <a:t> Getting used to changes in experience of materials , tools, activity  and helps to map blind spots. </a:t>
            </a:r>
          </a:p>
          <a:p>
            <a:r>
              <a:rPr lang="en-GB" sz="3675" dirty="0">
                <a:latin typeface="Times New Roman" pitchFamily="18" charset="0"/>
                <a:cs typeface="Times New Roman" pitchFamily="18" charset="0"/>
              </a:rPr>
              <a:t>Confidence building in social and interpersonal relating</a:t>
            </a:r>
          </a:p>
          <a:p>
            <a:r>
              <a:rPr lang="en-GB" sz="3675" dirty="0">
                <a:latin typeface="Times New Roman" pitchFamily="18" charset="0"/>
                <a:cs typeface="Times New Roman" pitchFamily="18" charset="0"/>
              </a:rPr>
              <a:t>Developing point of view about   3D Space ;- in art psychotherapy  we consider different types of space  perceptual , actual, experiencing and personal.</a:t>
            </a:r>
          </a:p>
          <a:p>
            <a:r>
              <a:rPr lang="en-GB" sz="3675" dirty="0">
                <a:latin typeface="Times New Roman" pitchFamily="18" charset="0"/>
                <a:cs typeface="Times New Roman" pitchFamily="18" charset="0"/>
              </a:rPr>
              <a:t>Navigate and respect  areas of emotional and cognitive vulnerability.</a:t>
            </a:r>
          </a:p>
          <a:p>
            <a:r>
              <a:rPr lang="en-GB" sz="3675" dirty="0">
                <a:latin typeface="Times New Roman" pitchFamily="18" charset="0"/>
                <a:cs typeface="Times New Roman" pitchFamily="18" charset="0"/>
              </a:rPr>
              <a:t>Working with the fragile and traumatised individual.</a:t>
            </a:r>
          </a:p>
          <a:p>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3286" y="971550"/>
            <a:ext cx="3146756" cy="2128814"/>
          </a:xfrm>
        </p:spPr>
        <p:txBody>
          <a:bodyPr anchor="b">
            <a:normAutofit fontScale="90000"/>
          </a:bodyPr>
          <a:lstStyle/>
          <a:p>
            <a:br>
              <a:rPr lang="en-GB" sz="1050" dirty="0"/>
            </a:br>
            <a:br>
              <a:rPr lang="en-GB" sz="1050" dirty="0"/>
            </a:br>
            <a:br>
              <a:rPr lang="en-GB" sz="1500" dirty="0"/>
            </a:br>
            <a:br>
              <a:rPr lang="en-GB" sz="1500" dirty="0"/>
            </a:br>
            <a:br>
              <a:rPr lang="en-GB" sz="1500" dirty="0"/>
            </a:br>
            <a:br>
              <a:rPr lang="en-GB" sz="1500" dirty="0"/>
            </a:br>
            <a:br>
              <a:rPr lang="en-GB" sz="1500" dirty="0"/>
            </a:br>
            <a:br>
              <a:rPr lang="en-GB" sz="1500" dirty="0"/>
            </a:br>
            <a:br>
              <a:rPr lang="en-GB" sz="1500" dirty="0"/>
            </a:br>
            <a:br>
              <a:rPr lang="en-GB" sz="1500" dirty="0"/>
            </a:br>
            <a:r>
              <a:rPr lang="en-GB" sz="1500" dirty="0">
                <a:latin typeface="Times New Roman" pitchFamily="18" charset="0"/>
                <a:cs typeface="Times New Roman" pitchFamily="18" charset="0"/>
              </a:rPr>
              <a:t>The Robert Fergusson Unit has supported Art Psychotherapy groups since 1999 . The  Interpersonal model (Yalom) is designed for inpatient work. All sessions are developed reciprocally mindful of patient change clinical state  and large group dynamic.  </a:t>
            </a:r>
            <a:br>
              <a:rPr lang="en-GB" sz="1050" dirty="0"/>
            </a:br>
            <a:endParaRPr lang="en-GB" sz="1050" dirty="0"/>
          </a:p>
        </p:txBody>
      </p:sp>
      <p:sp>
        <p:nvSpPr>
          <p:cNvPr id="3" name="Content Placeholder 2"/>
          <p:cNvSpPr>
            <a:spLocks noGrp="1"/>
          </p:cNvSpPr>
          <p:nvPr>
            <p:ph idx="1"/>
          </p:nvPr>
        </p:nvSpPr>
        <p:spPr>
          <a:xfrm>
            <a:off x="4993287" y="3274695"/>
            <a:ext cx="3146755" cy="2308324"/>
          </a:xfrm>
        </p:spPr>
        <p:txBody>
          <a:bodyPr anchor="t">
            <a:normAutofit fontScale="85000" lnSpcReduction="10000"/>
          </a:bodyPr>
          <a:lstStyle/>
          <a:p>
            <a:endParaRPr lang="en-GB" sz="975" dirty="0">
              <a:solidFill>
                <a:schemeClr val="tx1">
                  <a:alpha val="80000"/>
                </a:schemeClr>
              </a:solidFill>
            </a:endParaRPr>
          </a:p>
          <a:p>
            <a:endParaRPr lang="en-GB" sz="975" dirty="0">
              <a:solidFill>
                <a:schemeClr val="tx1">
                  <a:alpha val="80000"/>
                </a:schemeClr>
              </a:solidFill>
              <a:latin typeface="Times New Roman" pitchFamily="18" charset="0"/>
              <a:cs typeface="Times New Roman" pitchFamily="18" charset="0"/>
            </a:endParaRPr>
          </a:p>
          <a:p>
            <a:pPr algn="ctr">
              <a:buNone/>
            </a:pPr>
            <a:r>
              <a:rPr lang="en-GB" sz="1200" dirty="0">
                <a:solidFill>
                  <a:schemeClr val="tx1">
                    <a:alpha val="80000"/>
                  </a:schemeClr>
                </a:solidFill>
                <a:latin typeface="Times New Roman" pitchFamily="18" charset="0"/>
                <a:cs typeface="Times New Roman" pitchFamily="18" charset="0"/>
              </a:rPr>
              <a:t> </a:t>
            </a:r>
            <a:r>
              <a:rPr lang="en-GB" sz="1200" b="1" dirty="0">
                <a:solidFill>
                  <a:schemeClr val="tx1">
                    <a:alpha val="80000"/>
                  </a:schemeClr>
                </a:solidFill>
                <a:latin typeface="Times New Roman" pitchFamily="18" charset="0"/>
                <a:cs typeface="Times New Roman" pitchFamily="18" charset="0"/>
              </a:rPr>
              <a:t>Examples of groups </a:t>
            </a:r>
          </a:p>
          <a:p>
            <a:r>
              <a:rPr lang="en-GB" sz="1200" b="1" u="sng" dirty="0">
                <a:solidFill>
                  <a:schemeClr val="tx1">
                    <a:alpha val="80000"/>
                  </a:schemeClr>
                </a:solidFill>
                <a:latin typeface="Times New Roman" pitchFamily="18" charset="0"/>
                <a:cs typeface="Times New Roman" pitchFamily="18" charset="0"/>
              </a:rPr>
              <a:t>Open studio group</a:t>
            </a:r>
            <a:r>
              <a:rPr lang="en-GB" sz="1200" b="1" dirty="0">
                <a:solidFill>
                  <a:schemeClr val="tx1">
                    <a:alpha val="80000"/>
                  </a:schemeClr>
                </a:solidFill>
                <a:latin typeface="Times New Roman" pitchFamily="18" charset="0"/>
                <a:cs typeface="Times New Roman" pitchFamily="18" charset="0"/>
              </a:rPr>
              <a:t> </a:t>
            </a:r>
            <a:r>
              <a:rPr lang="en-GB" sz="1200" dirty="0">
                <a:solidFill>
                  <a:schemeClr val="tx1">
                    <a:alpha val="80000"/>
                  </a:schemeClr>
                </a:solidFill>
                <a:latin typeface="Times New Roman" pitchFamily="18" charset="0"/>
                <a:cs typeface="Times New Roman" pitchFamily="18" charset="0"/>
              </a:rPr>
              <a:t>Opportunity to explore language of art , think about  being alongside others .</a:t>
            </a:r>
          </a:p>
          <a:p>
            <a:r>
              <a:rPr lang="en-GB" sz="1200" b="1" u="sng" dirty="0">
                <a:solidFill>
                  <a:schemeClr val="tx1">
                    <a:alpha val="80000"/>
                  </a:schemeClr>
                </a:solidFill>
                <a:latin typeface="Times New Roman" pitchFamily="18" charset="0"/>
                <a:cs typeface="Times New Roman" pitchFamily="18" charset="0"/>
              </a:rPr>
              <a:t>Closed groups  </a:t>
            </a:r>
            <a:r>
              <a:rPr lang="en-GB" sz="1200" dirty="0">
                <a:solidFill>
                  <a:schemeClr val="tx1">
                    <a:alpha val="80000"/>
                  </a:schemeClr>
                </a:solidFill>
                <a:latin typeface="Times New Roman" pitchFamily="18" charset="0"/>
                <a:cs typeface="Times New Roman" pitchFamily="18" charset="0"/>
              </a:rPr>
              <a:t>focus on  specific items  such as  preparing for discharge . Managing expectation , reviewing  therapy gains. </a:t>
            </a:r>
          </a:p>
          <a:p>
            <a:r>
              <a:rPr lang="en-GB" sz="1200" b="1" u="sng" dirty="0">
                <a:solidFill>
                  <a:schemeClr val="tx1">
                    <a:alpha val="80000"/>
                  </a:schemeClr>
                </a:solidFill>
                <a:latin typeface="Times New Roman" pitchFamily="18" charset="0"/>
                <a:cs typeface="Times New Roman" pitchFamily="18" charset="0"/>
              </a:rPr>
              <a:t>Mindful groups- </a:t>
            </a:r>
            <a:r>
              <a:rPr lang="en-GB" sz="1200" dirty="0">
                <a:solidFill>
                  <a:schemeClr val="tx1">
                    <a:alpha val="80000"/>
                  </a:schemeClr>
                </a:solidFill>
                <a:latin typeface="Times New Roman" pitchFamily="18" charset="0"/>
                <a:cs typeface="Times New Roman" pitchFamily="18" charset="0"/>
              </a:rPr>
              <a:t>Here and now focus  can address  tension on unit and difficult interpersonal relations </a:t>
            </a:r>
          </a:p>
          <a:p>
            <a:r>
              <a:rPr lang="en-GB" sz="1200" b="1" u="sng" dirty="0">
                <a:solidFill>
                  <a:schemeClr val="tx1">
                    <a:alpha val="80000"/>
                  </a:schemeClr>
                </a:solidFill>
                <a:latin typeface="Times New Roman" pitchFamily="18" charset="0"/>
                <a:cs typeface="Times New Roman" pitchFamily="18" charset="0"/>
              </a:rPr>
              <a:t>Reflective groups </a:t>
            </a:r>
            <a:r>
              <a:rPr lang="en-GB" sz="1200" dirty="0">
                <a:solidFill>
                  <a:schemeClr val="tx1">
                    <a:alpha val="80000"/>
                  </a:schemeClr>
                </a:solidFill>
                <a:latin typeface="Times New Roman" pitchFamily="18" charset="0"/>
                <a:cs typeface="Times New Roman" pitchFamily="18" charset="0"/>
              </a:rPr>
              <a:t>-  Actively using art making to support return to good-enough Mentalization</a:t>
            </a:r>
          </a:p>
          <a:p>
            <a:r>
              <a:rPr lang="en-GB" sz="1200" b="1" u="sng" dirty="0">
                <a:solidFill>
                  <a:schemeClr val="tx1">
                    <a:alpha val="80000"/>
                  </a:schemeClr>
                </a:solidFill>
                <a:latin typeface="Times New Roman" pitchFamily="18" charset="0"/>
                <a:cs typeface="Times New Roman" pitchFamily="18" charset="0"/>
              </a:rPr>
              <a:t>Men's group and Women’s group </a:t>
            </a:r>
          </a:p>
          <a:p>
            <a:pPr>
              <a:buNone/>
            </a:pPr>
            <a:endParaRPr lang="en-GB" sz="975" dirty="0">
              <a:solidFill>
                <a:schemeClr val="tx1">
                  <a:alpha val="80000"/>
                </a:schemeClr>
              </a:solidFill>
            </a:endParaRPr>
          </a:p>
          <a:p>
            <a:endParaRPr lang="en-GB" sz="975" dirty="0">
              <a:solidFill>
                <a:schemeClr val="tx1">
                  <a:alpha val="80000"/>
                </a:schemeClr>
              </a:solidFill>
            </a:endParaRPr>
          </a:p>
          <a:p>
            <a:endParaRPr lang="en-GB" sz="975" dirty="0">
              <a:solidFill>
                <a:schemeClr val="tx1">
                  <a:alpha val="80000"/>
                </a:schemeClr>
              </a:solidFill>
            </a:endParaRPr>
          </a:p>
          <a:p>
            <a:endParaRPr lang="en-GB" sz="975" dirty="0">
              <a:solidFill>
                <a:schemeClr val="tx1">
                  <a:alpha val="80000"/>
                </a:schemeClr>
              </a:solidFill>
            </a:endParaRPr>
          </a:p>
          <a:p>
            <a:endParaRPr lang="en-GB" sz="975" dirty="0">
              <a:solidFill>
                <a:schemeClr val="tx1">
                  <a:alpha val="80000"/>
                </a:schemeClr>
              </a:solidFill>
            </a:endParaRPr>
          </a:p>
          <a:p>
            <a:endParaRPr lang="en-GB" sz="975" dirty="0">
              <a:solidFill>
                <a:schemeClr val="tx1">
                  <a:alpha val="80000"/>
                </a:schemeClr>
              </a:solidFill>
            </a:endParaRPr>
          </a:p>
          <a:p>
            <a:endParaRPr lang="en-GB" sz="975" dirty="0">
              <a:solidFill>
                <a:schemeClr val="tx1">
                  <a:alpha val="80000"/>
                </a:schemeClr>
              </a:solidFill>
            </a:endParaRPr>
          </a:p>
          <a:p>
            <a:endParaRPr lang="en-GB" sz="975" dirty="0">
              <a:solidFill>
                <a:schemeClr val="tx1">
                  <a:alpha val="80000"/>
                </a:schemeClr>
              </a:solidFill>
            </a:endParaRPr>
          </a:p>
          <a:p>
            <a:endParaRPr lang="en-GB" sz="975" dirty="0">
              <a:solidFill>
                <a:schemeClr val="tx1">
                  <a:alpha val="80000"/>
                </a:schemeClr>
              </a:solidFill>
            </a:endParaRPr>
          </a:p>
          <a:p>
            <a:endParaRPr lang="en-GB" sz="975" dirty="0">
              <a:solidFill>
                <a:schemeClr val="tx1">
                  <a:alpha val="80000"/>
                </a:schemeClr>
              </a:solidFill>
            </a:endParaRPr>
          </a:p>
        </p:txBody>
      </p:sp>
      <p:pic>
        <p:nvPicPr>
          <p:cNvPr id="12" name="Picture 11" descr="\\laur-fil1\home1\Lynda.Girvan\iMAGES FOR TEACHING\RFU images\P1020671.JPG"/>
          <p:cNvPicPr/>
          <p:nvPr/>
        </p:nvPicPr>
        <p:blipFill>
          <a:blip r:embed="rId2" cstate="print"/>
          <a:srcRect/>
          <a:stretch>
            <a:fillRect/>
          </a:stretch>
        </p:blipFill>
        <p:spPr bwMode="auto">
          <a:xfrm>
            <a:off x="813106" y="1392081"/>
            <a:ext cx="3490784" cy="2061527"/>
          </a:xfrm>
          <a:prstGeom prst="rect">
            <a:avLst/>
          </a:prstGeom>
          <a:noFill/>
          <a:ln w="9525">
            <a:noFill/>
            <a:miter lim="800000"/>
            <a:headEnd/>
            <a:tailEnd/>
          </a:ln>
        </p:spPr>
      </p:pic>
      <p:sp>
        <p:nvSpPr>
          <p:cNvPr id="13" name="TextBox 12"/>
          <p:cNvSpPr txBox="1"/>
          <p:nvPr/>
        </p:nvSpPr>
        <p:spPr>
          <a:xfrm>
            <a:off x="822960" y="3949700"/>
            <a:ext cx="3146755" cy="2308324"/>
          </a:xfrm>
          <a:prstGeom prst="rect">
            <a:avLst/>
          </a:prstGeom>
          <a:noFill/>
        </p:spPr>
        <p:txBody>
          <a:bodyPr wrap="square" rtlCol="0">
            <a:spAutoFit/>
          </a:bodyPr>
          <a:lstStyle/>
          <a:p>
            <a:pPr algn="ctr"/>
            <a:r>
              <a:rPr lang="en-GB" sz="1600" dirty="0"/>
              <a:t> </a:t>
            </a:r>
            <a:r>
              <a:rPr lang="en-GB" sz="1600" b="1" u="sng" dirty="0">
                <a:latin typeface="Times New Roman" pitchFamily="18" charset="0"/>
                <a:cs typeface="Times New Roman" pitchFamily="18" charset="0"/>
              </a:rPr>
              <a:t>Open group work  </a:t>
            </a:r>
            <a:r>
              <a:rPr lang="en-GB" sz="1600" dirty="0">
                <a:latin typeface="Times New Roman" pitchFamily="18" charset="0"/>
                <a:cs typeface="Times New Roman" pitchFamily="18" charset="0"/>
              </a:rPr>
              <a:t>provides a forum to make choices  around personal therapy needs. People often decide to   move on to one on one work  to explore more personal issues Example  of MDT collaborative working.  </a:t>
            </a:r>
          </a:p>
          <a:p>
            <a:pPr algn="ctr"/>
            <a:r>
              <a:rPr lang="en-GB" sz="1600" dirty="0">
                <a:latin typeface="Times New Roman" pitchFamily="18" charset="0"/>
                <a:cs typeface="Times New Roman" pitchFamily="18" charset="0"/>
              </a:rPr>
              <a:t>People who contributed agree the work can be shared.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4686D3E-503D-41B1-AC04-DA65A86F0AB6}"/>
              </a:ext>
            </a:extLst>
          </p:cNvPr>
          <p:cNvGraphicFramePr/>
          <p:nvPr/>
        </p:nvGraphicFramePr>
        <p:xfrm>
          <a:off x="628650" y="1200150"/>
          <a:ext cx="5816998" cy="4250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n 2">
            <a:extLst>
              <a:ext uri="{FF2B5EF4-FFF2-40B4-BE49-F238E27FC236}">
                <a16:creationId xmlns:a16="http://schemas.microsoft.com/office/drawing/2014/main" id="{A2706F54-6BFB-4155-9691-2BA7C2F6601C}"/>
              </a:ext>
            </a:extLst>
          </p:cNvPr>
          <p:cNvSpPr/>
          <p:nvPr/>
        </p:nvSpPr>
        <p:spPr>
          <a:xfrm>
            <a:off x="6447934" y="1200150"/>
            <a:ext cx="2696066" cy="2894146"/>
          </a:xfrm>
          <a:prstGeom prst="sun">
            <a:avLst>
              <a:gd name="adj" fmla="val 1455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350" b="1" u="sng" dirty="0"/>
              <a:t>Reflective</a:t>
            </a:r>
          </a:p>
          <a:p>
            <a:pPr algn="ctr"/>
            <a:r>
              <a:rPr lang="en-GB" sz="1350" b="1" u="sng" dirty="0"/>
              <a:t>Group focus </a:t>
            </a:r>
            <a:r>
              <a:rPr lang="en-GB" sz="1350" u="sng" dirty="0"/>
              <a:t>is on experience,  findings ways to  cope with situation ,talk about therapy and life goals  </a:t>
            </a:r>
          </a:p>
        </p:txBody>
      </p:sp>
    </p:spTree>
    <p:extLst>
      <p:ext uri="{BB962C8B-B14F-4D97-AF65-F5344CB8AC3E}">
        <p14:creationId xmlns:p14="http://schemas.microsoft.com/office/powerpoint/2010/main" val="422695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EF085-4E1E-4996-B1CE-4AED06826A25}"/>
              </a:ext>
            </a:extLst>
          </p:cNvPr>
          <p:cNvSpPr>
            <a:spLocks noGrp="1"/>
          </p:cNvSpPr>
          <p:nvPr>
            <p:ph type="title"/>
          </p:nvPr>
        </p:nvSpPr>
        <p:spPr>
          <a:xfrm>
            <a:off x="628650" y="1275142"/>
            <a:ext cx="3647136" cy="4176968"/>
          </a:xfrm>
        </p:spPr>
        <p:txBody>
          <a:bodyPr>
            <a:normAutofit/>
          </a:bodyPr>
          <a:lstStyle/>
          <a:p>
            <a:br>
              <a:rPr lang="en-GB" sz="1650" dirty="0">
                <a:latin typeface="Times New Roman" pitchFamily="18" charset="0"/>
                <a:cs typeface="Times New Roman" pitchFamily="18" charset="0"/>
              </a:rPr>
            </a:br>
            <a:r>
              <a:rPr lang="en-GB" sz="1650" dirty="0">
                <a:latin typeface="Times New Roman" pitchFamily="18" charset="0"/>
                <a:cs typeface="Times New Roman" pitchFamily="18" charset="0"/>
              </a:rPr>
              <a:t> </a:t>
            </a:r>
            <a:br>
              <a:rPr lang="en-GB" sz="2700" dirty="0"/>
            </a:br>
            <a:br>
              <a:rPr lang="en-GB" sz="2700" dirty="0"/>
            </a:br>
            <a:endParaRPr lang="en-GB" sz="2700" dirty="0"/>
          </a:p>
        </p:txBody>
      </p:sp>
      <p:graphicFrame>
        <p:nvGraphicFramePr>
          <p:cNvPr id="6" name="Content Placeholder 3">
            <a:extLst>
              <a:ext uri="{FF2B5EF4-FFF2-40B4-BE49-F238E27FC236}">
                <a16:creationId xmlns:a16="http://schemas.microsoft.com/office/drawing/2014/main" id="{05428D0C-F612-438F-995B-47179EED5B06}"/>
              </a:ext>
            </a:extLst>
          </p:cNvPr>
          <p:cNvGraphicFramePr>
            <a:graphicFrameLocks noGrp="1"/>
          </p:cNvGraphicFramePr>
          <p:nvPr>
            <p:ph idx="1"/>
          </p:nvPr>
        </p:nvGraphicFramePr>
        <p:xfrm>
          <a:off x="628650" y="2000251"/>
          <a:ext cx="7886700" cy="3489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5931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B40E-211C-4393-A3D2-92C5C1E0FC85}"/>
              </a:ext>
            </a:extLst>
          </p:cNvPr>
          <p:cNvSpPr>
            <a:spLocks noGrp="1"/>
          </p:cNvSpPr>
          <p:nvPr>
            <p:ph type="title"/>
          </p:nvPr>
        </p:nvSpPr>
        <p:spPr>
          <a:xfrm>
            <a:off x="628650" y="937261"/>
            <a:ext cx="7886700" cy="1691639"/>
          </a:xfrm>
        </p:spPr>
        <p:txBody>
          <a:bodyPr>
            <a:normAutofit fontScale="90000"/>
          </a:bodyPr>
          <a:lstStyle/>
          <a:p>
            <a:r>
              <a:rPr lang="en-GB" sz="1800" dirty="0"/>
              <a:t>   What  service users said.</a:t>
            </a:r>
            <a:br>
              <a:rPr lang="en-GB" sz="1350" dirty="0"/>
            </a:br>
            <a:br>
              <a:rPr lang="en-GB" sz="1600" dirty="0"/>
            </a:br>
            <a:r>
              <a:rPr lang="en-GB" sz="1600" dirty="0"/>
              <a:t>“It has been good” </a:t>
            </a:r>
            <a:br>
              <a:rPr lang="en-GB" sz="1600" dirty="0"/>
            </a:br>
            <a:r>
              <a:rPr lang="en-GB" sz="1600" dirty="0"/>
              <a:t> “Yes being in the group could be useful”</a:t>
            </a:r>
            <a:br>
              <a:rPr lang="en-GB" sz="1600" dirty="0"/>
            </a:br>
            <a:r>
              <a:rPr lang="en-GB" sz="1600" dirty="0"/>
              <a:t> “We have time to talk” </a:t>
            </a:r>
            <a:br>
              <a:rPr lang="en-GB" sz="1600" dirty="0"/>
            </a:br>
            <a:r>
              <a:rPr lang="en-GB" sz="1600" dirty="0"/>
              <a:t> “Being in the group is good for mental health”</a:t>
            </a:r>
            <a:br>
              <a:rPr lang="en-GB" sz="1600" dirty="0"/>
            </a:br>
            <a:r>
              <a:rPr lang="en-GB" sz="1600" dirty="0"/>
              <a:t> “People need to know  what I am like and what my triggers are” </a:t>
            </a:r>
            <a:br>
              <a:rPr lang="en-GB" sz="1600" dirty="0"/>
            </a:br>
            <a:r>
              <a:rPr lang="en-GB" sz="1600" dirty="0"/>
              <a:t>“ We can continue with the group”</a:t>
            </a:r>
          </a:p>
        </p:txBody>
      </p:sp>
      <p:graphicFrame>
        <p:nvGraphicFramePr>
          <p:cNvPr id="5" name="Content Placeholder 2">
            <a:extLst>
              <a:ext uri="{FF2B5EF4-FFF2-40B4-BE49-F238E27FC236}">
                <a16:creationId xmlns:a16="http://schemas.microsoft.com/office/drawing/2014/main" id="{E808AB0C-6DE3-2D32-752A-D050A728E4BD}"/>
              </a:ext>
            </a:extLst>
          </p:cNvPr>
          <p:cNvGraphicFramePr>
            <a:graphicFrameLocks noGrp="1"/>
          </p:cNvGraphicFramePr>
          <p:nvPr>
            <p:ph idx="1"/>
          </p:nvPr>
        </p:nvGraphicFramePr>
        <p:xfrm>
          <a:off x="628650" y="2560320"/>
          <a:ext cx="7886700" cy="2929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2022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dirty="0">
                <a:latin typeface="Times New Roman" pitchFamily="18" charset="0"/>
                <a:cs typeface="Times New Roman" pitchFamily="18" charset="0"/>
              </a:rPr>
              <a:t> Structured reflection:– all reports, assumptions and feedback within wider treatment setting is  shared with service users . </a:t>
            </a:r>
          </a:p>
        </p:txBody>
      </p:sp>
      <p:graphicFrame>
        <p:nvGraphicFramePr>
          <p:cNvPr id="4" name="Content Placeholder 2">
            <a:extLst>
              <a:ext uri="{FF2B5EF4-FFF2-40B4-BE49-F238E27FC236}">
                <a16:creationId xmlns:a16="http://schemas.microsoft.com/office/drawing/2014/main" id="{3E7FEDB0-A6C7-7229-0FF7-6FD9155677E4}"/>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power of identification </a:t>
            </a:r>
          </a:p>
        </p:txBody>
      </p:sp>
      <p:graphicFrame>
        <p:nvGraphicFramePr>
          <p:cNvPr id="8" name="Content Placeholder 2">
            <a:extLst>
              <a:ext uri="{FF2B5EF4-FFF2-40B4-BE49-F238E27FC236}">
                <a16:creationId xmlns:a16="http://schemas.microsoft.com/office/drawing/2014/main" id="{4D721872-FCD2-E1F2-5A0E-2D92BD6AF245}"/>
              </a:ext>
            </a:extLst>
          </p:cNvPr>
          <p:cNvGraphicFramePr>
            <a:graphicFrameLocks noGrp="1"/>
          </p:cNvGraphicFramePr>
          <p:nvPr>
            <p:ph idx="1"/>
          </p:nvPr>
        </p:nvGraphicFramePr>
        <p:xfrm>
          <a:off x="457200" y="1600200"/>
          <a:ext cx="425881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p:nvPr/>
        </p:nvPicPr>
        <p:blipFill>
          <a:blip r:embed="rId8" cstate="print"/>
          <a:srcRect l="35869" t="22087" r="39377" b="26261"/>
          <a:stretch>
            <a:fillRect/>
          </a:stretch>
        </p:blipFill>
        <p:spPr bwMode="auto">
          <a:xfrm>
            <a:off x="5148064" y="1484784"/>
            <a:ext cx="3312368" cy="4176464"/>
          </a:xfrm>
          <a:prstGeom prst="rect">
            <a:avLst/>
          </a:prstGeom>
          <a:noFill/>
          <a:ln w="9525">
            <a:noFill/>
            <a:miter lim="800000"/>
            <a:headEnd/>
            <a:tailEnd/>
          </a:ln>
        </p:spPr>
      </p:pic>
      <p:sp>
        <p:nvSpPr>
          <p:cNvPr id="6" name="TextBox 5"/>
          <p:cNvSpPr txBox="1"/>
          <p:nvPr/>
        </p:nvSpPr>
        <p:spPr>
          <a:xfrm>
            <a:off x="539552" y="5661248"/>
            <a:ext cx="8064896" cy="1200329"/>
          </a:xfrm>
          <a:prstGeom prst="rect">
            <a:avLst/>
          </a:prstGeom>
          <a:noFill/>
        </p:spPr>
        <p:txBody>
          <a:bodyPr wrap="square" rtlCol="0">
            <a:spAutoFit/>
          </a:bodyPr>
          <a:lstStyle/>
          <a:p>
            <a:endParaRPr lang="en-GB" dirty="0"/>
          </a:p>
          <a:p>
            <a:endParaRPr lang="en-GB" dirty="0"/>
          </a:p>
          <a:p>
            <a:r>
              <a:rPr lang="en-GB" dirty="0" err="1"/>
              <a:t>Bandura</a:t>
            </a:r>
            <a:r>
              <a:rPr lang="en-GB" dirty="0"/>
              <a:t>, A. (1986). Social foundations of thought and action: A social cognitive theory. </a:t>
            </a:r>
            <a:r>
              <a:rPr lang="en-GB" dirty="0" err="1"/>
              <a:t>EWglewood</a:t>
            </a:r>
            <a:r>
              <a:rPr lang="en-GB" dirty="0"/>
              <a:t> Cliffs, NJ: Prentice-Hall.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7529264" cy="1196752"/>
          </a:xfrm>
        </p:spPr>
        <p:txBody>
          <a:bodyPr/>
          <a:lstStyle/>
          <a:p>
            <a:r>
              <a:rPr lang="en-GB" dirty="0"/>
              <a:t>Benefits </a:t>
            </a:r>
          </a:p>
        </p:txBody>
      </p:sp>
      <p:sp>
        <p:nvSpPr>
          <p:cNvPr id="3" name="Content Placeholder 2"/>
          <p:cNvSpPr>
            <a:spLocks noGrp="1"/>
          </p:cNvSpPr>
          <p:nvPr>
            <p:ph sz="quarter" idx="1"/>
          </p:nvPr>
        </p:nvSpPr>
        <p:spPr>
          <a:xfrm>
            <a:off x="323528" y="1340768"/>
            <a:ext cx="4176464" cy="4831432"/>
          </a:xfrm>
        </p:spPr>
        <p:txBody>
          <a:bodyPr>
            <a:normAutofit fontScale="77500" lnSpcReduction="20000"/>
          </a:bodyPr>
          <a:lstStyle/>
          <a:p>
            <a:r>
              <a:rPr lang="en-GB" dirty="0"/>
              <a:t>Acceptability in impaired insight </a:t>
            </a:r>
          </a:p>
          <a:p>
            <a:r>
              <a:rPr lang="en-GB" dirty="0"/>
              <a:t>Peer feedback more acceptable and greater impact</a:t>
            </a:r>
          </a:p>
          <a:p>
            <a:r>
              <a:rPr lang="en-GB" dirty="0"/>
              <a:t>Modelling, reinforcement of appropriate behaviour in a social setting, vicarious learning from peers</a:t>
            </a:r>
          </a:p>
          <a:p>
            <a:r>
              <a:rPr lang="en-GB" dirty="0"/>
              <a:t>Identification with others (adjustment)</a:t>
            </a:r>
          </a:p>
          <a:p>
            <a:r>
              <a:rPr lang="en-GB" dirty="0"/>
              <a:t>Assess social skills </a:t>
            </a:r>
          </a:p>
          <a:p>
            <a:r>
              <a:rPr lang="en-GB" dirty="0"/>
              <a:t>Assess ability to make judgments/decisions in dynamic situation</a:t>
            </a:r>
          </a:p>
          <a:p>
            <a:r>
              <a:rPr lang="en-GB" dirty="0"/>
              <a:t>Group setting may be more </a:t>
            </a:r>
            <a:r>
              <a:rPr lang="en-GB" dirty="0" err="1"/>
              <a:t>generalisable</a:t>
            </a:r>
            <a:r>
              <a:rPr lang="en-GB" dirty="0"/>
              <a:t> </a:t>
            </a:r>
          </a:p>
        </p:txBody>
      </p:sp>
      <p:pic>
        <p:nvPicPr>
          <p:cNvPr id="9" name="Content Placeholder 8"/>
          <p:cNvPicPr>
            <a:picLocks noGrp="1"/>
          </p:cNvPicPr>
          <p:nvPr>
            <p:ph sz="quarter" idx="2"/>
          </p:nvPr>
        </p:nvPicPr>
        <p:blipFill>
          <a:blip r:embed="rId3" cstate="print"/>
          <a:srcRect l="21768" t="28698" r="58812" b="45266"/>
          <a:stretch>
            <a:fillRect/>
          </a:stretch>
        </p:blipFill>
        <p:spPr bwMode="auto">
          <a:xfrm>
            <a:off x="4572000" y="2132856"/>
            <a:ext cx="3806996" cy="2876481"/>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Tips and themes  </a:t>
            </a:r>
          </a:p>
        </p:txBody>
      </p:sp>
      <p:sp>
        <p:nvSpPr>
          <p:cNvPr id="3" name="Content Placeholder 2"/>
          <p:cNvSpPr>
            <a:spLocks noGrp="1"/>
          </p:cNvSpPr>
          <p:nvPr>
            <p:ph sz="quarter" idx="1"/>
          </p:nvPr>
        </p:nvSpPr>
        <p:spPr>
          <a:xfrm>
            <a:off x="827584" y="1916832"/>
            <a:ext cx="7859216" cy="4237931"/>
          </a:xfrm>
        </p:spPr>
        <p:txBody>
          <a:bodyPr>
            <a:normAutofit fontScale="77500" lnSpcReduction="20000"/>
          </a:bodyPr>
          <a:lstStyle/>
          <a:p>
            <a:r>
              <a:rPr lang="en-GB" dirty="0"/>
              <a:t>Importance of task (versus verbal psycho-education/therapy) focus</a:t>
            </a:r>
          </a:p>
          <a:p>
            <a:r>
              <a:rPr lang="en-GB" dirty="0"/>
              <a:t>Achieve identified end product (e.g. specific decisions, recommendations or tangible results)</a:t>
            </a:r>
          </a:p>
          <a:p>
            <a:r>
              <a:rPr lang="en-GB" dirty="0"/>
              <a:t>Appropriate choice of members (similar areas of weakness or complementary)</a:t>
            </a:r>
          </a:p>
          <a:p>
            <a:r>
              <a:rPr lang="en-GB" dirty="0"/>
              <a:t>Therapist as facilitator  </a:t>
            </a:r>
          </a:p>
          <a:p>
            <a:r>
              <a:rPr lang="en-GB" dirty="0"/>
              <a:t>If challenging behaviour need more than one facilitator</a:t>
            </a:r>
          </a:p>
          <a:p>
            <a:r>
              <a:rPr lang="en-GB" dirty="0"/>
              <a:t>Nursing support crucial </a:t>
            </a:r>
          </a:p>
          <a:p>
            <a:r>
              <a:rPr lang="en-GB" dirty="0"/>
              <a:t>NOT really resource saving (but achieve things other formats can’t)</a:t>
            </a:r>
          </a:p>
          <a:p>
            <a:endParaRPr lang="en-GB" dirty="0"/>
          </a:p>
          <a:p>
            <a:endParaRPr lang="en-GB" dirty="0"/>
          </a:p>
          <a:p>
            <a:pPr>
              <a:buNone/>
            </a:pPr>
            <a:endParaRPr lang="en-GB" dirty="0"/>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2910322" y="583345"/>
            <a:ext cx="5370268" cy="4164820"/>
          </a:xfrm>
        </p:spPr>
        <p:txBody>
          <a:bodyPr anchor="t">
            <a:normAutofit/>
          </a:bodyPr>
          <a:lstStyle/>
          <a:p>
            <a:pPr algn="r"/>
            <a:r>
              <a:rPr lang="en-GB" sz="7000">
                <a:solidFill>
                  <a:srgbClr val="FFFFFF"/>
                </a:solidFill>
              </a:rPr>
              <a:t>Speech and Language Therapy (SLT)</a:t>
            </a:r>
          </a:p>
        </p:txBody>
      </p:sp>
      <p:sp>
        <p:nvSpPr>
          <p:cNvPr id="3" name="Subtitle 2"/>
          <p:cNvSpPr>
            <a:spLocks noGrp="1"/>
          </p:cNvSpPr>
          <p:nvPr>
            <p:ph type="subTitle" idx="1"/>
          </p:nvPr>
        </p:nvSpPr>
        <p:spPr>
          <a:xfrm>
            <a:off x="906171" y="4240218"/>
            <a:ext cx="6434024" cy="2236781"/>
          </a:xfrm>
        </p:spPr>
        <p:txBody>
          <a:bodyPr>
            <a:normAutofit/>
          </a:bodyPr>
          <a:lstStyle/>
          <a:p>
            <a:pPr algn="l">
              <a:lnSpc>
                <a:spcPct val="90000"/>
              </a:lnSpc>
            </a:pPr>
            <a:r>
              <a:rPr lang="en-GB" sz="2400" dirty="0">
                <a:solidFill>
                  <a:srgbClr val="FFFFFF"/>
                </a:solidFill>
              </a:rPr>
              <a:t>Mel Hay (SLT)</a:t>
            </a:r>
          </a:p>
          <a:p>
            <a:pPr algn="l">
              <a:lnSpc>
                <a:spcPct val="90000"/>
              </a:lnSpc>
            </a:pPr>
            <a:r>
              <a:rPr lang="en-GB" sz="2400" u="sng" dirty="0">
                <a:solidFill>
                  <a:srgbClr val="FFFFFF"/>
                </a:solidFill>
              </a:rPr>
              <a:t>Melanie.hay@nhslothian.scot.nhs.uk</a:t>
            </a:r>
            <a:r>
              <a:rPr lang="en-GB" sz="2400" dirty="0">
                <a:solidFill>
                  <a:srgbClr val="FFFFFF"/>
                </a:solidFill>
              </a:rPr>
              <a:t> </a:t>
            </a:r>
          </a:p>
          <a:p>
            <a:pPr algn="l">
              <a:lnSpc>
                <a:spcPct val="90000"/>
              </a:lnSpc>
            </a:pPr>
            <a:endParaRPr lang="en-GB" sz="2400" dirty="0">
              <a:solidFill>
                <a:srgbClr val="FFFFFF"/>
              </a:solidFill>
            </a:endParaRPr>
          </a:p>
          <a:p>
            <a:pPr algn="l">
              <a:lnSpc>
                <a:spcPct val="90000"/>
              </a:lnSpc>
            </a:pPr>
            <a:r>
              <a:rPr lang="en-GB" sz="2400" dirty="0">
                <a:solidFill>
                  <a:srgbClr val="FFFFFF"/>
                </a:solidFill>
              </a:rPr>
              <a:t>Luke Hanson, Fay Morrice, Helen Page (SLTs)</a:t>
            </a:r>
          </a:p>
          <a:p>
            <a:pPr algn="l">
              <a:lnSpc>
                <a:spcPct val="90000"/>
              </a:lnSpc>
            </a:pPr>
            <a:r>
              <a:rPr lang="en-GB" sz="2400" dirty="0">
                <a:solidFill>
                  <a:srgbClr val="FFFFFF"/>
                </a:solidFill>
              </a:rPr>
              <a:t>Diana </a:t>
            </a:r>
            <a:r>
              <a:rPr lang="en-GB" sz="2400" dirty="0" err="1">
                <a:solidFill>
                  <a:srgbClr val="FFFFFF"/>
                </a:solidFill>
              </a:rPr>
              <a:t>Mintal</a:t>
            </a:r>
            <a:r>
              <a:rPr lang="en-GB" sz="2400" dirty="0">
                <a:solidFill>
                  <a:srgbClr val="FFFFFF"/>
                </a:solidFill>
              </a:rPr>
              <a:t> (SLT assistant)</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769" y="583345"/>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74854" y="812640"/>
            <a:ext cx="68353"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4114" y="1037066"/>
            <a:ext cx="95785"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2085"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7318" y="5636680"/>
            <a:ext cx="113652"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3881" y="6096759"/>
            <a:ext cx="81469"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5716" y="6238029"/>
            <a:ext cx="7181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2" y="-1"/>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99B60357-232D-4489-8786-BF4E4F74B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353676"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28928A89-D0B3-42AC-80FB-CA7D44569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43" y="727069"/>
            <a:ext cx="8035257"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6608" y="2774907"/>
            <a:ext cx="3970719" cy="3263582"/>
          </a:xfrm>
        </p:spPr>
        <p:txBody>
          <a:bodyPr anchor="t">
            <a:normAutofit/>
          </a:bodyPr>
          <a:lstStyle/>
          <a:p>
            <a:r>
              <a:rPr lang="en-GB" sz="4200" dirty="0"/>
              <a:t>Groups in SLT</a:t>
            </a:r>
            <a:br>
              <a:rPr lang="en-GB" sz="4200" dirty="0"/>
            </a:br>
            <a:endParaRPr lang="en-GB" sz="4200" dirty="0"/>
          </a:p>
        </p:txBody>
      </p:sp>
      <p:pic>
        <p:nvPicPr>
          <p:cNvPr id="4" name="Picture 3" descr="How many groups should you join? - SWOOP Analytics® | Workforce Analytics |  Digital Workplace Solution"/>
          <p:cNvPicPr/>
          <p:nvPr/>
        </p:nvPicPr>
        <p:blipFill rotWithShape="1">
          <a:blip r:embed="rId3" cstate="print"/>
          <a:srcRect l="5819" r="9776" b="-1"/>
          <a:stretch/>
        </p:blipFill>
        <p:spPr bwMode="auto">
          <a:xfrm>
            <a:off x="353682" y="10"/>
            <a:ext cx="8170808" cy="2274917"/>
          </a:xfrm>
          <a:prstGeom prst="rect">
            <a:avLst/>
          </a:prstGeom>
          <a:noFill/>
        </p:spPr>
      </p:pic>
      <p:sp>
        <p:nvSpPr>
          <p:cNvPr id="3" name="Content Placeholder 2"/>
          <p:cNvSpPr>
            <a:spLocks noGrp="1"/>
          </p:cNvSpPr>
          <p:nvPr>
            <p:ph idx="1"/>
          </p:nvPr>
        </p:nvSpPr>
        <p:spPr>
          <a:xfrm>
            <a:off x="4502988" y="2823718"/>
            <a:ext cx="3717312" cy="3168763"/>
          </a:xfrm>
        </p:spPr>
        <p:txBody>
          <a:bodyPr anchor="t">
            <a:noAutofit/>
          </a:bodyPr>
          <a:lstStyle/>
          <a:p>
            <a:endParaRPr lang="en-GB" sz="2400" dirty="0"/>
          </a:p>
          <a:p>
            <a:r>
              <a:rPr lang="en-GB" sz="2400" dirty="0"/>
              <a:t>Found in range of settings</a:t>
            </a:r>
          </a:p>
          <a:p>
            <a:r>
              <a:rPr lang="en-GB" sz="2400" dirty="0"/>
              <a:t>Life participation approach</a:t>
            </a:r>
          </a:p>
          <a:p>
            <a:r>
              <a:rPr lang="en-GB" sz="2400" dirty="0"/>
              <a:t>Promotes interactions with different communication partners</a:t>
            </a:r>
          </a:p>
        </p:txBody>
      </p:sp>
      <p:cxnSp>
        <p:nvCxnSpPr>
          <p:cNvPr id="17" name="Straight Connector 16">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794438" y="501651"/>
            <a:ext cx="3326040" cy="1716255"/>
          </a:xfrm>
        </p:spPr>
        <p:txBody>
          <a:bodyPr vert="horz" lIns="91440" tIns="45720" rIns="91440" bIns="45720" rtlCol="0" anchor="b">
            <a:normAutofit/>
          </a:bodyPr>
          <a:lstStyle/>
          <a:p>
            <a:pPr algn="l">
              <a:lnSpc>
                <a:spcPct val="90000"/>
              </a:lnSpc>
            </a:pPr>
            <a:r>
              <a:rPr lang="en-US" sz="4900"/>
              <a:t>Influences</a:t>
            </a:r>
          </a:p>
        </p:txBody>
      </p:sp>
      <p:sp>
        <p:nvSpPr>
          <p:cNvPr id="15" name="Rectangle 14">
            <a:extLst>
              <a:ext uri="{FF2B5EF4-FFF2-40B4-BE49-F238E27FC236}">
                <a16:creationId xmlns:a16="http://schemas.microsoft.com/office/drawing/2014/main" id="{B5ABDEAA-B248-4182-B67C-A925338E7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256" y="252743"/>
            <a:ext cx="3554714" cy="304261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Content Placeholder 7" descr="What SLPs Should Know About The Life Participation Approach to Aphasia —  Neuro Speech Solutions"/>
          <p:cNvPicPr>
            <a:picLocks noGrp="1"/>
          </p:cNvPicPr>
          <p:nvPr>
            <p:ph sz="half" idx="2"/>
          </p:nvPr>
        </p:nvPicPr>
        <p:blipFill>
          <a:blip r:embed="rId3" cstate="print"/>
          <a:stretch>
            <a:fillRect/>
          </a:stretch>
        </p:blipFill>
        <p:spPr bwMode="auto">
          <a:xfrm>
            <a:off x="1385326" y="467573"/>
            <a:ext cx="2468573" cy="2468573"/>
          </a:xfrm>
          <a:prstGeom prst="rect">
            <a:avLst/>
          </a:prstGeom>
          <a:noFill/>
        </p:spPr>
      </p:pic>
      <p:sp>
        <p:nvSpPr>
          <p:cNvPr id="17" name="Rectangle 16">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9086" y="3548095"/>
            <a:ext cx="3554715" cy="304261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p:cNvSpPr>
            <a:spLocks noGrp="1"/>
          </p:cNvSpPr>
          <p:nvPr>
            <p:ph sz="half" idx="1"/>
          </p:nvPr>
        </p:nvSpPr>
        <p:spPr>
          <a:xfrm>
            <a:off x="4794437" y="2645922"/>
            <a:ext cx="3326041" cy="3710427"/>
          </a:xfrm>
        </p:spPr>
        <p:txBody>
          <a:bodyPr vert="horz" lIns="91440" tIns="45720" rIns="91440" bIns="45720" rtlCol="0" anchor="t">
            <a:normAutofit/>
          </a:bodyPr>
          <a:lstStyle/>
          <a:p>
            <a:pPr indent="-228600">
              <a:lnSpc>
                <a:spcPct val="90000"/>
              </a:lnSpc>
            </a:pPr>
            <a:r>
              <a:rPr lang="en-US" sz="3200" dirty="0"/>
              <a:t>Functional rehabilitation</a:t>
            </a:r>
          </a:p>
          <a:p>
            <a:pPr indent="-228600">
              <a:lnSpc>
                <a:spcPct val="90000"/>
              </a:lnSpc>
            </a:pPr>
            <a:r>
              <a:rPr lang="en-US" sz="3200" dirty="0"/>
              <a:t>Dynamic and flexible groups</a:t>
            </a:r>
          </a:p>
          <a:p>
            <a:pPr indent="-228600">
              <a:lnSpc>
                <a:spcPct val="90000"/>
              </a:lnSpc>
            </a:pPr>
            <a:r>
              <a:rPr lang="en-US" sz="3200" dirty="0"/>
              <a:t>Patient feedback</a:t>
            </a:r>
          </a:p>
          <a:p>
            <a:pPr indent="-228600">
              <a:lnSpc>
                <a:spcPct val="90000"/>
              </a:lnSpc>
            </a:pPr>
            <a:r>
              <a:rPr lang="en-US" sz="3200" dirty="0"/>
              <a:t>Work history</a:t>
            </a:r>
          </a:p>
          <a:p>
            <a:pPr indent="-228600">
              <a:lnSpc>
                <a:spcPct val="90000"/>
              </a:lnSpc>
            </a:pPr>
            <a:endParaRPr lang="en-US" sz="1700" dirty="0"/>
          </a:p>
        </p:txBody>
      </p:sp>
      <p:pic>
        <p:nvPicPr>
          <p:cNvPr id="5" name="Picture 4" descr="Cognitive Communication | Neuro Rehab Group"/>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90763" y="3949439"/>
            <a:ext cx="3211361" cy="2239923"/>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SLT Groups at the RFU</a:t>
            </a:r>
          </a:p>
        </p:txBody>
      </p:sp>
      <p:sp>
        <p:nvSpPr>
          <p:cNvPr id="5" name="Text Placeholder 4"/>
          <p:cNvSpPr>
            <a:spLocks noGrp="1"/>
          </p:cNvSpPr>
          <p:nvPr>
            <p:ph type="body" idx="1"/>
          </p:nvPr>
        </p:nvSpPr>
        <p:spPr/>
        <p:txBody>
          <a:bodyPr/>
          <a:lstStyle/>
          <a:p>
            <a:r>
              <a:rPr lang="en-GB" dirty="0"/>
              <a:t>Name of group</a:t>
            </a:r>
          </a:p>
        </p:txBody>
      </p:sp>
      <p:sp>
        <p:nvSpPr>
          <p:cNvPr id="6" name="Content Placeholder 5"/>
          <p:cNvSpPr>
            <a:spLocks noGrp="1"/>
          </p:cNvSpPr>
          <p:nvPr>
            <p:ph sz="half" idx="2"/>
          </p:nvPr>
        </p:nvSpPr>
        <p:spPr/>
        <p:txBody>
          <a:bodyPr>
            <a:normAutofit fontScale="92500" lnSpcReduction="10000"/>
          </a:bodyPr>
          <a:lstStyle/>
          <a:p>
            <a:r>
              <a:rPr lang="en-GB" dirty="0">
                <a:solidFill>
                  <a:srgbClr val="00B0F0"/>
                </a:solidFill>
              </a:rPr>
              <a:t>Current Affairs</a:t>
            </a:r>
          </a:p>
          <a:p>
            <a:endParaRPr lang="en-GB" dirty="0"/>
          </a:p>
          <a:p>
            <a:r>
              <a:rPr lang="en-GB" dirty="0">
                <a:solidFill>
                  <a:srgbClr val="92D050"/>
                </a:solidFill>
              </a:rPr>
              <a:t>Bring Your Tune</a:t>
            </a:r>
          </a:p>
          <a:p>
            <a:endParaRPr lang="en-GB" dirty="0"/>
          </a:p>
          <a:p>
            <a:pPr marL="0" indent="0">
              <a:buNone/>
            </a:pPr>
            <a:endParaRPr lang="en-GB" dirty="0"/>
          </a:p>
          <a:p>
            <a:r>
              <a:rPr lang="en-GB" dirty="0">
                <a:solidFill>
                  <a:srgbClr val="FF0000"/>
                </a:solidFill>
              </a:rPr>
              <a:t>Total Communication</a:t>
            </a:r>
          </a:p>
          <a:p>
            <a:endParaRPr lang="en-GB" dirty="0"/>
          </a:p>
          <a:p>
            <a:r>
              <a:rPr lang="en-GB" dirty="0">
                <a:solidFill>
                  <a:srgbClr val="7030A0"/>
                </a:solidFill>
              </a:rPr>
              <a:t>Sensory Stories</a:t>
            </a:r>
          </a:p>
          <a:p>
            <a:pPr marL="0" indent="0">
              <a:buNone/>
            </a:pPr>
            <a:endParaRPr lang="en-GB" dirty="0">
              <a:solidFill>
                <a:schemeClr val="accent6">
                  <a:lumMod val="75000"/>
                </a:schemeClr>
              </a:solidFill>
            </a:endParaRPr>
          </a:p>
          <a:p>
            <a:r>
              <a:rPr lang="en-GB" dirty="0">
                <a:solidFill>
                  <a:schemeClr val="accent6">
                    <a:lumMod val="75000"/>
                  </a:schemeClr>
                </a:solidFill>
              </a:rPr>
              <a:t>Brain injury education group</a:t>
            </a:r>
          </a:p>
          <a:p>
            <a:pPr marL="0" indent="0">
              <a:buNone/>
            </a:pPr>
            <a:endParaRPr lang="en-GB" dirty="0">
              <a:solidFill>
                <a:srgbClr val="FFC000"/>
              </a:solidFill>
            </a:endParaRPr>
          </a:p>
          <a:p>
            <a:endParaRPr lang="en-GB" dirty="0"/>
          </a:p>
          <a:p>
            <a:endParaRPr lang="en-GB" dirty="0"/>
          </a:p>
        </p:txBody>
      </p:sp>
      <p:sp>
        <p:nvSpPr>
          <p:cNvPr id="7" name="Text Placeholder 6"/>
          <p:cNvSpPr>
            <a:spLocks noGrp="1"/>
          </p:cNvSpPr>
          <p:nvPr>
            <p:ph type="body" sz="quarter" idx="3"/>
          </p:nvPr>
        </p:nvSpPr>
        <p:spPr/>
        <p:txBody>
          <a:bodyPr/>
          <a:lstStyle/>
          <a:p>
            <a:r>
              <a:rPr lang="en-GB" dirty="0"/>
              <a:t>Aims</a:t>
            </a:r>
          </a:p>
        </p:txBody>
      </p:sp>
      <p:sp>
        <p:nvSpPr>
          <p:cNvPr id="8" name="Content Placeholder 7"/>
          <p:cNvSpPr>
            <a:spLocks noGrp="1"/>
          </p:cNvSpPr>
          <p:nvPr>
            <p:ph sz="quarter" idx="4"/>
          </p:nvPr>
        </p:nvSpPr>
        <p:spPr/>
        <p:txBody>
          <a:bodyPr>
            <a:normAutofit fontScale="85000" lnSpcReduction="10000"/>
          </a:bodyPr>
          <a:lstStyle/>
          <a:p>
            <a:r>
              <a:rPr lang="en-GB" dirty="0">
                <a:solidFill>
                  <a:srgbClr val="00B0F0"/>
                </a:solidFill>
              </a:rPr>
              <a:t>Orientation, reasoning, attention and listening, expressing opinions</a:t>
            </a:r>
          </a:p>
          <a:p>
            <a:r>
              <a:rPr lang="en-GB" dirty="0">
                <a:solidFill>
                  <a:srgbClr val="92D050"/>
                </a:solidFill>
              </a:rPr>
              <a:t>limited language demands, focusing on social communication</a:t>
            </a:r>
          </a:p>
          <a:p>
            <a:endParaRPr lang="en-GB" dirty="0">
              <a:solidFill>
                <a:srgbClr val="92D050"/>
              </a:solidFill>
            </a:endParaRPr>
          </a:p>
          <a:p>
            <a:r>
              <a:rPr lang="en-GB" dirty="0">
                <a:solidFill>
                  <a:srgbClr val="FF0000"/>
                </a:solidFill>
              </a:rPr>
              <a:t>facilitating all modes of communication verbal and non-verbal</a:t>
            </a:r>
          </a:p>
          <a:p>
            <a:r>
              <a:rPr lang="en-GB" dirty="0">
                <a:solidFill>
                  <a:srgbClr val="7030A0"/>
                </a:solidFill>
              </a:rPr>
              <a:t>Incorporating all senses</a:t>
            </a:r>
          </a:p>
          <a:p>
            <a:endParaRPr lang="en-GB" dirty="0">
              <a:solidFill>
                <a:srgbClr val="7030A0"/>
              </a:solidFill>
            </a:endParaRPr>
          </a:p>
          <a:p>
            <a:r>
              <a:rPr lang="en-GB" dirty="0">
                <a:solidFill>
                  <a:schemeClr val="accent6">
                    <a:lumMod val="75000"/>
                  </a:schemeClr>
                </a:solidFill>
              </a:rPr>
              <a:t>Empowering, shared knowledge</a:t>
            </a:r>
          </a:p>
          <a:p>
            <a:endParaRPr lang="en-GB" dirty="0"/>
          </a:p>
          <a:p>
            <a:endParaRPr lang="en-GB" dirty="0"/>
          </a:p>
          <a:p>
            <a:endParaRPr lang="en-GB" dirty="0"/>
          </a:p>
        </p:txBody>
      </p:sp>
    </p:spTree>
    <p:extLst>
      <p:ext uri="{BB962C8B-B14F-4D97-AF65-F5344CB8AC3E}">
        <p14:creationId xmlns:p14="http://schemas.microsoft.com/office/powerpoint/2010/main" val="1799612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94437" y="501651"/>
            <a:ext cx="3311136" cy="1716255"/>
          </a:xfrm>
        </p:spPr>
        <p:txBody>
          <a:bodyPr vert="horz" lIns="91440" tIns="45720" rIns="91440" bIns="45720" rtlCol="0" anchor="b">
            <a:normAutofit/>
          </a:bodyPr>
          <a:lstStyle/>
          <a:p>
            <a:pPr algn="l">
              <a:lnSpc>
                <a:spcPct val="90000"/>
              </a:lnSpc>
            </a:pPr>
            <a:r>
              <a:rPr lang="en-US" sz="4500"/>
              <a:t>Current Affairs Group</a:t>
            </a:r>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34933"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newspaper | History &amp; Facts | Britannica"/>
          <p:cNvPicPr>
            <a:picLocks noGrp="1"/>
          </p:cNvPicPr>
          <p:nvPr>
            <p:ph sz="half" idx="2"/>
          </p:nvPr>
        </p:nvPicPr>
        <p:blipFill rotWithShape="1">
          <a:blip r:embed="rId3" cstate="print"/>
          <a:srcRect l="23489" r="29583" b="-1"/>
          <a:stretch/>
        </p:blipFill>
        <p:spPr bwMode="auto">
          <a:xfrm>
            <a:off x="209357" y="299509"/>
            <a:ext cx="3916219" cy="6258983"/>
          </a:xfrm>
          <a:prstGeom prst="rect">
            <a:avLst/>
          </a:prstGeom>
          <a:noFill/>
        </p:spPr>
      </p:pic>
      <p:sp>
        <p:nvSpPr>
          <p:cNvPr id="3" name="Content Placeholder 2"/>
          <p:cNvSpPr>
            <a:spLocks noGrp="1"/>
          </p:cNvSpPr>
          <p:nvPr>
            <p:ph sz="half" idx="1"/>
          </p:nvPr>
        </p:nvSpPr>
        <p:spPr>
          <a:xfrm>
            <a:off x="4794437" y="2645922"/>
            <a:ext cx="3326041" cy="3710427"/>
          </a:xfrm>
        </p:spPr>
        <p:txBody>
          <a:bodyPr vert="horz" lIns="91440" tIns="45720" rIns="91440" bIns="45720" rtlCol="0" anchor="t">
            <a:normAutofit/>
          </a:bodyPr>
          <a:lstStyle/>
          <a:p>
            <a:pPr indent="-228600">
              <a:lnSpc>
                <a:spcPct val="90000"/>
              </a:lnSpc>
            </a:pPr>
            <a:r>
              <a:rPr lang="en-US" sz="2400" dirty="0">
                <a:solidFill>
                  <a:schemeClr val="tx1">
                    <a:alpha val="80000"/>
                  </a:schemeClr>
                </a:solidFill>
              </a:rPr>
              <a:t>Weekly open group</a:t>
            </a:r>
          </a:p>
          <a:p>
            <a:pPr indent="-228600">
              <a:lnSpc>
                <a:spcPct val="90000"/>
              </a:lnSpc>
            </a:pPr>
            <a:r>
              <a:rPr lang="en-US" sz="2400" dirty="0">
                <a:solidFill>
                  <a:schemeClr val="tx1">
                    <a:alpha val="80000"/>
                  </a:schemeClr>
                </a:solidFill>
              </a:rPr>
              <a:t>Communal area</a:t>
            </a:r>
          </a:p>
          <a:p>
            <a:pPr indent="-228600">
              <a:lnSpc>
                <a:spcPct val="90000"/>
              </a:lnSpc>
            </a:pPr>
            <a:r>
              <a:rPr lang="en-US" sz="2400" dirty="0">
                <a:solidFill>
                  <a:schemeClr val="tx1">
                    <a:alpha val="80000"/>
                  </a:schemeClr>
                </a:solidFill>
              </a:rPr>
              <a:t>Pre-prepared 3 articles (photos)</a:t>
            </a:r>
          </a:p>
          <a:p>
            <a:pPr indent="-228600">
              <a:lnSpc>
                <a:spcPct val="90000"/>
              </a:lnSpc>
            </a:pPr>
            <a:r>
              <a:rPr lang="en-US" sz="2400" dirty="0">
                <a:solidFill>
                  <a:schemeClr val="tx1">
                    <a:alpha val="80000"/>
                  </a:schemeClr>
                </a:solidFill>
              </a:rPr>
              <a:t>‘who/where/what happened’ questions</a:t>
            </a:r>
          </a:p>
          <a:p>
            <a:pPr indent="-228600">
              <a:lnSpc>
                <a:spcPct val="90000"/>
              </a:lnSpc>
            </a:pPr>
            <a:r>
              <a:rPr lang="en-US" sz="2400" dirty="0">
                <a:solidFill>
                  <a:schemeClr val="tx1">
                    <a:alpha val="80000"/>
                  </a:schemeClr>
                </a:solidFill>
              </a:rPr>
              <a:t>Think of a title</a:t>
            </a:r>
          </a:p>
        </p:txBody>
      </p:sp>
      <p:cxnSp>
        <p:nvCxnSpPr>
          <p:cNvPr id="14"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388</TotalTime>
  <Words>3819</Words>
  <Application>Microsoft Office PowerPoint</Application>
  <PresentationFormat>On-screen Show (4:3)</PresentationFormat>
  <Paragraphs>421</Paragraphs>
  <Slides>41</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Helvetica Neue Medium</vt:lpstr>
      <vt:lpstr>Times New Roman</vt:lpstr>
      <vt:lpstr>Wingdings</vt:lpstr>
      <vt:lpstr>Office Theme</vt:lpstr>
      <vt:lpstr>The RFU’s approach to treating challenging behaviour: the use of group interventions </vt:lpstr>
      <vt:lpstr>Surely a bad idea  Cognitive and communication deficits after TBI </vt:lpstr>
      <vt:lpstr>Part of broader treatment approach</vt:lpstr>
      <vt:lpstr>The power of identification </vt:lpstr>
      <vt:lpstr>Speech and Language Therapy (SLT)</vt:lpstr>
      <vt:lpstr>Groups in SLT </vt:lpstr>
      <vt:lpstr>Influences</vt:lpstr>
      <vt:lpstr>SLT Groups at the RFU</vt:lpstr>
      <vt:lpstr>Current Affairs Group</vt:lpstr>
      <vt:lpstr>Positives and Challenges</vt:lpstr>
      <vt:lpstr>Bring Your Tune Group</vt:lpstr>
      <vt:lpstr>Positives and Challenges</vt:lpstr>
      <vt:lpstr>The One That Didn’t Work</vt:lpstr>
      <vt:lpstr>Final Points About Groups </vt:lpstr>
      <vt:lpstr>Occupational Therapy</vt:lpstr>
      <vt:lpstr>Groups in OT </vt:lpstr>
      <vt:lpstr>Influences</vt:lpstr>
      <vt:lpstr>RFU  OT Groups (the ones I can remember) </vt:lpstr>
      <vt:lpstr> Groups that stuck out  </vt:lpstr>
      <vt:lpstr>Something special </vt:lpstr>
      <vt:lpstr>Tuckman’s Model of Group Work</vt:lpstr>
      <vt:lpstr>RFU Points Of View</vt:lpstr>
      <vt:lpstr>How to run the group</vt:lpstr>
      <vt:lpstr>Aims of the Groups</vt:lpstr>
      <vt:lpstr>Some Of Our Achievements To Date </vt:lpstr>
      <vt:lpstr>The one that didn't work</vt:lpstr>
      <vt:lpstr>PowerPoint Presentation</vt:lpstr>
      <vt:lpstr>Art Psychotherapy  groups   at Robert Fergusson unit  this is  a very brief overview of group work  for further detail and references please contact therapist . </vt:lpstr>
      <vt:lpstr> Introduction  </vt:lpstr>
      <vt:lpstr>Will people  get it ? </vt:lpstr>
      <vt:lpstr> Service integration is about  preparing the ground  and  involves working with groups of patients and staff also professional groups  to ensure safety and continuity of practice. Sharing approaches and  techniques  to support understanding is achieved in the following ways:- Once therapy position and approach  is understood  and tolerated, it is possible to  develop informed consent and support choice making. </vt:lpstr>
      <vt:lpstr>Patient situation</vt:lpstr>
      <vt:lpstr>  Reflective practice is Mentalization      </vt:lpstr>
      <vt:lpstr>Therapist approach in  Groups  </vt:lpstr>
      <vt:lpstr>          The Robert Fergusson Unit has supported Art Psychotherapy groups since 1999 . The  Interpersonal model (Yalom) is designed for inpatient work. All sessions are developed reciprocally mindful of patient change clinical state  and large group dynamic.   </vt:lpstr>
      <vt:lpstr>PowerPoint Presentation</vt:lpstr>
      <vt:lpstr>    </vt:lpstr>
      <vt:lpstr>   What  service users said.  “It has been good”   “Yes being in the group could be useful”  “We have time to talk”   “Being in the group is good for mental health”  “People need to know  what I am like and what my triggers are”  “ We can continue with the group”</vt:lpstr>
      <vt:lpstr> Structured reflection:– all reports, assumptions and feedback within wider treatment setting is  shared with service users . </vt:lpstr>
      <vt:lpstr>Benefits </vt:lpstr>
      <vt:lpstr>Tips and themes  </vt:lpstr>
    </vt:vector>
  </TitlesOfParts>
  <Company>NHS Lothian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Groups in brain injury rehabilitation</dc:title>
  <dc:creator>Killian Welch</dc:creator>
  <cp:lastModifiedBy>Tolu Oyedepo</cp:lastModifiedBy>
  <cp:revision>36</cp:revision>
  <dcterms:created xsi:type="dcterms:W3CDTF">2022-06-28T15:35:26Z</dcterms:created>
  <dcterms:modified xsi:type="dcterms:W3CDTF">2022-11-29T10:45:21Z</dcterms:modified>
</cp:coreProperties>
</file>